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4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Mono-bold.fntdata"/><Relationship Id="rId16" Type="http://schemas.openxmlformats.org/officeDocument/2006/relationships/slide" Target="slides/slide10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2aa03cc8c_2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2aa03cc8c_2_162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be8f170bf_0_6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fbe8f170bf_0_693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2aa03cc8c_2_2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02aa03cc8c_2_284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be8f170bf_0_8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fbe8f170bf_0_822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be8f170bf_0_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fbe8f170bf_0_844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486a8d30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0486a8d30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0486a8d307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0486a8d307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fbe8f170bf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fbe8f170bf_0_245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fbe8f170bf_0_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fbe8f170bf_0_881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0486a8d30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0486a8d30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02aa03cc8c_2_4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g102aa03cc8c_2_484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be8f170b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be8f170b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fbe8f170bf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gfbe8f170bf_0_217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fbe8f170bf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fbe8f170bf_0_353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0486a8d30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0486a8d30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02aa03cc8c_2_5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102aa03cc8c_2_540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0486a8d30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10486a8d307_0_15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0486a8d30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0486a8d30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02aa03cc8c_2_6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102aa03cc8c_2_674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fbe8f170bf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gfbe8f170bf_0_20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fbe8f170b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gfbe8f170bf_0_12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fbe8f170b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gfbe8f170bf_0_0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486a8d30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486a8d30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fbe8f170bf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fbe8f170bf_0_28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0486a8d30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0486a8d30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2aa03cc8c_2_1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2aa03cc8c_2_193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be8f170bf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fbe8f170bf_0_456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2aa03cc8c_2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02aa03cc8c_2_248:notes"/>
          <p:cNvSpPr/>
          <p:nvPr>
            <p:ph idx="2" type="sldImg"/>
          </p:nvPr>
        </p:nvSpPr>
        <p:spPr>
          <a:xfrm>
            <a:off x="685717" y="1143000"/>
            <a:ext cx="548656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be8f170bf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fbe8f170bf_0_490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486a8d307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0486a8d307_0_318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0486a8d307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10486a8d307_0_278:notes"/>
          <p:cNvSpPr/>
          <p:nvPr>
            <p:ph idx="2" type="sldImg"/>
          </p:nvPr>
        </p:nvSpPr>
        <p:spPr>
          <a:xfrm>
            <a:off x="68571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16063" y="216055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i="1" sz="3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7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Only 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ntent">
  <p:cSld name="1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215697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vertical Contents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216063" y="1080280"/>
            <a:ext cx="4051172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4879412" y="1080279"/>
            <a:ext cx="4051172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86" name="Google Shape;8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89" name="Google Shape;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2688">
          <p15:clr>
            <a:srgbClr val="FBAE40"/>
          </p15:clr>
        </p15:guide>
        <p15:guide id="9" pos="30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1_d2_169.png"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1_d2.png"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right_d2.png"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2_d2_169.png" id="96" name="Google Shape;9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99" name="Google Shape;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showMasterSp="0">
  <p:cSld name="Custom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103" name="Google Shape;1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" showMasterSp="0">
  <p:cSld name="Chapter Title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106" name="Google Shape;10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>
  <p:cSld name="Conclus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16063" y="216055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i="0" sz="3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11" name="Google Shape;11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12" name="Google Shape;1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14" name="Google Shape;1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16063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  <a:defRPr/>
            </a:lvl1pPr>
            <a:lvl2pPr indent="-3111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  <a:defRPr/>
            </a:lvl2pPr>
            <a:lvl3pPr indent="-3048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3pPr>
            <a:lvl4pPr indent="-298450" lvl="3" marL="18288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/>
            </a:lvl4pPr>
            <a:lvl5pPr indent="-2984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pic>
        <p:nvPicPr>
          <p:cNvPr descr="bottom_d2_169.png" id="118" name="Google Shape;1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7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216063" y="216056"/>
            <a:ext cx="8711520" cy="648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200"/>
          </a:p>
        </p:txBody>
      </p:sp>
      <p:sp>
        <p:nvSpPr>
          <p:cNvPr id="121" name="Google Shape;121;p23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22" name="Google Shape;1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s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216063" y="1080280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3" type="body"/>
          </p:nvPr>
        </p:nvSpPr>
        <p:spPr>
          <a:xfrm>
            <a:off x="6301823" y="1080279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29" name="Google Shape;1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idx="4" type="body"/>
          </p:nvPr>
        </p:nvSpPr>
        <p:spPr>
          <a:xfrm>
            <a:off x="3258943" y="1080280"/>
            <a:ext cx="2607754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2" name="Google Shape;132;p24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33" name="Google Shape;1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780">
          <p15:clr>
            <a:srgbClr val="FBAE40"/>
          </p15:clr>
        </p15:guide>
        <p15:guide id="9" pos="2052">
          <p15:clr>
            <a:srgbClr val="FBAE40"/>
          </p15:clr>
        </p15:guide>
        <p15:guide id="10" pos="3696">
          <p15:clr>
            <a:srgbClr val="FBAE40"/>
          </p15:clr>
        </p15:guide>
        <p15:guide id="11" pos="39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s">
  <p:cSld name="4 Conten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215962" y="1079779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626255" y="1079779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body"/>
          </p:nvPr>
        </p:nvSpPr>
        <p:spPr>
          <a:xfrm>
            <a:off x="2421109" y="1079780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6831402" y="1079780"/>
            <a:ext cx="2097165" cy="34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43" name="Google Shape;1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45" name="Google Shape;14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458">
          <p15:clr>
            <a:srgbClr val="FBAE40"/>
          </p15:clr>
        </p15:guide>
        <p15:guide id="9" pos="1525">
          <p15:clr>
            <a:srgbClr val="FBAE40"/>
          </p15:clr>
        </p15:guide>
        <p15:guide id="10" pos="2847">
          <p15:clr>
            <a:srgbClr val="FBAE40"/>
          </p15:clr>
        </p15:guide>
        <p15:guide id="11" pos="2913">
          <p15:clr>
            <a:srgbClr val="FBAE40"/>
          </p15:clr>
        </p15:guide>
        <p15:guide id="12" pos="4236">
          <p15:clr>
            <a:srgbClr val="FBAE40"/>
          </p15:clr>
        </p15:guide>
        <p15:guide id="13" pos="430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horizontal Contents">
  <p:cSld name="2 horizontal Conten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216063" y="1080280"/>
            <a:ext cx="8711520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3" type="body"/>
          </p:nvPr>
        </p:nvSpPr>
        <p:spPr>
          <a:xfrm>
            <a:off x="216063" y="2871745"/>
            <a:ext cx="8711520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52" name="Google Shape;15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55" name="Google Shape;1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x 2 Contents">
  <p:cSld name="2 x 2 Conten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216063" y="1080280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3" type="body"/>
          </p:nvPr>
        </p:nvSpPr>
        <p:spPr>
          <a:xfrm>
            <a:off x="4879412" y="1080279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4" type="body"/>
          </p:nvPr>
        </p:nvSpPr>
        <p:spPr>
          <a:xfrm>
            <a:off x="216063" y="2871745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5" type="body"/>
          </p:nvPr>
        </p:nvSpPr>
        <p:spPr>
          <a:xfrm>
            <a:off x="4879412" y="2871745"/>
            <a:ext cx="4051172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64" name="Google Shape;16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67" name="Google Shape;16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  <p15:guide id="10" pos="2688">
          <p15:clr>
            <a:srgbClr val="FBAE40"/>
          </p15:clr>
        </p15:guide>
        <p15:guide id="11" pos="307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2 Contents">
  <p:cSld name="3 x 2 Conten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216063" y="1080280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3" type="body"/>
          </p:nvPr>
        </p:nvSpPr>
        <p:spPr>
          <a:xfrm>
            <a:off x="3258943" y="1080279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4" type="body"/>
          </p:nvPr>
        </p:nvSpPr>
        <p:spPr>
          <a:xfrm>
            <a:off x="6301823" y="1080279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5" type="body"/>
          </p:nvPr>
        </p:nvSpPr>
        <p:spPr>
          <a:xfrm>
            <a:off x="21606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6" type="body"/>
          </p:nvPr>
        </p:nvSpPr>
        <p:spPr>
          <a:xfrm>
            <a:off x="325894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7" type="body"/>
          </p:nvPr>
        </p:nvSpPr>
        <p:spPr>
          <a:xfrm>
            <a:off x="6301823" y="2871745"/>
            <a:ext cx="2607754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78" name="Google Shape;1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81" name="Google Shape;1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pos="1784">
          <p15:clr>
            <a:srgbClr val="FBAE40"/>
          </p15:clr>
        </p15:guide>
        <p15:guide id="9" pos="2048">
          <p15:clr>
            <a:srgbClr val="FBAE40"/>
          </p15:clr>
        </p15:guide>
        <p15:guide id="10" pos="3696">
          <p15:clr>
            <a:srgbClr val="FBAE40"/>
          </p15:clr>
        </p15:guide>
        <p15:guide id="11" pos="3969">
          <p15:clr>
            <a:srgbClr val="FBAE40"/>
          </p15:clr>
        </p15:guide>
        <p15:guide id="12" orient="horz" pos="1742">
          <p15:clr>
            <a:srgbClr val="FBAE40"/>
          </p15:clr>
        </p15:guide>
        <p15:guide id="13" orient="horz" pos="180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x 2 Contents">
  <p:cSld name="4 x 2 Conten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indent="-22860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indent="-22860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indent="-22860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2" type="body"/>
          </p:nvPr>
        </p:nvSpPr>
        <p:spPr>
          <a:xfrm>
            <a:off x="216063" y="1080280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3" type="body"/>
          </p:nvPr>
        </p:nvSpPr>
        <p:spPr>
          <a:xfrm>
            <a:off x="2421701" y="1080279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4" type="body"/>
          </p:nvPr>
        </p:nvSpPr>
        <p:spPr>
          <a:xfrm>
            <a:off x="6832977" y="1080279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5" type="body"/>
          </p:nvPr>
        </p:nvSpPr>
        <p:spPr>
          <a:xfrm>
            <a:off x="216063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6" type="body"/>
          </p:nvPr>
        </p:nvSpPr>
        <p:spPr>
          <a:xfrm>
            <a:off x="2421701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7" type="body"/>
          </p:nvPr>
        </p:nvSpPr>
        <p:spPr>
          <a:xfrm>
            <a:off x="6832977" y="2871745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192" name="Google Shape;19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>
            <p:ph idx="8" type="body"/>
          </p:nvPr>
        </p:nvSpPr>
        <p:spPr>
          <a:xfrm>
            <a:off x="4627339" y="1080280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9" type="body"/>
          </p:nvPr>
        </p:nvSpPr>
        <p:spPr>
          <a:xfrm>
            <a:off x="4627339" y="2871744"/>
            <a:ext cx="2097607" cy="168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1pPr>
            <a:lvl2pPr indent="-323850" lvl="1" marL="914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▶"/>
              <a:defRPr/>
            </a:lvl2pPr>
            <a:lvl3pPr indent="-323850" lvl="2" marL="137160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3pPr>
            <a:lvl4pPr indent="-323850" lvl="3" marL="1828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4pPr>
            <a:lvl5pPr indent="-323850" lvl="4" marL="22860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5pPr>
            <a:lvl6pPr indent="-323850" lvl="5" marL="27432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6pPr>
            <a:lvl7pPr indent="-323850" lvl="6" marL="32004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7pPr>
            <a:lvl8pPr indent="-323850" lvl="7" marL="36576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8pPr>
            <a:lvl9pPr indent="-323850" lvl="8" marL="411480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‒"/>
              <a:defRPr/>
            </a:lvl9pPr>
          </a:lstStyle>
          <a:p/>
        </p:txBody>
      </p:sp>
      <p:sp>
        <p:nvSpPr>
          <p:cNvPr id="196" name="Google Shape;196;p29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  <p15:guide id="8" orient="horz" pos="1742">
          <p15:clr>
            <a:srgbClr val="FBAE40"/>
          </p15:clr>
        </p15:guide>
        <p15:guide id="9" orient="horz" pos="1808">
          <p15:clr>
            <a:srgbClr val="FBAE40"/>
          </p15:clr>
        </p15:guide>
        <p15:guide id="10" pos="1458">
          <p15:clr>
            <a:srgbClr val="FBAE40"/>
          </p15:clr>
        </p15:guide>
        <p15:guide id="11" pos="1525">
          <p15:clr>
            <a:srgbClr val="FBAE40"/>
          </p15:clr>
        </p15:guide>
        <p15:guide id="12" pos="2847">
          <p15:clr>
            <a:srgbClr val="FBAE40"/>
          </p15:clr>
        </p15:guide>
        <p15:guide id="13" pos="2915">
          <p15:clr>
            <a:srgbClr val="FBAE40"/>
          </p15:clr>
        </p15:guide>
        <p15:guide id="14" pos="4236">
          <p15:clr>
            <a:srgbClr val="FBAE40"/>
          </p15:clr>
        </p15:guide>
        <p15:guide id="15" pos="4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ottom_d2_169.png" id="200" name="Google Shape;20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035796"/>
            <a:ext cx="9144254" cy="10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2_d2.png"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03371"/>
            <a:ext cx="113309" cy="5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7688900" y="215956"/>
            <a:ext cx="1410108" cy="64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25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1_d2.png" id="203" name="Google Shape;20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624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45">
          <p15:clr>
            <a:srgbClr val="FBAE40"/>
          </p15:clr>
        </p15:guide>
        <p15:guide id="6" orient="horz" pos="680">
          <p15:clr>
            <a:srgbClr val="FBAE40"/>
          </p15:clr>
        </p15:guide>
        <p15:guide id="7" orient="horz" pos="28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Graphic" showMasterSp="0">
  <p:cSld name="Full Page Graphic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1_d2.png"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206" name="Google Shape;2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3_d2_169.png" id="208" name="Google Shape;20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" y="2"/>
            <a:ext cx="9143628" cy="51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>
            <p:ph type="ctrTitle"/>
          </p:nvPr>
        </p:nvSpPr>
        <p:spPr>
          <a:xfrm>
            <a:off x="216063" y="216056"/>
            <a:ext cx="8231382" cy="4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logo1_d2.png"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354" y="4555190"/>
            <a:ext cx="912236" cy="47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_d2.png" id="211" name="Google Shape;21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731" y="2"/>
            <a:ext cx="108028" cy="51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35">
          <p15:clr>
            <a:srgbClr val="FBAE40"/>
          </p15:clr>
        </p15:guide>
        <p15:guide id="2" pos="5322">
          <p15:clr>
            <a:srgbClr val="FBAE40"/>
          </p15:clr>
        </p15:guide>
        <p15:guide id="3" orient="horz" pos="135">
          <p15:clr>
            <a:srgbClr val="FBAE40"/>
          </p15:clr>
        </p15:guide>
        <p15:guide id="4" orient="horz" pos="28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16063" y="540140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16063" y="1080280"/>
            <a:ext cx="8711520" cy="34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▶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▶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999F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494385" y="4704453"/>
            <a:ext cx="7629616" cy="89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CR/AEE1 | 2021-</a:t>
            </a:r>
            <a:r>
              <a:rPr lang="en" sz="500"/>
              <a:t>11-29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94385" y="4791789"/>
            <a:ext cx="7629616" cy="179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B2B3B5"/>
                </a:solidFill>
                <a:latin typeface="Arial"/>
                <a:ea typeface="Arial"/>
                <a:cs typeface="Arial"/>
                <a:sym typeface="Arial"/>
              </a:rPr>
              <a:t>© Robert Bosch GmbH 2021. All rights reserved, also regarding any disposal, exploitation, reproduction, editing, distribution, as well as in the event of applications for industrial property rights.</a:t>
            </a:r>
            <a:endParaRPr b="0" i="0" sz="500" u="none" cap="none" strike="noStrike">
              <a:solidFill>
                <a:srgbClr val="B2B3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-1" y="3575624"/>
            <a:ext cx="9144000" cy="644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0" y="1002343"/>
            <a:ext cx="9144000" cy="1701893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3F13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1" y="1219197"/>
            <a:ext cx="9143999" cy="1308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65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2700" cap="none">
                <a:solidFill>
                  <a:schemeClr val="lt1"/>
                </a:solidFill>
              </a:rPr>
              <a:t>A ROS 2 Response-Time Analysis Exploiting Starvation Freedom</a:t>
            </a:r>
            <a:r>
              <a:rPr b="1" lang="en" sz="2700" cap="none">
                <a:solidFill>
                  <a:schemeClr val="lt1"/>
                </a:solidFill>
              </a:rPr>
              <a:t> </a:t>
            </a:r>
            <a:r>
              <a:rPr b="1" lang="en" sz="2700" cap="none">
                <a:solidFill>
                  <a:schemeClr val="lt1"/>
                </a:solidFill>
              </a:rPr>
              <a:t>and</a:t>
            </a:r>
            <a:r>
              <a:rPr b="1" lang="en" sz="2700" cap="none">
                <a:solidFill>
                  <a:schemeClr val="lt1"/>
                </a:solidFill>
              </a:rPr>
              <a:t> </a:t>
            </a:r>
            <a:r>
              <a:rPr b="1" lang="en" sz="2700" cap="none">
                <a:solidFill>
                  <a:schemeClr val="lt1"/>
                </a:solidFill>
              </a:rPr>
              <a:t>Execution-Time Variance</a:t>
            </a:r>
            <a:endParaRPr sz="1200" cap="none">
              <a:solidFill>
                <a:schemeClr val="lt1"/>
              </a:solidFill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-1" y="4406888"/>
            <a:ext cx="9144001" cy="736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706" y="4605929"/>
            <a:ext cx="2124728" cy="33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941" y="4610048"/>
            <a:ext cx="1798942" cy="3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3389" y="4633825"/>
            <a:ext cx="1083488" cy="35372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0" y="3455025"/>
            <a:ext cx="8927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65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 Blass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D. Casini, S. Bozhko, B. Brandenburg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2459" y="4544551"/>
            <a:ext cx="1651672" cy="46127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298" y="37325"/>
            <a:ext cx="835200" cy="88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Compositional Performance Analysis</a:t>
            </a:r>
            <a:endParaRPr sz="1700"/>
          </a:p>
        </p:txBody>
      </p:sp>
      <p:sp>
        <p:nvSpPr>
          <p:cNvPr id="477" name="Google Shape;477;p42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8" name="Google Shape;478;p42"/>
          <p:cNvCxnSpPr/>
          <p:nvPr/>
        </p:nvCxnSpPr>
        <p:spPr>
          <a:xfrm>
            <a:off x="3874166" y="3363077"/>
            <a:ext cx="1790700" cy="42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9" name="Google Shape;479;p42"/>
          <p:cNvCxnSpPr/>
          <p:nvPr/>
        </p:nvCxnSpPr>
        <p:spPr>
          <a:xfrm>
            <a:off x="3874166" y="3363077"/>
            <a:ext cx="2324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0" name="Google Shape;480;p42"/>
          <p:cNvCxnSpPr>
            <a:stCxn id="481" idx="2"/>
          </p:cNvCxnSpPr>
          <p:nvPr/>
        </p:nvCxnSpPr>
        <p:spPr>
          <a:xfrm flipH="1">
            <a:off x="3596282" y="3955798"/>
            <a:ext cx="188760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2" name="Google Shape;482;p42"/>
          <p:cNvCxnSpPr/>
          <p:nvPr/>
        </p:nvCxnSpPr>
        <p:spPr>
          <a:xfrm>
            <a:off x="1758793" y="3363028"/>
            <a:ext cx="88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83" name="Google Shape;483;p42"/>
          <p:cNvGrpSpPr/>
          <p:nvPr/>
        </p:nvGrpSpPr>
        <p:grpSpPr>
          <a:xfrm>
            <a:off x="1341045" y="3211568"/>
            <a:ext cx="335107" cy="288558"/>
            <a:chOff x="662152" y="1753868"/>
            <a:chExt cx="402000" cy="346200"/>
          </a:xfrm>
        </p:grpSpPr>
        <p:cxnSp>
          <p:nvCxnSpPr>
            <p:cNvPr id="484" name="Google Shape;484;p42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85" name="Google Shape;485;p42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86" name="Google Shape;486;p42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42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88" name="Google Shape;488;p42"/>
          <p:cNvGrpSpPr/>
          <p:nvPr/>
        </p:nvGrpSpPr>
        <p:grpSpPr>
          <a:xfrm>
            <a:off x="4634570" y="2958995"/>
            <a:ext cx="335107" cy="288558"/>
            <a:chOff x="662152" y="1753868"/>
            <a:chExt cx="402000" cy="346200"/>
          </a:xfrm>
        </p:grpSpPr>
        <p:cxnSp>
          <p:nvCxnSpPr>
            <p:cNvPr id="489" name="Google Shape;489;p42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90" name="Google Shape;490;p42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91" name="Google Shape;491;p42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42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93" name="Google Shape;493;p42"/>
          <p:cNvGrpSpPr/>
          <p:nvPr/>
        </p:nvGrpSpPr>
        <p:grpSpPr>
          <a:xfrm>
            <a:off x="4468473" y="3508424"/>
            <a:ext cx="335107" cy="288558"/>
            <a:chOff x="662152" y="1753868"/>
            <a:chExt cx="402000" cy="346200"/>
          </a:xfrm>
        </p:grpSpPr>
        <p:cxnSp>
          <p:nvCxnSpPr>
            <p:cNvPr id="494" name="Google Shape;494;p42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95" name="Google Shape;495;p42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96" name="Google Shape;496;p42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7" name="Google Shape;497;p42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98" name="Google Shape;498;p42"/>
          <p:cNvGrpSpPr/>
          <p:nvPr/>
        </p:nvGrpSpPr>
        <p:grpSpPr>
          <a:xfrm>
            <a:off x="4408086" y="4166622"/>
            <a:ext cx="335107" cy="288558"/>
            <a:chOff x="662152" y="1753868"/>
            <a:chExt cx="402000" cy="346200"/>
          </a:xfrm>
        </p:grpSpPr>
        <p:cxnSp>
          <p:nvCxnSpPr>
            <p:cNvPr id="499" name="Google Shape;499;p42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0" name="Google Shape;500;p42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1" name="Google Shape;501;p42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2" name="Google Shape;502;p42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3" name="Google Shape;503;p42"/>
          <p:cNvSpPr/>
          <p:nvPr/>
        </p:nvSpPr>
        <p:spPr>
          <a:xfrm>
            <a:off x="3708428" y="1401473"/>
            <a:ext cx="1487700" cy="5559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Fixed-point search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2057057" y="2747382"/>
            <a:ext cx="2265000" cy="1874100"/>
          </a:xfrm>
          <a:prstGeom prst="rect">
            <a:avLst/>
          </a:prstGeom>
          <a:noFill/>
          <a:ln cap="flat" cmpd="sng" w="381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/>
              <a:t>Executor Thread</a:t>
            </a:r>
            <a:endParaRPr sz="1200"/>
          </a:p>
        </p:txBody>
      </p:sp>
      <p:sp>
        <p:nvSpPr>
          <p:cNvPr id="505" name="Google Shape;505;p42"/>
          <p:cNvSpPr/>
          <p:nvPr/>
        </p:nvSpPr>
        <p:spPr>
          <a:xfrm>
            <a:off x="5202680" y="2741031"/>
            <a:ext cx="2405400" cy="1874100"/>
          </a:xfrm>
          <a:prstGeom prst="rect">
            <a:avLst/>
          </a:prstGeom>
          <a:noFill/>
          <a:ln cap="flat" cmpd="sng" w="381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/>
              <a:t>Executor Thread</a:t>
            </a:r>
            <a:endParaRPr sz="1200"/>
          </a:p>
        </p:txBody>
      </p:sp>
      <p:sp>
        <p:nvSpPr>
          <p:cNvPr id="506" name="Google Shape;506;p42"/>
          <p:cNvSpPr/>
          <p:nvPr/>
        </p:nvSpPr>
        <p:spPr>
          <a:xfrm>
            <a:off x="3161210" y="2149397"/>
            <a:ext cx="2495700" cy="3735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2"/>
          <p:cNvSpPr/>
          <p:nvPr/>
        </p:nvSpPr>
        <p:spPr>
          <a:xfrm rot="10800000">
            <a:off x="3161095" y="909623"/>
            <a:ext cx="2495700" cy="414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2"/>
          <p:cNvSpPr/>
          <p:nvPr/>
        </p:nvSpPr>
        <p:spPr>
          <a:xfrm>
            <a:off x="2369312" y="3886226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callback</a:t>
            </a:r>
            <a:endParaRPr sz="1200"/>
          </a:p>
        </p:txBody>
      </p:sp>
      <p:sp>
        <p:nvSpPr>
          <p:cNvPr id="509" name="Google Shape;509;p42"/>
          <p:cNvSpPr/>
          <p:nvPr/>
        </p:nvSpPr>
        <p:spPr>
          <a:xfrm>
            <a:off x="2639221" y="3064123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callback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5483882" y="3712348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callback</a:t>
            </a:r>
            <a:endParaRPr sz="1200"/>
          </a:p>
        </p:txBody>
      </p:sp>
      <p:sp>
        <p:nvSpPr>
          <p:cNvPr id="510" name="Google Shape;510;p42"/>
          <p:cNvSpPr/>
          <p:nvPr/>
        </p:nvSpPr>
        <p:spPr>
          <a:xfrm>
            <a:off x="6198699" y="3076022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callback</a:t>
            </a:r>
            <a:endParaRPr b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2"/>
          <p:cNvSpPr txBox="1"/>
          <p:nvPr>
            <p:ph idx="2" type="body"/>
          </p:nvPr>
        </p:nvSpPr>
        <p:spPr>
          <a:xfrm>
            <a:off x="639425" y="1346575"/>
            <a:ext cx="25467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/>
              <a:t>Per-Executor Analysis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/>
              <a:t>Computes callback response times given event arrival curves</a:t>
            </a:r>
            <a:endParaRPr sz="1400"/>
          </a:p>
        </p:txBody>
      </p:sp>
      <p:sp>
        <p:nvSpPr>
          <p:cNvPr id="512" name="Google Shape;512;p42"/>
          <p:cNvSpPr txBox="1"/>
          <p:nvPr/>
        </p:nvSpPr>
        <p:spPr>
          <a:xfrm>
            <a:off x="5733000" y="1328750"/>
            <a:ext cx="24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Arrival-Curve Propagation</a:t>
            </a:r>
            <a:endParaRPr sz="12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Computes event arrival curves given </a:t>
            </a:r>
            <a:r>
              <a:rPr lang="en"/>
              <a:t>callback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times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The ROS 2 Executor (simplified)</a:t>
            </a:r>
            <a:endParaRPr/>
          </a:p>
        </p:txBody>
      </p:sp>
      <p:sp>
        <p:nvSpPr>
          <p:cNvPr id="518" name="Google Shape;518;p43"/>
          <p:cNvSpPr txBox="1"/>
          <p:nvPr>
            <p:ph idx="12" type="sldNum"/>
          </p:nvPr>
        </p:nvSpPr>
        <p:spPr>
          <a:xfrm>
            <a:off x="222314" y="45393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43"/>
          <p:cNvSpPr txBox="1"/>
          <p:nvPr/>
        </p:nvSpPr>
        <p:spPr>
          <a:xfrm>
            <a:off x="4454050" y="2175038"/>
            <a:ext cx="1867800" cy="600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ready callback in </a:t>
            </a:r>
            <a:r>
              <a:rPr i="1" lang="en" sz="1500"/>
              <a:t>readySet</a:t>
            </a:r>
            <a:r>
              <a:rPr lang="en" sz="1500"/>
              <a:t>?</a:t>
            </a:r>
            <a:endParaRPr sz="1200"/>
          </a:p>
        </p:txBody>
      </p:sp>
      <p:sp>
        <p:nvSpPr>
          <p:cNvPr id="520" name="Google Shape;520;p43"/>
          <p:cNvSpPr txBox="1"/>
          <p:nvPr/>
        </p:nvSpPr>
        <p:spPr>
          <a:xfrm>
            <a:off x="633984" y="1583754"/>
            <a:ext cx="2728200" cy="667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76200" wrap="square" tIns="0">
            <a:noAutofit/>
          </a:bodyPr>
          <a:lstStyle/>
          <a:p>
            <a:pPr indent="0" lvl="0" marL="0" marR="0" rtl="0" algn="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:= ready sources</a:t>
            </a:r>
            <a:endParaRPr sz="1200"/>
          </a:p>
          <a:p>
            <a:pPr indent="0" lvl="0" marL="0" marR="0" rtl="0" algn="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IPC Layer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3634289" y="3651779"/>
            <a:ext cx="3507300" cy="652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Execute highest-priority callback</a:t>
            </a:r>
            <a:endParaRPr sz="12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callback from </a:t>
            </a:r>
            <a:r>
              <a:rPr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43"/>
          <p:cNvCxnSpPr/>
          <p:nvPr/>
        </p:nvCxnSpPr>
        <p:spPr>
          <a:xfrm rot="10800000">
            <a:off x="1842994" y="5364914"/>
            <a:ext cx="2999100" cy="103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23" name="Google Shape;523;p43"/>
          <p:cNvSpPr txBox="1"/>
          <p:nvPr/>
        </p:nvSpPr>
        <p:spPr>
          <a:xfrm>
            <a:off x="5451720" y="3035080"/>
            <a:ext cx="3291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200"/>
          </a:p>
        </p:txBody>
      </p:sp>
      <p:sp>
        <p:nvSpPr>
          <p:cNvPr id="524" name="Google Shape;524;p43"/>
          <p:cNvSpPr txBox="1"/>
          <p:nvPr/>
        </p:nvSpPr>
        <p:spPr>
          <a:xfrm>
            <a:off x="5428329" y="1518952"/>
            <a:ext cx="375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200"/>
          </a:p>
        </p:txBody>
      </p:sp>
      <p:grpSp>
        <p:nvGrpSpPr>
          <p:cNvPr id="525" name="Google Shape;525;p43"/>
          <p:cNvGrpSpPr/>
          <p:nvPr/>
        </p:nvGrpSpPr>
        <p:grpSpPr>
          <a:xfrm>
            <a:off x="1834196" y="667831"/>
            <a:ext cx="327765" cy="326122"/>
            <a:chOff x="1328741" y="1194282"/>
            <a:chExt cx="393192" cy="391268"/>
          </a:xfrm>
        </p:grpSpPr>
        <p:sp>
          <p:nvSpPr>
            <p:cNvPr id="526" name="Google Shape;526;p43"/>
            <p:cNvSpPr/>
            <p:nvPr/>
          </p:nvSpPr>
          <p:spPr>
            <a:xfrm>
              <a:off x="1328741" y="1194282"/>
              <a:ext cx="393192" cy="391268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1457562" y="1315522"/>
              <a:ext cx="135549" cy="13716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8" name="Google Shape;528;p43"/>
          <p:cNvCxnSpPr>
            <a:stCxn id="519" idx="2"/>
            <a:endCxn id="521" idx="0"/>
          </p:cNvCxnSpPr>
          <p:nvPr/>
        </p:nvCxnSpPr>
        <p:spPr>
          <a:xfrm>
            <a:off x="5387950" y="2775638"/>
            <a:ext cx="0" cy="87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43"/>
          <p:cNvCxnSpPr>
            <a:stCxn id="526" idx="4"/>
            <a:endCxn id="520" idx="0"/>
          </p:cNvCxnSpPr>
          <p:nvPr/>
        </p:nvCxnSpPr>
        <p:spPr>
          <a:xfrm>
            <a:off x="1998078" y="993952"/>
            <a:ext cx="0" cy="58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43"/>
          <p:cNvCxnSpPr>
            <a:stCxn id="520" idx="2"/>
            <a:endCxn id="519" idx="1"/>
          </p:cNvCxnSpPr>
          <p:nvPr/>
        </p:nvCxnSpPr>
        <p:spPr>
          <a:xfrm flipH="1" rot="-5400000">
            <a:off x="3114084" y="1135254"/>
            <a:ext cx="224100" cy="24561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1" name="Google Shape;531;p43"/>
          <p:cNvCxnSpPr>
            <a:stCxn id="521" idx="3"/>
            <a:endCxn id="519" idx="3"/>
          </p:cNvCxnSpPr>
          <p:nvPr/>
        </p:nvCxnSpPr>
        <p:spPr>
          <a:xfrm rot="10800000">
            <a:off x="6321989" y="2475479"/>
            <a:ext cx="819600" cy="1502400"/>
          </a:xfrm>
          <a:prstGeom prst="bentConnector3">
            <a:avLst>
              <a:gd fmla="val -2905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43"/>
          <p:cNvCxnSpPr>
            <a:endCxn id="519" idx="0"/>
          </p:cNvCxnSpPr>
          <p:nvPr/>
        </p:nvCxnSpPr>
        <p:spPr>
          <a:xfrm>
            <a:off x="1995550" y="1243838"/>
            <a:ext cx="3392400" cy="9312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 txBox="1"/>
          <p:nvPr/>
        </p:nvSpPr>
        <p:spPr>
          <a:xfrm>
            <a:off x="3597650" y="709700"/>
            <a:ext cx="4623600" cy="3787500"/>
          </a:xfrm>
          <a:prstGeom prst="rect">
            <a:avLst/>
          </a:prstGeom>
          <a:solidFill>
            <a:srgbClr val="656565">
              <a:alpha val="21960"/>
            </a:srgbClr>
          </a:solidFill>
          <a:ln>
            <a:noFill/>
          </a:ln>
        </p:spPr>
        <p:txBody>
          <a:bodyPr anchorCtr="0" anchor="t" bIns="0" lIns="0" spcFirstLastPara="1" rIns="0" wrap="square" tIns="76200">
            <a:noAutofit/>
          </a:bodyPr>
          <a:lstStyle/>
          <a:p>
            <a:pPr indent="0" lvl="0" marL="0" marR="0" rtl="0" algn="ctr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 Window</a:t>
            </a:r>
            <a:endParaRPr sz="1200"/>
          </a:p>
        </p:txBody>
      </p:sp>
      <p:sp>
        <p:nvSpPr>
          <p:cNvPr id="538" name="Google Shape;538;p44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</a:t>
            </a:r>
            <a:r>
              <a:rPr lang="en"/>
              <a:t>The ROS 2 Executor (simplified)</a:t>
            </a:r>
            <a:endParaRPr/>
          </a:p>
        </p:txBody>
      </p:sp>
      <p:sp>
        <p:nvSpPr>
          <p:cNvPr id="539" name="Google Shape;539;p44"/>
          <p:cNvSpPr txBox="1"/>
          <p:nvPr>
            <p:ph idx="12" type="sldNum"/>
          </p:nvPr>
        </p:nvSpPr>
        <p:spPr>
          <a:xfrm>
            <a:off x="222314" y="45393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4"/>
          <p:cNvSpPr txBox="1"/>
          <p:nvPr/>
        </p:nvSpPr>
        <p:spPr>
          <a:xfrm>
            <a:off x="4454050" y="2175038"/>
            <a:ext cx="1867800" cy="600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ready callback in </a:t>
            </a:r>
            <a:r>
              <a:rPr i="1" lang="en" sz="1500"/>
              <a:t>readySet</a:t>
            </a:r>
            <a:r>
              <a:rPr lang="en" sz="1500"/>
              <a:t>?</a:t>
            </a:r>
            <a:endParaRPr sz="1200"/>
          </a:p>
        </p:txBody>
      </p:sp>
      <p:sp>
        <p:nvSpPr>
          <p:cNvPr id="541" name="Google Shape;541;p44"/>
          <p:cNvSpPr txBox="1"/>
          <p:nvPr/>
        </p:nvSpPr>
        <p:spPr>
          <a:xfrm>
            <a:off x="633984" y="1583754"/>
            <a:ext cx="2728200" cy="667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76200" wrap="square" tIns="0">
            <a:noAutofit/>
          </a:bodyPr>
          <a:lstStyle/>
          <a:p>
            <a:pPr indent="0" lvl="0" marL="0" marR="0" rtl="0" algn="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:= ready sources</a:t>
            </a:r>
            <a:endParaRPr sz="1200"/>
          </a:p>
          <a:p>
            <a:pPr indent="0" lvl="0" marL="0" marR="0" rtl="0" algn="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IPC Layer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4"/>
          <p:cNvSpPr txBox="1"/>
          <p:nvPr/>
        </p:nvSpPr>
        <p:spPr>
          <a:xfrm>
            <a:off x="3634289" y="3651779"/>
            <a:ext cx="3507300" cy="652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Execute highest-priority callback</a:t>
            </a:r>
            <a:endParaRPr sz="12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callback from </a:t>
            </a:r>
            <a:r>
              <a:rPr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44"/>
          <p:cNvCxnSpPr/>
          <p:nvPr/>
        </p:nvCxnSpPr>
        <p:spPr>
          <a:xfrm rot="10800000">
            <a:off x="1842994" y="5364914"/>
            <a:ext cx="2999100" cy="103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44" name="Google Shape;544;p44"/>
          <p:cNvSpPr txBox="1"/>
          <p:nvPr/>
        </p:nvSpPr>
        <p:spPr>
          <a:xfrm>
            <a:off x="5451720" y="3035080"/>
            <a:ext cx="3291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200"/>
          </a:p>
        </p:txBody>
      </p:sp>
      <p:sp>
        <p:nvSpPr>
          <p:cNvPr id="545" name="Google Shape;545;p44"/>
          <p:cNvSpPr txBox="1"/>
          <p:nvPr/>
        </p:nvSpPr>
        <p:spPr>
          <a:xfrm>
            <a:off x="5428329" y="1518952"/>
            <a:ext cx="375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200"/>
          </a:p>
        </p:txBody>
      </p:sp>
      <p:grpSp>
        <p:nvGrpSpPr>
          <p:cNvPr id="546" name="Google Shape;546;p44"/>
          <p:cNvGrpSpPr/>
          <p:nvPr/>
        </p:nvGrpSpPr>
        <p:grpSpPr>
          <a:xfrm>
            <a:off x="1834196" y="667831"/>
            <a:ext cx="327855" cy="326065"/>
            <a:chOff x="1328741" y="1194282"/>
            <a:chExt cx="393300" cy="391200"/>
          </a:xfrm>
        </p:grpSpPr>
        <p:sp>
          <p:nvSpPr>
            <p:cNvPr id="547" name="Google Shape;547;p44"/>
            <p:cNvSpPr/>
            <p:nvPr/>
          </p:nvSpPr>
          <p:spPr>
            <a:xfrm>
              <a:off x="1328741" y="1194282"/>
              <a:ext cx="393300" cy="391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1457562" y="1315522"/>
              <a:ext cx="135600" cy="1371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9" name="Google Shape;549;p44"/>
          <p:cNvCxnSpPr>
            <a:endCxn id="540" idx="0"/>
          </p:cNvCxnSpPr>
          <p:nvPr/>
        </p:nvCxnSpPr>
        <p:spPr>
          <a:xfrm>
            <a:off x="2016550" y="1224938"/>
            <a:ext cx="3371400" cy="95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0" name="Google Shape;550;p44"/>
          <p:cNvCxnSpPr>
            <a:stCxn id="540" idx="2"/>
            <a:endCxn id="542" idx="0"/>
          </p:cNvCxnSpPr>
          <p:nvPr/>
        </p:nvCxnSpPr>
        <p:spPr>
          <a:xfrm>
            <a:off x="5387950" y="2775638"/>
            <a:ext cx="0" cy="87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44"/>
          <p:cNvCxnSpPr>
            <a:stCxn id="547" idx="4"/>
            <a:endCxn id="541" idx="0"/>
          </p:cNvCxnSpPr>
          <p:nvPr/>
        </p:nvCxnSpPr>
        <p:spPr>
          <a:xfrm>
            <a:off x="1998123" y="993896"/>
            <a:ext cx="0" cy="5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44"/>
          <p:cNvCxnSpPr>
            <a:stCxn id="541" idx="2"/>
            <a:endCxn id="540" idx="1"/>
          </p:cNvCxnSpPr>
          <p:nvPr/>
        </p:nvCxnSpPr>
        <p:spPr>
          <a:xfrm flipH="1" rot="-5400000">
            <a:off x="3114084" y="1135254"/>
            <a:ext cx="224100" cy="2456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Google Shape;553;p44"/>
          <p:cNvCxnSpPr>
            <a:stCxn id="542" idx="3"/>
            <a:endCxn id="540" idx="3"/>
          </p:cNvCxnSpPr>
          <p:nvPr/>
        </p:nvCxnSpPr>
        <p:spPr>
          <a:xfrm rot="10800000">
            <a:off x="6321989" y="2475479"/>
            <a:ext cx="819600" cy="1502400"/>
          </a:xfrm>
          <a:prstGeom prst="bentConnector3">
            <a:avLst>
              <a:gd fmla="val -2905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44"/>
          <p:cNvSpPr txBox="1"/>
          <p:nvPr/>
        </p:nvSpPr>
        <p:spPr>
          <a:xfrm>
            <a:off x="132275" y="1079775"/>
            <a:ext cx="3303900" cy="1561200"/>
          </a:xfrm>
          <a:prstGeom prst="rect">
            <a:avLst/>
          </a:prstGeom>
          <a:solidFill>
            <a:srgbClr val="656565">
              <a:alpha val="21960"/>
            </a:srgbClr>
          </a:solidFill>
          <a:ln>
            <a:noFill/>
          </a:ln>
        </p:spPr>
        <p:txBody>
          <a:bodyPr anchorCtr="0" anchor="t" bIns="0" lIns="0" spcFirstLastPara="1" rIns="0" wrap="square" tIns="7620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/>
              <a:t>  </a:t>
            </a:r>
            <a:r>
              <a:rPr b="1" i="1" lang="en" sz="2000"/>
              <a:t>Polling Point</a:t>
            </a:r>
            <a:endParaRPr b="1" i="1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Peculiar Properties of the Executor</a:t>
            </a:r>
            <a:endParaRPr/>
          </a:p>
        </p:txBody>
      </p:sp>
      <p:sp>
        <p:nvSpPr>
          <p:cNvPr id="560" name="Google Shape;560;p45"/>
          <p:cNvSpPr txBox="1"/>
          <p:nvPr>
            <p:ph idx="12" type="sldNum"/>
          </p:nvPr>
        </p:nvSpPr>
        <p:spPr>
          <a:xfrm>
            <a:off x="222314" y="45393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45"/>
          <p:cNvSpPr txBox="1"/>
          <p:nvPr/>
        </p:nvSpPr>
        <p:spPr>
          <a:xfrm>
            <a:off x="4454050" y="2175038"/>
            <a:ext cx="1867800" cy="600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ready callback in </a:t>
            </a:r>
            <a:r>
              <a:rPr i="1" lang="en" sz="1500"/>
              <a:t>readySet</a:t>
            </a:r>
            <a:r>
              <a:rPr lang="en" sz="1500"/>
              <a:t>?</a:t>
            </a:r>
            <a:endParaRPr sz="1200"/>
          </a:p>
        </p:txBody>
      </p:sp>
      <p:sp>
        <p:nvSpPr>
          <p:cNvPr id="562" name="Google Shape;562;p45"/>
          <p:cNvSpPr txBox="1"/>
          <p:nvPr/>
        </p:nvSpPr>
        <p:spPr>
          <a:xfrm>
            <a:off x="633984" y="1583754"/>
            <a:ext cx="2728200" cy="667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76200" wrap="square" tIns="0">
            <a:noAutofit/>
          </a:bodyPr>
          <a:lstStyle/>
          <a:p>
            <a:pPr indent="0" lvl="0" marL="0" marR="0" rtl="0" algn="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:= ready sources</a:t>
            </a:r>
            <a:endParaRPr sz="1200"/>
          </a:p>
          <a:p>
            <a:pPr indent="0" lvl="0" marL="0" marR="0" rtl="0" algn="r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IPC Layer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3634289" y="3651779"/>
            <a:ext cx="3507300" cy="652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Execute highest-priority callback</a:t>
            </a:r>
            <a:endParaRPr sz="12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callback from </a:t>
            </a:r>
            <a:r>
              <a:rPr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readySet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5"/>
          <p:cNvSpPr txBox="1"/>
          <p:nvPr/>
        </p:nvSpPr>
        <p:spPr>
          <a:xfrm>
            <a:off x="5451720" y="3035080"/>
            <a:ext cx="3291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200"/>
          </a:p>
        </p:txBody>
      </p:sp>
      <p:sp>
        <p:nvSpPr>
          <p:cNvPr id="565" name="Google Shape;565;p45"/>
          <p:cNvSpPr txBox="1"/>
          <p:nvPr/>
        </p:nvSpPr>
        <p:spPr>
          <a:xfrm>
            <a:off x="5428329" y="1518952"/>
            <a:ext cx="375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200"/>
          </a:p>
        </p:txBody>
      </p:sp>
      <p:grpSp>
        <p:nvGrpSpPr>
          <p:cNvPr id="566" name="Google Shape;566;p45"/>
          <p:cNvGrpSpPr/>
          <p:nvPr/>
        </p:nvGrpSpPr>
        <p:grpSpPr>
          <a:xfrm>
            <a:off x="1834196" y="667831"/>
            <a:ext cx="327855" cy="326065"/>
            <a:chOff x="1328741" y="1194282"/>
            <a:chExt cx="393300" cy="391200"/>
          </a:xfrm>
        </p:grpSpPr>
        <p:sp>
          <p:nvSpPr>
            <p:cNvPr id="567" name="Google Shape;567;p45"/>
            <p:cNvSpPr/>
            <p:nvPr/>
          </p:nvSpPr>
          <p:spPr>
            <a:xfrm>
              <a:off x="1328741" y="1194282"/>
              <a:ext cx="393300" cy="391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1457562" y="1315522"/>
              <a:ext cx="135600" cy="1371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69" name="Google Shape;569;p45"/>
          <p:cNvCxnSpPr>
            <a:endCxn id="561" idx="0"/>
          </p:cNvCxnSpPr>
          <p:nvPr/>
        </p:nvCxnSpPr>
        <p:spPr>
          <a:xfrm>
            <a:off x="2016550" y="1224938"/>
            <a:ext cx="3371400" cy="95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45"/>
          <p:cNvCxnSpPr>
            <a:stCxn id="561" idx="2"/>
            <a:endCxn id="563" idx="0"/>
          </p:cNvCxnSpPr>
          <p:nvPr/>
        </p:nvCxnSpPr>
        <p:spPr>
          <a:xfrm>
            <a:off x="5387950" y="2775638"/>
            <a:ext cx="0" cy="87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1" name="Google Shape;571;p45"/>
          <p:cNvCxnSpPr>
            <a:stCxn id="567" idx="4"/>
            <a:endCxn id="562" idx="0"/>
          </p:cNvCxnSpPr>
          <p:nvPr/>
        </p:nvCxnSpPr>
        <p:spPr>
          <a:xfrm>
            <a:off x="1998123" y="993896"/>
            <a:ext cx="0" cy="5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2" name="Google Shape;572;p45"/>
          <p:cNvCxnSpPr>
            <a:stCxn id="562" idx="2"/>
            <a:endCxn id="561" idx="1"/>
          </p:cNvCxnSpPr>
          <p:nvPr/>
        </p:nvCxnSpPr>
        <p:spPr>
          <a:xfrm flipH="1" rot="-5400000">
            <a:off x="3114084" y="1135254"/>
            <a:ext cx="224100" cy="2456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3" name="Google Shape;573;p45"/>
          <p:cNvCxnSpPr>
            <a:stCxn id="563" idx="3"/>
            <a:endCxn id="561" idx="3"/>
          </p:cNvCxnSpPr>
          <p:nvPr/>
        </p:nvCxnSpPr>
        <p:spPr>
          <a:xfrm rot="10800000">
            <a:off x="6321989" y="2475479"/>
            <a:ext cx="819600" cy="1502400"/>
          </a:xfrm>
          <a:prstGeom prst="bentConnector3">
            <a:avLst>
              <a:gd fmla="val -2905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4" name="Google Shape;574;p45"/>
          <p:cNvGrpSpPr/>
          <p:nvPr/>
        </p:nvGrpSpPr>
        <p:grpSpPr>
          <a:xfrm>
            <a:off x="3770200" y="2878308"/>
            <a:ext cx="5222876" cy="1423567"/>
            <a:chOff x="3770200" y="2878308"/>
            <a:chExt cx="5222876" cy="1423567"/>
          </a:xfrm>
        </p:grpSpPr>
        <p:sp>
          <p:nvSpPr>
            <p:cNvPr id="575" name="Google Shape;575;p45"/>
            <p:cNvSpPr txBox="1"/>
            <p:nvPr/>
          </p:nvSpPr>
          <p:spPr>
            <a:xfrm>
              <a:off x="6012276" y="2878308"/>
              <a:ext cx="2980800" cy="670800"/>
            </a:xfrm>
            <a:prstGeom prst="rect">
              <a:avLst/>
            </a:prstGeom>
            <a:solidFill>
              <a:srgbClr val="E6DAEE"/>
            </a:solidFill>
            <a:ln cap="flat" cmpd="sng" w="349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Only one event per processing window per source</a:t>
              </a:r>
              <a:endParaRPr sz="1500"/>
            </a:p>
          </p:txBody>
        </p:sp>
        <p:cxnSp>
          <p:nvCxnSpPr>
            <p:cNvPr id="576" name="Google Shape;576;p45"/>
            <p:cNvCxnSpPr>
              <a:stCxn id="575" idx="2"/>
              <a:endCxn id="577" idx="6"/>
            </p:cNvCxnSpPr>
            <p:nvPr/>
          </p:nvCxnSpPr>
          <p:spPr>
            <a:xfrm rot="5400000">
              <a:off x="7040976" y="3649608"/>
              <a:ext cx="562200" cy="361200"/>
            </a:xfrm>
            <a:prstGeom prst="bentConnector2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77" name="Google Shape;577;p45"/>
            <p:cNvSpPr/>
            <p:nvPr/>
          </p:nvSpPr>
          <p:spPr>
            <a:xfrm>
              <a:off x="3770200" y="3920875"/>
              <a:ext cx="3371400" cy="381000"/>
            </a:xfrm>
            <a:prstGeom prst="ellipse">
              <a:avLst/>
            </a:prstGeom>
            <a:noFill/>
            <a:ln cap="flat" cmpd="sng" w="31750">
              <a:solidFill>
                <a:srgbClr val="3F13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45"/>
          <p:cNvGrpSpPr/>
          <p:nvPr/>
        </p:nvGrpSpPr>
        <p:grpSpPr>
          <a:xfrm>
            <a:off x="214375" y="1905425"/>
            <a:ext cx="3147675" cy="1541025"/>
            <a:chOff x="214375" y="1905425"/>
            <a:chExt cx="3147675" cy="1541025"/>
          </a:xfrm>
        </p:grpSpPr>
        <p:sp>
          <p:nvSpPr>
            <p:cNvPr id="579" name="Google Shape;579;p45"/>
            <p:cNvSpPr txBox="1"/>
            <p:nvPr/>
          </p:nvSpPr>
          <p:spPr>
            <a:xfrm>
              <a:off x="214375" y="2775650"/>
              <a:ext cx="2240400" cy="670800"/>
            </a:xfrm>
            <a:prstGeom prst="rect">
              <a:avLst/>
            </a:prstGeom>
            <a:solidFill>
              <a:srgbClr val="E6DAEE"/>
            </a:solidFill>
            <a:ln cap="flat" cmpd="sng" w="349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Events only noticed at the next polling point</a:t>
              </a:r>
              <a:endParaRPr sz="1500"/>
            </a:p>
          </p:txBody>
        </p:sp>
        <p:cxnSp>
          <p:nvCxnSpPr>
            <p:cNvPr id="580" name="Google Shape;580;p45"/>
            <p:cNvCxnSpPr>
              <a:stCxn id="579" idx="0"/>
            </p:cNvCxnSpPr>
            <p:nvPr/>
          </p:nvCxnSpPr>
          <p:spPr>
            <a:xfrm rot="-5400000">
              <a:off x="1433125" y="2016500"/>
              <a:ext cx="660600" cy="857700"/>
            </a:xfrm>
            <a:prstGeom prst="bentConnector2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1" name="Google Shape;581;p45"/>
            <p:cNvSpPr/>
            <p:nvPr/>
          </p:nvSpPr>
          <p:spPr>
            <a:xfrm>
              <a:off x="2162050" y="1905425"/>
              <a:ext cx="1200000" cy="381000"/>
            </a:xfrm>
            <a:prstGeom prst="ellipse">
              <a:avLst/>
            </a:prstGeom>
            <a:noFill/>
            <a:ln cap="flat" cmpd="sng" w="31750">
              <a:solidFill>
                <a:srgbClr val="3F13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587" name="Google Shape;587;p46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588" name="Google Shape;588;p46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589" name="Google Shape;589;p46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90" name="Google Shape;590;p46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591" name="Google Shape;591;p46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592" name="Google Shape;592;p46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593" name="Google Shape;59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5" name="Google Shape;595;p46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46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Google Shape;597;p46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151950" y="3288475"/>
            <a:ext cx="8781600" cy="14031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79050" y="591250"/>
            <a:ext cx="8781600" cy="11616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606" name="Google Shape;606;p47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607" name="Google Shape;607;p47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08" name="Google Shape;608;p47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609" name="Google Shape;609;p47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610" name="Google Shape;610;p47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611" name="Google Shape;61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47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47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5" name="Google Shape;615;p47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47"/>
          <p:cNvSpPr/>
          <p:nvPr/>
        </p:nvSpPr>
        <p:spPr>
          <a:xfrm>
            <a:off x="151950" y="3288475"/>
            <a:ext cx="8781600" cy="14031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7"/>
          <p:cNvSpPr/>
          <p:nvPr/>
        </p:nvSpPr>
        <p:spPr>
          <a:xfrm>
            <a:off x="79050" y="591250"/>
            <a:ext cx="8781600" cy="11616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7"/>
          <p:cNvSpPr/>
          <p:nvPr/>
        </p:nvSpPr>
        <p:spPr>
          <a:xfrm>
            <a:off x="4382300" y="2206300"/>
            <a:ext cx="4872000" cy="11172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Address Large Execution-Time Variance</a:t>
            </a:r>
            <a:endParaRPr/>
          </a:p>
        </p:txBody>
      </p:sp>
      <p:sp>
        <p:nvSpPr>
          <p:cNvPr id="624" name="Google Shape;624;p48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48"/>
          <p:cNvSpPr txBox="1"/>
          <p:nvPr/>
        </p:nvSpPr>
        <p:spPr>
          <a:xfrm>
            <a:off x="2775525" y="302802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 txBox="1"/>
          <p:nvPr/>
        </p:nvSpPr>
        <p:spPr>
          <a:xfrm>
            <a:off x="603175" y="3852475"/>
            <a:ext cx="42750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AMCL /tf callback in the navigation 2 package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25" y="1565902"/>
            <a:ext cx="2383351" cy="19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8"/>
          <p:cNvSpPr txBox="1"/>
          <p:nvPr/>
        </p:nvSpPr>
        <p:spPr>
          <a:xfrm>
            <a:off x="281050" y="844300"/>
            <a:ext cx="45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Problem</a:t>
            </a:r>
            <a:r>
              <a:rPr lang="en" sz="1800"/>
              <a:t>: scalar WCET is too pessimistic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9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Address Large Execution-Time Variance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</p:txBody>
      </p:sp>
      <p:sp>
        <p:nvSpPr>
          <p:cNvPr id="634" name="Google Shape;634;p49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49"/>
          <p:cNvSpPr txBox="1"/>
          <p:nvPr/>
        </p:nvSpPr>
        <p:spPr>
          <a:xfrm>
            <a:off x="3232725" y="302802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9"/>
          <p:cNvSpPr txBox="1"/>
          <p:nvPr/>
        </p:nvSpPr>
        <p:spPr>
          <a:xfrm>
            <a:off x="603175" y="3852475"/>
            <a:ext cx="42750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AMCL /tf callback in the navigation 2 package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25" y="1565902"/>
            <a:ext cx="2383351" cy="19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9"/>
          <p:cNvSpPr txBox="1"/>
          <p:nvPr/>
        </p:nvSpPr>
        <p:spPr>
          <a:xfrm>
            <a:off x="281050" y="844300"/>
            <a:ext cx="45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Problem</a:t>
            </a:r>
            <a:r>
              <a:rPr lang="en" sz="1800"/>
              <a:t>: scalar WCET is too pessimistic</a:t>
            </a:r>
            <a:endParaRPr sz="1800"/>
          </a:p>
        </p:txBody>
      </p:sp>
      <p:sp>
        <p:nvSpPr>
          <p:cNvPr id="639" name="Google Shape;639;p49"/>
          <p:cNvSpPr txBox="1"/>
          <p:nvPr/>
        </p:nvSpPr>
        <p:spPr>
          <a:xfrm>
            <a:off x="5670850" y="3622000"/>
            <a:ext cx="2276700" cy="431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Details</a:t>
            </a:r>
            <a:r>
              <a:rPr lang="en" sz="1600"/>
              <a:t> in the paper</a:t>
            </a:r>
            <a:endParaRPr sz="1600"/>
          </a:p>
        </p:txBody>
      </p:sp>
      <p:sp>
        <p:nvSpPr>
          <p:cNvPr id="640" name="Google Shape;640;p49"/>
          <p:cNvSpPr txBox="1"/>
          <p:nvPr/>
        </p:nvSpPr>
        <p:spPr>
          <a:xfrm>
            <a:off x="4785550" y="844300"/>
            <a:ext cx="404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Solution</a:t>
            </a:r>
            <a:r>
              <a:rPr lang="en" sz="1800"/>
              <a:t>: Execution-Time Curves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                                   (Quinton et al., 2012)</a:t>
            </a:r>
            <a:endParaRPr sz="1500"/>
          </a:p>
        </p:txBody>
      </p:sp>
      <p:sp>
        <p:nvSpPr>
          <p:cNvPr id="641" name="Google Shape;641;p49"/>
          <p:cNvSpPr txBox="1"/>
          <p:nvPr/>
        </p:nvSpPr>
        <p:spPr>
          <a:xfrm>
            <a:off x="4708325" y="1996175"/>
            <a:ext cx="423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 execution time of multi-instance </a:t>
            </a:r>
            <a:r>
              <a:rPr b="1" lang="en"/>
              <a:t>sequences</a:t>
            </a:r>
            <a:endParaRPr b="1"/>
          </a:p>
        </p:txBody>
      </p:sp>
      <p:sp>
        <p:nvSpPr>
          <p:cNvPr id="642" name="Google Shape;642;p49"/>
          <p:cNvSpPr/>
          <p:nvPr/>
        </p:nvSpPr>
        <p:spPr>
          <a:xfrm>
            <a:off x="4785550" y="2571750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8761D"/>
                </a:solidFill>
              </a:rPr>
              <a:t>+</a:t>
            </a:r>
            <a:endParaRPr sz="2600">
              <a:solidFill>
                <a:srgbClr val="38761D"/>
              </a:solidFill>
            </a:endParaRPr>
          </a:p>
        </p:txBody>
      </p:sp>
      <p:sp>
        <p:nvSpPr>
          <p:cNvPr id="643" name="Google Shape;643;p49"/>
          <p:cNvSpPr/>
          <p:nvPr/>
        </p:nvSpPr>
        <p:spPr>
          <a:xfrm>
            <a:off x="4785550" y="3013975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00000"/>
                </a:solidFill>
              </a:rPr>
              <a:t>-</a:t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644" name="Google Shape;644;p49"/>
          <p:cNvSpPr txBox="1"/>
          <p:nvPr/>
        </p:nvSpPr>
        <p:spPr>
          <a:xfrm>
            <a:off x="5164725" y="2530171"/>
            <a:ext cx="52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precise execution-time model</a:t>
            </a:r>
            <a:endParaRPr/>
          </a:p>
        </p:txBody>
      </p:sp>
      <p:sp>
        <p:nvSpPr>
          <p:cNvPr id="645" name="Google Shape;645;p49"/>
          <p:cNvSpPr txBox="1"/>
          <p:nvPr/>
        </p:nvSpPr>
        <p:spPr>
          <a:xfrm>
            <a:off x="5164725" y="2978535"/>
            <a:ext cx="52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complex analysis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0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651" name="Google Shape;651;p50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652" name="Google Shape;652;p50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653" name="Google Shape;653;p50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54" name="Google Shape;654;p50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655" name="Google Shape;655;p50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656" name="Google Shape;656;p50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657" name="Google Shape;6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9" name="Google Shape;659;p50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0" name="Google Shape;660;p50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1" name="Google Shape;661;p50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2" name="Google Shape;662;p50"/>
          <p:cNvSpPr/>
          <p:nvPr/>
        </p:nvSpPr>
        <p:spPr>
          <a:xfrm>
            <a:off x="151950" y="3288475"/>
            <a:ext cx="8781600" cy="14031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0"/>
          <p:cNvSpPr/>
          <p:nvPr/>
        </p:nvSpPr>
        <p:spPr>
          <a:xfrm>
            <a:off x="151950" y="539900"/>
            <a:ext cx="8781600" cy="12030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0"/>
          <p:cNvSpPr/>
          <p:nvPr/>
        </p:nvSpPr>
        <p:spPr>
          <a:xfrm>
            <a:off x="4382300" y="2824600"/>
            <a:ext cx="4872000" cy="4989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0"/>
          <p:cNvSpPr/>
          <p:nvPr/>
        </p:nvSpPr>
        <p:spPr>
          <a:xfrm>
            <a:off x="4137850" y="1866163"/>
            <a:ext cx="4872000" cy="3420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1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Problem: Bursty Callbacks</a:t>
            </a:r>
            <a:endParaRPr/>
          </a:p>
        </p:txBody>
      </p:sp>
      <p:sp>
        <p:nvSpPr>
          <p:cNvPr id="671" name="Google Shape;671;p51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2" name="Google Shape;672;p51"/>
          <p:cNvSpPr txBox="1"/>
          <p:nvPr/>
        </p:nvSpPr>
        <p:spPr>
          <a:xfrm>
            <a:off x="400750" y="1112100"/>
            <a:ext cx="52941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Scenario:</a:t>
            </a:r>
            <a:endParaRPr sz="1200"/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Callback </a:t>
            </a:r>
            <a:r>
              <a:rPr i="1" lang="en" sz="1500"/>
              <a:t>c</a:t>
            </a:r>
            <a:r>
              <a:rPr baseline="-25000" i="1" lang="en" sz="1500"/>
              <a:t>1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triggered periodically</a:t>
            </a:r>
            <a:endParaRPr sz="1200"/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Callback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" sz="1500"/>
              <a:t>2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triggers 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bursts of 20 instances</a:t>
            </a:r>
            <a:endParaRPr sz="1200"/>
          </a:p>
          <a:p>
            <a:pPr indent="-23495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</a:t>
            </a:r>
            <a:r>
              <a:rPr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500"/>
              <a:t>’s 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time &lt; </a:t>
            </a:r>
            <a:r>
              <a:rPr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500"/>
              <a:t>’s 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1"/>
          <p:cNvSpPr txBox="1"/>
          <p:nvPr/>
        </p:nvSpPr>
        <p:spPr>
          <a:xfrm>
            <a:off x="413539" y="2824275"/>
            <a:ext cx="6727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/>
              <a:t>Prior Work:</a:t>
            </a:r>
            <a:endParaRPr sz="1500"/>
          </a:p>
          <a:p>
            <a:pPr indent="0" lvl="0" marL="9144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</a:rPr>
              <a:t>20 instances of </a:t>
            </a:r>
            <a:r>
              <a:rPr b="1" i="1" lang="en" sz="1500" u="none" cap="none" strike="noStrike">
                <a:solidFill>
                  <a:srgbClr val="000000"/>
                </a:solidFill>
              </a:rPr>
              <a:t>c</a:t>
            </a:r>
            <a:r>
              <a:rPr b="1" baseline="-25000" i="1" lang="en" sz="1500"/>
              <a:t>2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i="1" lang="en" sz="1500"/>
              <a:t>c</a:t>
            </a:r>
            <a:r>
              <a:rPr baseline="-25000" i="1" lang="en" sz="1500"/>
              <a:t>1</a:t>
            </a:r>
            <a:r>
              <a:rPr lang="en" sz="1500"/>
              <a:t>’s busy window.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1"/>
          <p:cNvSpPr txBox="1"/>
          <p:nvPr/>
        </p:nvSpPr>
        <p:spPr>
          <a:xfrm>
            <a:off x="400750" y="3820300"/>
            <a:ext cx="6727500" cy="4251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Pessimistic!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/>
              <a:t>Only one instance of </a:t>
            </a:r>
            <a:r>
              <a:rPr i="1" lang="en"/>
              <a:t>c</a:t>
            </a:r>
            <a:r>
              <a:rPr baseline="-25000" i="1" lang="en"/>
              <a:t>2</a:t>
            </a:r>
            <a:r>
              <a:rPr lang="en"/>
              <a:t> runs in each</a:t>
            </a:r>
            <a:r>
              <a:rPr lang="en" sz="1500">
                <a:solidFill>
                  <a:schemeClr val="dk1"/>
                </a:solidFill>
              </a:rPr>
              <a:t> processing window.</a:t>
            </a:r>
            <a:endParaRPr sz="1500"/>
          </a:p>
        </p:txBody>
      </p:sp>
      <p:grpSp>
        <p:nvGrpSpPr>
          <p:cNvPr id="675" name="Google Shape;675;p51"/>
          <p:cNvGrpSpPr/>
          <p:nvPr/>
        </p:nvGrpSpPr>
        <p:grpSpPr>
          <a:xfrm>
            <a:off x="4624975" y="1075000"/>
            <a:ext cx="4303500" cy="2335800"/>
            <a:chOff x="4777375" y="84400"/>
            <a:chExt cx="4303500" cy="2335800"/>
          </a:xfrm>
        </p:grpSpPr>
        <p:sp>
          <p:nvSpPr>
            <p:cNvPr id="676" name="Google Shape;676;p51"/>
            <p:cNvSpPr/>
            <p:nvPr/>
          </p:nvSpPr>
          <p:spPr>
            <a:xfrm>
              <a:off x="4777375" y="84400"/>
              <a:ext cx="4303500" cy="2335800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Processing Window</a:t>
              </a:r>
              <a:endParaRPr b="1" sz="1500"/>
            </a:p>
          </p:txBody>
        </p:sp>
        <p:sp>
          <p:nvSpPr>
            <p:cNvPr id="677" name="Google Shape;677;p51"/>
            <p:cNvSpPr txBox="1"/>
            <p:nvPr/>
          </p:nvSpPr>
          <p:spPr>
            <a:xfrm>
              <a:off x="6041313" y="555363"/>
              <a:ext cx="1867800" cy="6006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300"/>
                <a:t>ready callback in </a:t>
              </a:r>
              <a:r>
                <a:rPr i="1" lang="en" sz="1300"/>
                <a:t>readySet</a:t>
              </a:r>
              <a:r>
                <a:rPr lang="en" sz="1300"/>
                <a:t>?</a:t>
              </a:r>
              <a:endParaRPr sz="1000"/>
            </a:p>
          </p:txBody>
        </p:sp>
        <p:sp>
          <p:nvSpPr>
            <p:cNvPr id="678" name="Google Shape;678;p51"/>
            <p:cNvSpPr txBox="1"/>
            <p:nvPr/>
          </p:nvSpPr>
          <p:spPr>
            <a:xfrm>
              <a:off x="5221552" y="1576742"/>
              <a:ext cx="3507300" cy="652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31115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AutoNum type="arabicPeriod"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Execute highest-priority callback</a:t>
              </a:r>
              <a:endParaRPr sz="1000"/>
            </a:p>
            <a:p>
              <a:pPr indent="-31115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AutoNum type="arabicPeriod"/>
              </a:pPr>
              <a:r>
                <a:rPr lang="en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Remove callback from </a:t>
              </a:r>
              <a:r>
                <a:rPr i="1" lang="en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readySet</a:t>
              </a:r>
              <a:endParaRPr b="0" i="1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9" name="Google Shape;679;p51"/>
            <p:cNvCxnSpPr>
              <a:stCxn id="677" idx="2"/>
              <a:endCxn id="678" idx="0"/>
            </p:cNvCxnSpPr>
            <p:nvPr/>
          </p:nvCxnSpPr>
          <p:spPr>
            <a:xfrm>
              <a:off x="6975213" y="1155963"/>
              <a:ext cx="0" cy="420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0" name="Google Shape;680;p51"/>
            <p:cNvCxnSpPr>
              <a:stCxn id="678" idx="3"/>
              <a:endCxn id="677" idx="3"/>
            </p:cNvCxnSpPr>
            <p:nvPr/>
          </p:nvCxnSpPr>
          <p:spPr>
            <a:xfrm rot="10800000">
              <a:off x="7909252" y="855542"/>
              <a:ext cx="819600" cy="1047300"/>
            </a:xfrm>
            <a:prstGeom prst="bentConnector3">
              <a:avLst>
                <a:gd fmla="val -29054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81" name="Google Shape;681;p51"/>
            <p:cNvSpPr txBox="1"/>
            <p:nvPr/>
          </p:nvSpPr>
          <p:spPr>
            <a:xfrm>
              <a:off x="7070833" y="1241443"/>
              <a:ext cx="329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1" lang="en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0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231" name="Google Shape;231;p34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232" name="Google Shape;232;p34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233" name="Google Shape;233;p34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</a:t>
            </a:r>
            <a:r>
              <a:rPr lang="en" sz="1300">
                <a:solidFill>
                  <a:schemeClr val="dk1"/>
                </a:solidFill>
              </a:rPr>
              <a:t>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</a:t>
            </a:r>
            <a:r>
              <a:rPr lang="en" sz="1300">
                <a:solidFill>
                  <a:schemeClr val="dk1"/>
                </a:solidFill>
              </a:rPr>
              <a:t>Address</a:t>
            </a:r>
            <a:r>
              <a:rPr lang="en" sz="1300">
                <a:solidFill>
                  <a:schemeClr val="dk1"/>
                </a:solidFill>
              </a:rPr>
              <a:t>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235" name="Google Shape;235;p34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236" name="Google Shape;236;p34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34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4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2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Solution: Round-Robin Analysis</a:t>
            </a:r>
            <a:endParaRPr/>
          </a:p>
        </p:txBody>
      </p:sp>
      <p:sp>
        <p:nvSpPr>
          <p:cNvPr id="687" name="Google Shape;687;p52"/>
          <p:cNvSpPr txBox="1"/>
          <p:nvPr>
            <p:ph idx="12" type="sldNum"/>
          </p:nvPr>
        </p:nvSpPr>
        <p:spPr>
          <a:xfrm>
            <a:off x="69914" y="44631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52"/>
          <p:cNvSpPr txBox="1"/>
          <p:nvPr/>
        </p:nvSpPr>
        <p:spPr>
          <a:xfrm>
            <a:off x="2623125" y="325662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2"/>
          <p:cNvSpPr txBox="1"/>
          <p:nvPr/>
        </p:nvSpPr>
        <p:spPr>
          <a:xfrm>
            <a:off x="704850" y="3256625"/>
            <a:ext cx="633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of c</a:t>
            </a:r>
            <a:r>
              <a:rPr baseline="-25000" lang="en"/>
              <a:t>2</a:t>
            </a:r>
            <a:r>
              <a:rPr lang="en"/>
              <a:t>’s activation frequency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Incompatible with busy-window principle</a:t>
            </a:r>
            <a:endParaRPr/>
          </a:p>
        </p:txBody>
      </p:sp>
      <p:sp>
        <p:nvSpPr>
          <p:cNvPr id="690" name="Google Shape;690;p52"/>
          <p:cNvSpPr txBox="1"/>
          <p:nvPr/>
        </p:nvSpPr>
        <p:spPr>
          <a:xfrm>
            <a:off x="274200" y="905975"/>
            <a:ext cx="48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Idea</a:t>
            </a:r>
            <a:r>
              <a:rPr lang="en"/>
              <a:t>: count polling points</a:t>
            </a:r>
            <a:endParaRPr/>
          </a:p>
        </p:txBody>
      </p:sp>
      <p:cxnSp>
        <p:nvCxnSpPr>
          <p:cNvPr id="691" name="Google Shape;691;p52"/>
          <p:cNvCxnSpPr/>
          <p:nvPr/>
        </p:nvCxnSpPr>
        <p:spPr>
          <a:xfrm flipH="1" rot="10800000">
            <a:off x="896275" y="2191975"/>
            <a:ext cx="35064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2" name="Google Shape;692;p52"/>
          <p:cNvCxnSpPr/>
          <p:nvPr/>
        </p:nvCxnSpPr>
        <p:spPr>
          <a:xfrm rot="10800000">
            <a:off x="1149250" y="1819375"/>
            <a:ext cx="0" cy="3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3" name="Google Shape;693;p52"/>
          <p:cNvCxnSpPr/>
          <p:nvPr/>
        </p:nvCxnSpPr>
        <p:spPr>
          <a:xfrm rot="10800000">
            <a:off x="3624650" y="1819375"/>
            <a:ext cx="0" cy="3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94" name="Google Shape;694;p52"/>
          <p:cNvSpPr txBox="1"/>
          <p:nvPr/>
        </p:nvSpPr>
        <p:spPr>
          <a:xfrm>
            <a:off x="826025" y="1450075"/>
            <a:ext cx="106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</a:t>
            </a:r>
            <a:r>
              <a:rPr baseline="-25000" lang="en" sz="1200"/>
              <a:t>1</a:t>
            </a:r>
            <a:r>
              <a:rPr lang="en" sz="1200"/>
              <a:t> activates</a:t>
            </a:r>
            <a:endParaRPr sz="1200"/>
          </a:p>
        </p:txBody>
      </p:sp>
      <p:sp>
        <p:nvSpPr>
          <p:cNvPr id="695" name="Google Shape;695;p52"/>
          <p:cNvSpPr txBox="1"/>
          <p:nvPr/>
        </p:nvSpPr>
        <p:spPr>
          <a:xfrm>
            <a:off x="3090650" y="1478200"/>
            <a:ext cx="106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</a:t>
            </a:r>
            <a:r>
              <a:rPr baseline="-25000" lang="en" sz="1200"/>
              <a:t>1</a:t>
            </a:r>
            <a:r>
              <a:rPr lang="en" sz="1200"/>
              <a:t> completes</a:t>
            </a:r>
            <a:endParaRPr sz="1200"/>
          </a:p>
        </p:txBody>
      </p:sp>
      <p:sp>
        <p:nvSpPr>
          <p:cNvPr id="696" name="Google Shape;696;p52"/>
          <p:cNvSpPr/>
          <p:nvPr/>
        </p:nvSpPr>
        <p:spPr>
          <a:xfrm rot="5400000">
            <a:off x="2260675" y="1103925"/>
            <a:ext cx="229500" cy="2466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2"/>
          <p:cNvSpPr txBox="1"/>
          <p:nvPr/>
        </p:nvSpPr>
        <p:spPr>
          <a:xfrm>
            <a:off x="739650" y="2539825"/>
            <a:ext cx="303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polling point in this interval </a:t>
            </a:r>
            <a:r>
              <a:rPr lang="en" sz="1200"/>
              <a:t>(per self-interfering instance of c</a:t>
            </a:r>
            <a:r>
              <a:rPr baseline="-25000" lang="en" sz="1200"/>
              <a:t>1</a:t>
            </a:r>
            <a:r>
              <a:rPr lang="en" sz="1200"/>
              <a:t>)</a:t>
            </a:r>
            <a:endParaRPr/>
          </a:p>
        </p:txBody>
      </p:sp>
      <p:sp>
        <p:nvSpPr>
          <p:cNvPr id="698" name="Google Shape;698;p52"/>
          <p:cNvSpPr/>
          <p:nvPr/>
        </p:nvSpPr>
        <p:spPr>
          <a:xfrm>
            <a:off x="409650" y="3309125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8761D"/>
                </a:solidFill>
              </a:rPr>
              <a:t>+</a:t>
            </a:r>
            <a:endParaRPr sz="2600">
              <a:solidFill>
                <a:srgbClr val="38761D"/>
              </a:solidFill>
            </a:endParaRPr>
          </a:p>
        </p:txBody>
      </p:sp>
      <p:sp>
        <p:nvSpPr>
          <p:cNvPr id="699" name="Google Shape;699;p52"/>
          <p:cNvSpPr/>
          <p:nvPr/>
        </p:nvSpPr>
        <p:spPr>
          <a:xfrm>
            <a:off x="409650" y="3751350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00000"/>
                </a:solidFill>
              </a:rPr>
              <a:t>-</a:t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700" name="Google Shape;700;p52"/>
          <p:cNvSpPr txBox="1"/>
          <p:nvPr/>
        </p:nvSpPr>
        <p:spPr>
          <a:xfrm>
            <a:off x="5522950" y="801125"/>
            <a:ext cx="3435900" cy="12777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91425">
            <a:no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Scenario:</a:t>
            </a:r>
            <a:endParaRPr sz="900"/>
          </a:p>
          <a:p>
            <a:pPr indent="-2159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Callback </a:t>
            </a:r>
            <a:r>
              <a:rPr lang="en" sz="1200"/>
              <a:t>c</a:t>
            </a:r>
            <a:r>
              <a:rPr baseline="-25000" lang="en" sz="1200"/>
              <a:t>1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triggered periodically</a:t>
            </a:r>
            <a:endParaRPr sz="900"/>
          </a:p>
          <a:p>
            <a:pPr indent="-2159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Callback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baseline="-25000" lang="en" sz="1200"/>
              <a:t>2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triggers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bursts of 20 instances</a:t>
            </a:r>
            <a:endParaRPr sz="900"/>
          </a:p>
          <a:p>
            <a:pPr indent="-2159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c</a:t>
            </a:r>
            <a:r>
              <a:rPr baseline="-25000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200"/>
              <a:t>’s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time &lt; period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3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53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Combined Analysis</a:t>
            </a:r>
            <a:endParaRPr/>
          </a:p>
        </p:txBody>
      </p:sp>
      <p:sp>
        <p:nvSpPr>
          <p:cNvPr id="707" name="Google Shape;707;p53"/>
          <p:cNvSpPr txBox="1"/>
          <p:nvPr/>
        </p:nvSpPr>
        <p:spPr>
          <a:xfrm>
            <a:off x="334150" y="1131900"/>
            <a:ext cx="40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Round-Robin Analysis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3"/>
          <p:cNvSpPr txBox="1"/>
          <p:nvPr/>
        </p:nvSpPr>
        <p:spPr>
          <a:xfrm>
            <a:off x="2719300" y="3302525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3"/>
          <p:cNvSpPr txBox="1"/>
          <p:nvPr/>
        </p:nvSpPr>
        <p:spPr>
          <a:xfrm>
            <a:off x="3300150" y="3246375"/>
            <a:ext cx="2543700" cy="4002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Just try both!</a:t>
            </a:r>
            <a:endParaRPr b="1"/>
          </a:p>
        </p:txBody>
      </p:sp>
      <p:sp>
        <p:nvSpPr>
          <p:cNvPr id="710" name="Google Shape;710;p53"/>
          <p:cNvSpPr/>
          <p:nvPr/>
        </p:nvSpPr>
        <p:spPr>
          <a:xfrm>
            <a:off x="456175" y="1587150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8761D"/>
                </a:solidFill>
              </a:rPr>
              <a:t>+</a:t>
            </a:r>
            <a:endParaRPr sz="2600">
              <a:solidFill>
                <a:srgbClr val="38761D"/>
              </a:solidFill>
            </a:endParaRPr>
          </a:p>
        </p:txBody>
      </p:sp>
      <p:sp>
        <p:nvSpPr>
          <p:cNvPr id="711" name="Google Shape;711;p53"/>
          <p:cNvSpPr/>
          <p:nvPr/>
        </p:nvSpPr>
        <p:spPr>
          <a:xfrm>
            <a:off x="456175" y="2029375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00000"/>
                </a:solidFill>
              </a:rPr>
              <a:t>-</a:t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712" name="Google Shape;712;p53"/>
          <p:cNvSpPr txBox="1"/>
          <p:nvPr/>
        </p:nvSpPr>
        <p:spPr>
          <a:xfrm>
            <a:off x="823875" y="1534650"/>
            <a:ext cx="37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in executors with bursty callbacks</a:t>
            </a:r>
            <a:endParaRPr/>
          </a:p>
        </p:txBody>
      </p:sp>
      <p:sp>
        <p:nvSpPr>
          <p:cNvPr id="713" name="Google Shape;713;p53"/>
          <p:cNvSpPr txBox="1"/>
          <p:nvPr/>
        </p:nvSpPr>
        <p:spPr>
          <a:xfrm>
            <a:off x="823850" y="1976875"/>
            <a:ext cx="34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Lacks busy-window principle</a:t>
            </a:r>
            <a:endParaRPr/>
          </a:p>
        </p:txBody>
      </p:sp>
      <p:sp>
        <p:nvSpPr>
          <p:cNvPr id="714" name="Google Shape;714;p53"/>
          <p:cNvSpPr txBox="1"/>
          <p:nvPr/>
        </p:nvSpPr>
        <p:spPr>
          <a:xfrm>
            <a:off x="4643875" y="1131900"/>
            <a:ext cx="40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Busy-Window </a:t>
            </a:r>
            <a:r>
              <a:rPr b="1" lang="en" sz="1600"/>
              <a:t>Analysis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3"/>
          <p:cNvSpPr/>
          <p:nvPr/>
        </p:nvSpPr>
        <p:spPr>
          <a:xfrm>
            <a:off x="4765900" y="1587150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7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8761D"/>
                </a:solidFill>
              </a:rPr>
              <a:t>+</a:t>
            </a:r>
            <a:endParaRPr sz="2600">
              <a:solidFill>
                <a:srgbClr val="38761D"/>
              </a:solidFill>
            </a:endParaRPr>
          </a:p>
        </p:txBody>
      </p:sp>
      <p:sp>
        <p:nvSpPr>
          <p:cNvPr id="716" name="Google Shape;716;p53"/>
          <p:cNvSpPr/>
          <p:nvPr/>
        </p:nvSpPr>
        <p:spPr>
          <a:xfrm>
            <a:off x="4765900" y="2029375"/>
            <a:ext cx="295200" cy="2952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00000"/>
                </a:solidFill>
              </a:rPr>
              <a:t>-</a:t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717" name="Google Shape;717;p53"/>
          <p:cNvSpPr txBox="1"/>
          <p:nvPr/>
        </p:nvSpPr>
        <p:spPr>
          <a:xfrm>
            <a:off x="5131500" y="1981788"/>
            <a:ext cx="38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Pessimistic</a:t>
            </a:r>
            <a:r>
              <a:rPr lang="en"/>
              <a:t> in executors with bursty callbacks</a:t>
            </a:r>
            <a:endParaRPr/>
          </a:p>
        </p:txBody>
      </p:sp>
      <p:sp>
        <p:nvSpPr>
          <p:cNvPr id="718" name="Google Shape;718;p53"/>
          <p:cNvSpPr txBox="1"/>
          <p:nvPr/>
        </p:nvSpPr>
        <p:spPr>
          <a:xfrm>
            <a:off x="5131500" y="1534650"/>
            <a:ext cx="39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busy-window principle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724" name="Google Shape;724;p54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725" name="Google Shape;725;p54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726" name="Google Shape;726;p54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727" name="Google Shape;727;p54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728" name="Google Shape;728;p54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729" name="Google Shape;729;p54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730" name="Google Shape;73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54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54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4" name="Google Shape;734;p54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5" name="Google Shape;735;p54"/>
          <p:cNvSpPr/>
          <p:nvPr/>
        </p:nvSpPr>
        <p:spPr>
          <a:xfrm>
            <a:off x="151950" y="3253975"/>
            <a:ext cx="8781600" cy="14376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4"/>
          <p:cNvSpPr/>
          <p:nvPr/>
        </p:nvSpPr>
        <p:spPr>
          <a:xfrm>
            <a:off x="181200" y="591400"/>
            <a:ext cx="8781600" cy="11580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4"/>
          <p:cNvSpPr/>
          <p:nvPr/>
        </p:nvSpPr>
        <p:spPr>
          <a:xfrm>
            <a:off x="4180800" y="1891600"/>
            <a:ext cx="4872000" cy="8247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5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3" name="Google Shape;743;p55"/>
          <p:cNvSpPr txBox="1"/>
          <p:nvPr/>
        </p:nvSpPr>
        <p:spPr>
          <a:xfrm>
            <a:off x="214375" y="884625"/>
            <a:ext cx="7570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curves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propagated with response-time jitter 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(Henia et. al., 2005)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55"/>
          <p:cNvCxnSpPr>
            <a:stCxn id="745" idx="6"/>
            <a:endCxn id="746" idx="2"/>
          </p:cNvCxnSpPr>
          <p:nvPr/>
        </p:nvCxnSpPr>
        <p:spPr>
          <a:xfrm>
            <a:off x="3341656" y="1708889"/>
            <a:ext cx="141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7" name="Google Shape;747;p55"/>
          <p:cNvCxnSpPr>
            <a:stCxn id="746" idx="6"/>
            <a:endCxn id="748" idx="2"/>
          </p:cNvCxnSpPr>
          <p:nvPr/>
        </p:nvCxnSpPr>
        <p:spPr>
          <a:xfrm flipH="1" rot="10800000">
            <a:off x="5308756" y="1704689"/>
            <a:ext cx="15255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9" name="Google Shape;749;p55"/>
          <p:cNvCxnSpPr>
            <a:stCxn id="750" idx="3"/>
            <a:endCxn id="745" idx="2"/>
          </p:cNvCxnSpPr>
          <p:nvPr/>
        </p:nvCxnSpPr>
        <p:spPr>
          <a:xfrm>
            <a:off x="2155725" y="1708900"/>
            <a:ext cx="63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1" name="Google Shape;751;p55"/>
          <p:cNvSpPr txBox="1"/>
          <p:nvPr/>
        </p:nvSpPr>
        <p:spPr>
          <a:xfrm>
            <a:off x="5429575" y="1314950"/>
            <a:ext cx="13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𝜂</a:t>
            </a:r>
            <a:r>
              <a:rPr baseline="-25000" lang="en"/>
              <a:t>1</a:t>
            </a:r>
            <a:r>
              <a:rPr lang="en"/>
              <a:t>(Δ + </a:t>
            </a:r>
            <a:r>
              <a:rPr i="1" lang="en"/>
              <a:t>R</a:t>
            </a:r>
            <a:r>
              <a:rPr baseline="-25000" i="1" lang="en"/>
              <a:t>1 </a:t>
            </a:r>
            <a:r>
              <a:rPr i="1" lang="en"/>
              <a:t>+ R</a:t>
            </a:r>
            <a:r>
              <a:rPr baseline="-25000" i="1" lang="en"/>
              <a:t>2</a:t>
            </a:r>
            <a:r>
              <a:rPr lang="en"/>
              <a:t>)</a:t>
            </a:r>
            <a:endParaRPr/>
          </a:p>
        </p:txBody>
      </p:sp>
      <p:sp>
        <p:nvSpPr>
          <p:cNvPr id="752" name="Google Shape;752;p55"/>
          <p:cNvSpPr txBox="1"/>
          <p:nvPr/>
        </p:nvSpPr>
        <p:spPr>
          <a:xfrm>
            <a:off x="3560227" y="1285200"/>
            <a:ext cx="9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𝜂</a:t>
            </a:r>
            <a:r>
              <a:rPr baseline="-25000" lang="en"/>
              <a:t>1</a:t>
            </a:r>
            <a:r>
              <a:rPr lang="en"/>
              <a:t>(Δ + </a:t>
            </a:r>
            <a:r>
              <a:rPr i="1" lang="en"/>
              <a:t>R</a:t>
            </a:r>
            <a:r>
              <a:rPr baseline="-25000" i="1" lang="en"/>
              <a:t>1</a:t>
            </a:r>
            <a:r>
              <a:rPr lang="en"/>
              <a:t>)</a:t>
            </a:r>
            <a:endParaRPr/>
          </a:p>
        </p:txBody>
      </p:sp>
      <p:sp>
        <p:nvSpPr>
          <p:cNvPr id="750" name="Google Shape;750;p55"/>
          <p:cNvSpPr txBox="1"/>
          <p:nvPr/>
        </p:nvSpPr>
        <p:spPr>
          <a:xfrm>
            <a:off x="235125" y="1508800"/>
            <a:ext cx="19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 curve 𝜂</a:t>
            </a:r>
            <a:r>
              <a:rPr baseline="-25000" lang="en"/>
              <a:t>1</a:t>
            </a:r>
            <a:r>
              <a:rPr lang="en"/>
              <a:t>(Δ)</a:t>
            </a:r>
            <a:endParaRPr/>
          </a:p>
        </p:txBody>
      </p:sp>
      <p:sp>
        <p:nvSpPr>
          <p:cNvPr id="753" name="Google Shape;753;p55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Activation Curve Propagation within Executors</a:t>
            </a:r>
            <a:endParaRPr/>
          </a:p>
        </p:txBody>
      </p:sp>
      <p:cxnSp>
        <p:nvCxnSpPr>
          <p:cNvPr id="754" name="Google Shape;754;p55"/>
          <p:cNvCxnSpPr/>
          <p:nvPr/>
        </p:nvCxnSpPr>
        <p:spPr>
          <a:xfrm>
            <a:off x="1257775" y="3780325"/>
            <a:ext cx="387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5" name="Google Shape;755;p55"/>
          <p:cNvCxnSpPr/>
          <p:nvPr/>
        </p:nvCxnSpPr>
        <p:spPr>
          <a:xfrm rot="10800000">
            <a:off x="15599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6" name="Google Shape;756;p55"/>
          <p:cNvCxnSpPr/>
          <p:nvPr/>
        </p:nvCxnSpPr>
        <p:spPr>
          <a:xfrm rot="10800000">
            <a:off x="26139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7" name="Google Shape;757;p55"/>
          <p:cNvCxnSpPr/>
          <p:nvPr/>
        </p:nvCxnSpPr>
        <p:spPr>
          <a:xfrm rot="10800000">
            <a:off x="37233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8" name="Google Shape;758;p55"/>
          <p:cNvSpPr txBox="1"/>
          <p:nvPr/>
        </p:nvSpPr>
        <p:spPr>
          <a:xfrm>
            <a:off x="1398300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759" name="Google Shape;759;p55"/>
          <p:cNvSpPr txBox="1"/>
          <p:nvPr/>
        </p:nvSpPr>
        <p:spPr>
          <a:xfrm>
            <a:off x="2424200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760" name="Google Shape;760;p55"/>
          <p:cNvSpPr txBox="1"/>
          <p:nvPr/>
        </p:nvSpPr>
        <p:spPr>
          <a:xfrm>
            <a:off x="3618725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3</a:t>
            </a:r>
            <a:endParaRPr baseline="-25000"/>
          </a:p>
        </p:txBody>
      </p:sp>
      <p:sp>
        <p:nvSpPr>
          <p:cNvPr id="761" name="Google Shape;761;p55"/>
          <p:cNvSpPr/>
          <p:nvPr/>
        </p:nvSpPr>
        <p:spPr>
          <a:xfrm rot="5400000">
            <a:off x="1961625" y="3471875"/>
            <a:ext cx="229500" cy="103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55"/>
          <p:cNvSpPr/>
          <p:nvPr/>
        </p:nvSpPr>
        <p:spPr>
          <a:xfrm rot="5400000">
            <a:off x="3047175" y="3419225"/>
            <a:ext cx="229500" cy="1138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55"/>
          <p:cNvSpPr txBox="1"/>
          <p:nvPr/>
        </p:nvSpPr>
        <p:spPr>
          <a:xfrm>
            <a:off x="1861800" y="4155800"/>
            <a:ext cx="5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764" name="Google Shape;764;p55"/>
          <p:cNvSpPr txBox="1"/>
          <p:nvPr/>
        </p:nvSpPr>
        <p:spPr>
          <a:xfrm>
            <a:off x="2905425" y="4155800"/>
            <a:ext cx="5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765" name="Google Shape;765;p55"/>
          <p:cNvSpPr/>
          <p:nvPr/>
        </p:nvSpPr>
        <p:spPr>
          <a:xfrm flipH="1" rot="5400000">
            <a:off x="4224200" y="2397100"/>
            <a:ext cx="229500" cy="121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55"/>
          <p:cNvSpPr txBox="1"/>
          <p:nvPr/>
        </p:nvSpPr>
        <p:spPr>
          <a:xfrm>
            <a:off x="4158150" y="2547600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Δ</a:t>
            </a:r>
            <a:endParaRPr/>
          </a:p>
        </p:txBody>
      </p:sp>
      <p:sp>
        <p:nvSpPr>
          <p:cNvPr id="767" name="Google Shape;767;p55"/>
          <p:cNvSpPr txBox="1"/>
          <p:nvPr/>
        </p:nvSpPr>
        <p:spPr>
          <a:xfrm>
            <a:off x="5494825" y="2947800"/>
            <a:ext cx="336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Rationale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Activations of c</a:t>
            </a:r>
            <a:r>
              <a:rPr baseline="-25000" lang="en"/>
              <a:t>3</a:t>
            </a:r>
            <a:r>
              <a:rPr lang="en"/>
              <a:t> ultimately result from activations of c</a:t>
            </a:r>
            <a:r>
              <a:rPr baseline="-25000" lang="en"/>
              <a:t>1</a:t>
            </a:r>
            <a:r>
              <a:rPr lang="en"/>
              <a:t> outside the window</a:t>
            </a:r>
            <a:endParaRPr/>
          </a:p>
        </p:txBody>
      </p:sp>
      <p:sp>
        <p:nvSpPr>
          <p:cNvPr id="745" name="Google Shape;745;p55"/>
          <p:cNvSpPr/>
          <p:nvPr/>
        </p:nvSpPr>
        <p:spPr>
          <a:xfrm>
            <a:off x="2792956" y="14345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1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  <p:sp>
        <p:nvSpPr>
          <p:cNvPr id="746" name="Google Shape;746;p55"/>
          <p:cNvSpPr/>
          <p:nvPr/>
        </p:nvSpPr>
        <p:spPr>
          <a:xfrm>
            <a:off x="4760056" y="14345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2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  <p:sp>
        <p:nvSpPr>
          <p:cNvPr id="748" name="Google Shape;748;p55"/>
          <p:cNvSpPr/>
          <p:nvPr/>
        </p:nvSpPr>
        <p:spPr>
          <a:xfrm>
            <a:off x="6834256" y="14303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3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6"/>
          <p:cNvSpPr/>
          <p:nvPr/>
        </p:nvSpPr>
        <p:spPr>
          <a:xfrm>
            <a:off x="1306950" y="3063625"/>
            <a:ext cx="2417100" cy="716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previous busy-window</a:t>
            </a:r>
            <a:endParaRPr i="1" sz="1200"/>
          </a:p>
        </p:txBody>
      </p:sp>
      <p:sp>
        <p:nvSpPr>
          <p:cNvPr id="773" name="Google Shape;773;p56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56"/>
          <p:cNvSpPr txBox="1"/>
          <p:nvPr/>
        </p:nvSpPr>
        <p:spPr>
          <a:xfrm>
            <a:off x="214375" y="884625"/>
            <a:ext cx="7570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/>
              <a:t>If c</a:t>
            </a:r>
            <a:r>
              <a:rPr baseline="-25000" lang="en" sz="1600"/>
              <a:t>1</a:t>
            </a:r>
            <a:r>
              <a:rPr lang="en" sz="1600"/>
              <a:t>, c</a:t>
            </a:r>
            <a:r>
              <a:rPr baseline="-25000" lang="en" sz="1600"/>
              <a:t>2</a:t>
            </a:r>
            <a:r>
              <a:rPr lang="en" sz="1600"/>
              <a:t>, c</a:t>
            </a:r>
            <a:r>
              <a:rPr baseline="-25000" lang="en" sz="1600"/>
              <a:t>3</a:t>
            </a:r>
            <a:r>
              <a:rPr lang="en" sz="1600"/>
              <a:t> belong to the </a:t>
            </a:r>
            <a:r>
              <a:rPr b="1" lang="en" sz="1600"/>
              <a:t>same executor</a:t>
            </a:r>
            <a:r>
              <a:rPr lang="en" sz="1600"/>
              <a:t> and the </a:t>
            </a:r>
            <a:r>
              <a:rPr lang="en">
                <a:solidFill>
                  <a:schemeClr val="dk1"/>
                </a:solidFill>
              </a:rPr>
              <a:t>Δ-interval starts at a </a:t>
            </a:r>
            <a:r>
              <a:rPr b="1" lang="en">
                <a:solidFill>
                  <a:schemeClr val="dk1"/>
                </a:solidFill>
              </a:rPr>
              <a:t>quiet time</a:t>
            </a:r>
            <a:r>
              <a:rPr lang="en">
                <a:solidFill>
                  <a:schemeClr val="dk1"/>
                </a:solidFill>
              </a:rPr>
              <a:t>:</a:t>
            </a:r>
            <a:r>
              <a:rPr lang="en" sz="1600"/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6"/>
          <p:cNvSpPr txBox="1"/>
          <p:nvPr/>
        </p:nvSpPr>
        <p:spPr>
          <a:xfrm>
            <a:off x="235125" y="1508800"/>
            <a:ext cx="19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 curve 𝜂</a:t>
            </a:r>
            <a:r>
              <a:rPr baseline="-25000" lang="en"/>
              <a:t>1</a:t>
            </a:r>
            <a:r>
              <a:rPr lang="en"/>
              <a:t>(Δ)</a:t>
            </a:r>
            <a:endParaRPr/>
          </a:p>
        </p:txBody>
      </p:sp>
      <p:sp>
        <p:nvSpPr>
          <p:cNvPr id="776" name="Google Shape;776;p56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Activation Curve Propagation within Executors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/>
          </a:p>
        </p:txBody>
      </p:sp>
      <p:cxnSp>
        <p:nvCxnSpPr>
          <p:cNvPr id="777" name="Google Shape;777;p56"/>
          <p:cNvCxnSpPr/>
          <p:nvPr/>
        </p:nvCxnSpPr>
        <p:spPr>
          <a:xfrm>
            <a:off x="1257775" y="3780325"/>
            <a:ext cx="387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8" name="Google Shape;778;p56"/>
          <p:cNvCxnSpPr/>
          <p:nvPr/>
        </p:nvCxnSpPr>
        <p:spPr>
          <a:xfrm rot="10800000">
            <a:off x="38459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9" name="Google Shape;779;p56"/>
          <p:cNvCxnSpPr/>
          <p:nvPr/>
        </p:nvCxnSpPr>
        <p:spPr>
          <a:xfrm rot="10800000">
            <a:off x="42141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0" name="Google Shape;780;p56"/>
          <p:cNvCxnSpPr/>
          <p:nvPr/>
        </p:nvCxnSpPr>
        <p:spPr>
          <a:xfrm rot="10800000">
            <a:off x="4485325" y="3458250"/>
            <a:ext cx="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1" name="Google Shape;781;p56"/>
          <p:cNvSpPr txBox="1"/>
          <p:nvPr/>
        </p:nvSpPr>
        <p:spPr>
          <a:xfrm>
            <a:off x="3684300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782" name="Google Shape;782;p56"/>
          <p:cNvSpPr txBox="1"/>
          <p:nvPr/>
        </p:nvSpPr>
        <p:spPr>
          <a:xfrm>
            <a:off x="4024400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783" name="Google Shape;783;p56"/>
          <p:cNvSpPr txBox="1"/>
          <p:nvPr/>
        </p:nvSpPr>
        <p:spPr>
          <a:xfrm>
            <a:off x="4304525" y="3058050"/>
            <a:ext cx="4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baseline="-25000" lang="en"/>
              <a:t>3</a:t>
            </a:r>
            <a:endParaRPr baseline="-25000"/>
          </a:p>
        </p:txBody>
      </p:sp>
      <p:sp>
        <p:nvSpPr>
          <p:cNvPr id="784" name="Google Shape;784;p56"/>
          <p:cNvSpPr/>
          <p:nvPr/>
        </p:nvSpPr>
        <p:spPr>
          <a:xfrm rot="5400000">
            <a:off x="1961625" y="3471875"/>
            <a:ext cx="229500" cy="103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6"/>
          <p:cNvSpPr/>
          <p:nvPr/>
        </p:nvSpPr>
        <p:spPr>
          <a:xfrm rot="5400000">
            <a:off x="3047175" y="3419225"/>
            <a:ext cx="229500" cy="1138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6"/>
          <p:cNvSpPr txBox="1"/>
          <p:nvPr/>
        </p:nvSpPr>
        <p:spPr>
          <a:xfrm>
            <a:off x="1861800" y="4155800"/>
            <a:ext cx="5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787" name="Google Shape;787;p56"/>
          <p:cNvSpPr txBox="1"/>
          <p:nvPr/>
        </p:nvSpPr>
        <p:spPr>
          <a:xfrm>
            <a:off x="2905425" y="4155800"/>
            <a:ext cx="5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788" name="Google Shape;788;p56"/>
          <p:cNvSpPr/>
          <p:nvPr/>
        </p:nvSpPr>
        <p:spPr>
          <a:xfrm flipH="1" rot="5400000">
            <a:off x="4224200" y="2397100"/>
            <a:ext cx="229500" cy="121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6"/>
          <p:cNvSpPr txBox="1"/>
          <p:nvPr/>
        </p:nvSpPr>
        <p:spPr>
          <a:xfrm>
            <a:off x="4158150" y="2547600"/>
            <a:ext cx="4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Δ</a:t>
            </a:r>
            <a:endParaRPr/>
          </a:p>
        </p:txBody>
      </p:sp>
      <p:sp>
        <p:nvSpPr>
          <p:cNvPr id="790" name="Google Shape;790;p56"/>
          <p:cNvSpPr txBox="1"/>
          <p:nvPr/>
        </p:nvSpPr>
        <p:spPr>
          <a:xfrm>
            <a:off x="5494825" y="2947800"/>
            <a:ext cx="256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Rationale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Activations of c</a:t>
            </a:r>
            <a:r>
              <a:rPr baseline="-25000" lang="en"/>
              <a:t>1</a:t>
            </a:r>
            <a:r>
              <a:rPr lang="en"/>
              <a:t>,c</a:t>
            </a:r>
            <a:r>
              <a:rPr baseline="-25000" lang="en"/>
              <a:t>2</a:t>
            </a:r>
            <a:r>
              <a:rPr lang="en"/>
              <a:t> cannot cross the quiet time.</a:t>
            </a:r>
            <a:endParaRPr/>
          </a:p>
        </p:txBody>
      </p:sp>
      <p:cxnSp>
        <p:nvCxnSpPr>
          <p:cNvPr id="791" name="Google Shape;791;p56"/>
          <p:cNvCxnSpPr/>
          <p:nvPr/>
        </p:nvCxnSpPr>
        <p:spPr>
          <a:xfrm>
            <a:off x="3726225" y="2853325"/>
            <a:ext cx="0" cy="927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2" name="Google Shape;792;p56"/>
          <p:cNvSpPr txBox="1"/>
          <p:nvPr/>
        </p:nvSpPr>
        <p:spPr>
          <a:xfrm>
            <a:off x="3276825" y="2475363"/>
            <a:ext cx="113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Quiet time</a:t>
            </a:r>
            <a:endParaRPr sz="1200"/>
          </a:p>
        </p:txBody>
      </p:sp>
      <p:cxnSp>
        <p:nvCxnSpPr>
          <p:cNvPr id="793" name="Google Shape;793;p56"/>
          <p:cNvCxnSpPr>
            <a:stCxn id="794" idx="6"/>
            <a:endCxn id="795" idx="2"/>
          </p:cNvCxnSpPr>
          <p:nvPr/>
        </p:nvCxnSpPr>
        <p:spPr>
          <a:xfrm>
            <a:off x="3341656" y="1708889"/>
            <a:ext cx="141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6" name="Google Shape;796;p56"/>
          <p:cNvCxnSpPr>
            <a:stCxn id="795" idx="6"/>
            <a:endCxn id="797" idx="2"/>
          </p:cNvCxnSpPr>
          <p:nvPr/>
        </p:nvCxnSpPr>
        <p:spPr>
          <a:xfrm flipH="1" rot="10800000">
            <a:off x="5308756" y="1704689"/>
            <a:ext cx="15255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8" name="Google Shape;798;p56"/>
          <p:cNvCxnSpPr>
            <a:stCxn id="775" idx="3"/>
            <a:endCxn id="794" idx="2"/>
          </p:cNvCxnSpPr>
          <p:nvPr/>
        </p:nvCxnSpPr>
        <p:spPr>
          <a:xfrm>
            <a:off x="2155725" y="1708900"/>
            <a:ext cx="63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99" name="Google Shape;799;p56"/>
          <p:cNvSpPr txBox="1"/>
          <p:nvPr/>
        </p:nvSpPr>
        <p:spPr>
          <a:xfrm>
            <a:off x="5734375" y="1314950"/>
            <a:ext cx="13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𝜂</a:t>
            </a:r>
            <a:r>
              <a:rPr baseline="-25000" lang="en"/>
              <a:t>1</a:t>
            </a:r>
            <a:r>
              <a:rPr lang="en"/>
              <a:t>(Δ)</a:t>
            </a:r>
            <a:endParaRPr/>
          </a:p>
        </p:txBody>
      </p:sp>
      <p:sp>
        <p:nvSpPr>
          <p:cNvPr id="800" name="Google Shape;800;p56"/>
          <p:cNvSpPr txBox="1"/>
          <p:nvPr/>
        </p:nvSpPr>
        <p:spPr>
          <a:xfrm>
            <a:off x="3788827" y="1285200"/>
            <a:ext cx="9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𝜂</a:t>
            </a:r>
            <a:r>
              <a:rPr baseline="-25000" lang="en"/>
              <a:t>1</a:t>
            </a:r>
            <a:r>
              <a:rPr lang="en"/>
              <a:t>(Δ)</a:t>
            </a:r>
            <a:endParaRPr/>
          </a:p>
        </p:txBody>
      </p:sp>
      <p:sp>
        <p:nvSpPr>
          <p:cNvPr id="794" name="Google Shape;794;p56"/>
          <p:cNvSpPr/>
          <p:nvPr/>
        </p:nvSpPr>
        <p:spPr>
          <a:xfrm>
            <a:off x="2792956" y="14345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1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  <p:sp>
        <p:nvSpPr>
          <p:cNvPr id="795" name="Google Shape;795;p56"/>
          <p:cNvSpPr/>
          <p:nvPr/>
        </p:nvSpPr>
        <p:spPr>
          <a:xfrm>
            <a:off x="4760056" y="14345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2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  <p:sp>
        <p:nvSpPr>
          <p:cNvPr id="797" name="Google Shape;797;p56"/>
          <p:cNvSpPr/>
          <p:nvPr/>
        </p:nvSpPr>
        <p:spPr>
          <a:xfrm>
            <a:off x="6834256" y="1430339"/>
            <a:ext cx="548700" cy="548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c</a:t>
            </a:r>
            <a:r>
              <a:rPr baseline="-25000" i="1" lang="en" sz="1500"/>
              <a:t>3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 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7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806" name="Google Shape;806;p57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807" name="Google Shape;807;p57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808" name="Google Shape;808;p57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809" name="Google Shape;809;p57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810" name="Google Shape;810;p57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811" name="Google Shape;811;p57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812" name="Google Shape;8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7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57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6" name="Google Shape;816;p57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p57"/>
          <p:cNvSpPr/>
          <p:nvPr/>
        </p:nvSpPr>
        <p:spPr>
          <a:xfrm>
            <a:off x="151950" y="539900"/>
            <a:ext cx="8781600" cy="28542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823" name="Google Shape;823;p5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4" name="Google Shape;824;p58"/>
          <p:cNvPicPr preferRelativeResize="0"/>
          <p:nvPr/>
        </p:nvPicPr>
        <p:blipFill rotWithShape="1">
          <a:blip r:embed="rId3">
            <a:alphaModFix/>
          </a:blip>
          <a:srcRect b="9668" l="13167" r="14363" t="5885"/>
          <a:stretch/>
        </p:blipFill>
        <p:spPr>
          <a:xfrm>
            <a:off x="5634941" y="680685"/>
            <a:ext cx="2882532" cy="3358816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58"/>
          <p:cNvSpPr txBox="1"/>
          <p:nvPr/>
        </p:nvSpPr>
        <p:spPr>
          <a:xfrm>
            <a:off x="462625" y="1405325"/>
            <a:ext cx="52044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495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Turtlebot 3 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“Burger” controlled by a </a:t>
            </a: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Raspberry Pi 4B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23495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Running various</a:t>
            </a:r>
            <a:r>
              <a:rPr b="1" lang="en" sz="1500"/>
              <a:t> ROS packages</a:t>
            </a:r>
            <a:endParaRPr b="1" sz="1500"/>
          </a:p>
          <a:p>
            <a:pPr indent="-247650" lvl="1" marL="584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 2</a:t>
            </a: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84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/>
              <a:t>Turtlebot 3 drivers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413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/>
              <a:t>Callback graph extracted from measurements</a:t>
            </a:r>
            <a:endParaRPr sz="1500"/>
          </a:p>
          <a:p>
            <a:pPr indent="0" lvl="0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See </a:t>
            </a:r>
            <a:r>
              <a:rPr lang="en" sz="1200">
                <a:solidFill>
                  <a:schemeClr val="dk1"/>
                </a:solidFill>
              </a:rPr>
              <a:t>Blass et al., “Automatic Latency Management for ROS 2: Benefits, Challenges, and Open Problems”, RTAS</a:t>
            </a:r>
            <a:r>
              <a:rPr i="1" lang="en" sz="1200">
                <a:solidFill>
                  <a:schemeClr val="dk1"/>
                </a:solidFill>
              </a:rPr>
              <a:t> 2021</a:t>
            </a:r>
            <a:endParaRPr sz="12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1" marL="5842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4130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8"/>
          <p:cNvSpPr txBox="1"/>
          <p:nvPr/>
        </p:nvSpPr>
        <p:spPr>
          <a:xfrm>
            <a:off x="1346300" y="4449725"/>
            <a:ext cx="520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9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832" name="Google Shape;832;p59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3" name="Google Shape;83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80" y="1414944"/>
            <a:ext cx="8781375" cy="231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9"/>
          <p:cNvSpPr txBox="1"/>
          <p:nvPr/>
        </p:nvSpPr>
        <p:spPr>
          <a:xfrm>
            <a:off x="5425825" y="695300"/>
            <a:ext cx="37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Casini et. al., “</a:t>
            </a:r>
            <a:r>
              <a:rPr i="1" lang="en" sz="1000"/>
              <a:t>Response-Time Analysis of ROS 2 Processing Chains under Reservation-Based Scheduling”</a:t>
            </a:r>
            <a:r>
              <a:rPr lang="en" sz="1000"/>
              <a:t>, ECRTS 2019</a:t>
            </a:r>
            <a:endParaRPr sz="1000"/>
          </a:p>
        </p:txBody>
      </p:sp>
      <p:cxnSp>
        <p:nvCxnSpPr>
          <p:cNvPr id="835" name="Google Shape;835;p59"/>
          <p:cNvCxnSpPr/>
          <p:nvPr/>
        </p:nvCxnSpPr>
        <p:spPr>
          <a:xfrm flipH="1" rot="5400000">
            <a:off x="7392000" y="1349100"/>
            <a:ext cx="604200" cy="1266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0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841" name="Google Shape;841;p60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2" name="Google Shape;8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80" y="1414944"/>
            <a:ext cx="8781375" cy="231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0"/>
          <p:cNvSpPr/>
          <p:nvPr/>
        </p:nvSpPr>
        <p:spPr>
          <a:xfrm>
            <a:off x="991375" y="1285900"/>
            <a:ext cx="569100" cy="22344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60"/>
          <p:cNvSpPr txBox="1"/>
          <p:nvPr/>
        </p:nvSpPr>
        <p:spPr>
          <a:xfrm>
            <a:off x="2093875" y="3991125"/>
            <a:ext cx="5481000" cy="4002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High-variance callback ⇒ Large gains from execution-time curves</a:t>
            </a:r>
            <a:endParaRPr/>
          </a:p>
        </p:txBody>
      </p:sp>
      <p:cxnSp>
        <p:nvCxnSpPr>
          <p:cNvPr id="845" name="Google Shape;845;p60"/>
          <p:cNvCxnSpPr>
            <a:stCxn id="844" idx="1"/>
            <a:endCxn id="843" idx="4"/>
          </p:cNvCxnSpPr>
          <p:nvPr/>
        </p:nvCxnSpPr>
        <p:spPr>
          <a:xfrm rot="10800000">
            <a:off x="1276075" y="3520425"/>
            <a:ext cx="817800" cy="6708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1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851" name="Google Shape;851;p61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2" name="Google Shape;8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80" y="1414944"/>
            <a:ext cx="8781375" cy="231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61"/>
          <p:cNvSpPr/>
          <p:nvPr/>
        </p:nvSpPr>
        <p:spPr>
          <a:xfrm>
            <a:off x="1524775" y="1285900"/>
            <a:ext cx="569100" cy="22344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61"/>
          <p:cNvSpPr txBox="1"/>
          <p:nvPr/>
        </p:nvSpPr>
        <p:spPr>
          <a:xfrm>
            <a:off x="2093875" y="3991125"/>
            <a:ext cx="4047300" cy="6156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Shares executor with bursty callback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⇒</a:t>
            </a:r>
            <a:r>
              <a:rPr lang="en"/>
              <a:t> Large gains from round-robin analysis</a:t>
            </a:r>
            <a:endParaRPr/>
          </a:p>
        </p:txBody>
      </p:sp>
      <p:cxnSp>
        <p:nvCxnSpPr>
          <p:cNvPr id="855" name="Google Shape;855;p61"/>
          <p:cNvCxnSpPr>
            <a:stCxn id="854" idx="1"/>
            <a:endCxn id="853" idx="4"/>
          </p:cNvCxnSpPr>
          <p:nvPr/>
        </p:nvCxnSpPr>
        <p:spPr>
          <a:xfrm rot="10800000">
            <a:off x="1809475" y="3520425"/>
            <a:ext cx="284400" cy="7785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Paper in a Nutshell</a:t>
            </a:r>
            <a:endParaRPr/>
          </a:p>
        </p:txBody>
      </p:sp>
      <p:sp>
        <p:nvSpPr>
          <p:cNvPr id="247" name="Google Shape;247;p35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248" name="Google Shape;248;p35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252" name="Google Shape;252;p35"/>
          <p:cNvSpPr txBox="1"/>
          <p:nvPr>
            <p:ph idx="2" type="body"/>
          </p:nvPr>
        </p:nvSpPr>
        <p:spPr>
          <a:xfrm>
            <a:off x="398400" y="37010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5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5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5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51950" y="1580025"/>
            <a:ext cx="8781600" cy="31116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2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861" name="Google Shape;861;p62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2" name="Google Shape;86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80" y="1414944"/>
            <a:ext cx="8781375" cy="231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62"/>
          <p:cNvSpPr/>
          <p:nvPr/>
        </p:nvSpPr>
        <p:spPr>
          <a:xfrm>
            <a:off x="1524775" y="1414950"/>
            <a:ext cx="1022400" cy="19830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62"/>
          <p:cNvSpPr txBox="1"/>
          <p:nvPr/>
        </p:nvSpPr>
        <p:spPr>
          <a:xfrm>
            <a:off x="2093875" y="4138700"/>
            <a:ext cx="4047300" cy="4002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Gains over baseline in the busy-window analysis</a:t>
            </a:r>
            <a:endParaRPr/>
          </a:p>
        </p:txBody>
      </p:sp>
      <p:cxnSp>
        <p:nvCxnSpPr>
          <p:cNvPr id="865" name="Google Shape;865;p62"/>
          <p:cNvCxnSpPr>
            <a:stCxn id="864" idx="0"/>
            <a:endCxn id="863" idx="4"/>
          </p:cNvCxnSpPr>
          <p:nvPr/>
        </p:nvCxnSpPr>
        <p:spPr>
          <a:xfrm rot="10800000">
            <a:off x="2035825" y="3398000"/>
            <a:ext cx="2081700" cy="740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6" name="Google Shape;866;p62"/>
          <p:cNvSpPr/>
          <p:nvPr/>
        </p:nvSpPr>
        <p:spPr>
          <a:xfrm>
            <a:off x="646450" y="1414950"/>
            <a:ext cx="506100" cy="19830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62"/>
          <p:cNvSpPr/>
          <p:nvPr/>
        </p:nvSpPr>
        <p:spPr>
          <a:xfrm>
            <a:off x="2880900" y="1417725"/>
            <a:ext cx="892500" cy="19830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62"/>
          <p:cNvCxnSpPr>
            <a:stCxn id="864" idx="0"/>
            <a:endCxn id="866" idx="4"/>
          </p:cNvCxnSpPr>
          <p:nvPr/>
        </p:nvCxnSpPr>
        <p:spPr>
          <a:xfrm rot="10800000">
            <a:off x="899425" y="3398000"/>
            <a:ext cx="3218100" cy="740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62"/>
          <p:cNvCxnSpPr>
            <a:stCxn id="864" idx="0"/>
            <a:endCxn id="867" idx="4"/>
          </p:cNvCxnSpPr>
          <p:nvPr/>
        </p:nvCxnSpPr>
        <p:spPr>
          <a:xfrm rot="10800000">
            <a:off x="3327025" y="3400700"/>
            <a:ext cx="790500" cy="7380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0" name="Google Shape;870;p62"/>
          <p:cNvSpPr/>
          <p:nvPr/>
        </p:nvSpPr>
        <p:spPr>
          <a:xfrm>
            <a:off x="4117525" y="1417725"/>
            <a:ext cx="506100" cy="19830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1" name="Google Shape;871;p62"/>
          <p:cNvCxnSpPr>
            <a:stCxn id="864" idx="0"/>
            <a:endCxn id="870" idx="4"/>
          </p:cNvCxnSpPr>
          <p:nvPr/>
        </p:nvCxnSpPr>
        <p:spPr>
          <a:xfrm flipH="1" rot="10800000">
            <a:off x="4117525" y="3400700"/>
            <a:ext cx="253200" cy="7380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459" y="4004422"/>
            <a:ext cx="647441" cy="6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63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78" name="Google Shape;878;p63"/>
          <p:cNvSpPr txBox="1"/>
          <p:nvPr>
            <p:ph idx="2" type="body"/>
          </p:nvPr>
        </p:nvSpPr>
        <p:spPr>
          <a:xfrm>
            <a:off x="398400" y="775475"/>
            <a:ext cx="3824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ROS 2</a:t>
            </a:r>
            <a:r>
              <a:rPr lang="en"/>
              <a:t> is one of the most popular robotics frameworks, with peculiar timing properties.</a:t>
            </a:r>
            <a:endParaRPr/>
          </a:p>
        </p:txBody>
      </p:sp>
      <p:sp>
        <p:nvSpPr>
          <p:cNvPr id="879" name="Google Shape;879;p63"/>
          <p:cNvSpPr txBox="1"/>
          <p:nvPr>
            <p:ph idx="2" type="body"/>
          </p:nvPr>
        </p:nvSpPr>
        <p:spPr>
          <a:xfrm>
            <a:off x="398400" y="2255800"/>
            <a:ext cx="369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improve</a:t>
            </a:r>
            <a:r>
              <a:rPr lang="en"/>
              <a:t> upon existing response-time analyses with three techniques.</a:t>
            </a:r>
            <a:endParaRPr/>
          </a:p>
        </p:txBody>
      </p:sp>
      <p:sp>
        <p:nvSpPr>
          <p:cNvPr id="880" name="Google Shape;880;p63"/>
          <p:cNvSpPr txBox="1"/>
          <p:nvPr/>
        </p:nvSpPr>
        <p:spPr>
          <a:xfrm>
            <a:off x="4382250" y="233142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 Exploit </a:t>
            </a:r>
            <a:r>
              <a:rPr b="1" lang="en" sz="1300">
                <a:solidFill>
                  <a:schemeClr val="dk1"/>
                </a:solidFill>
              </a:rPr>
              <a:t>starvation-freedom </a:t>
            </a:r>
            <a:r>
              <a:rPr lang="en" sz="1300">
                <a:solidFill>
                  <a:schemeClr val="dk1"/>
                </a:solidFill>
              </a:rPr>
              <a:t>in the callback scheduler</a:t>
            </a:r>
            <a:r>
              <a:rPr b="1"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881" name="Google Shape;881;p63"/>
          <p:cNvSpPr txBox="1"/>
          <p:nvPr/>
        </p:nvSpPr>
        <p:spPr>
          <a:xfrm>
            <a:off x="4382300" y="1821400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1. Address large </a:t>
            </a:r>
            <a:r>
              <a:rPr b="1" lang="en" sz="1300">
                <a:solidFill>
                  <a:schemeClr val="dk1"/>
                </a:solidFill>
              </a:rPr>
              <a:t>execution-time variance</a:t>
            </a:r>
            <a:r>
              <a:rPr lang="en" sz="1300">
                <a:solidFill>
                  <a:schemeClr val="dk1"/>
                </a:solidFill>
              </a:rPr>
              <a:t> over time</a:t>
            </a:r>
            <a:endParaRPr/>
          </a:p>
        </p:txBody>
      </p:sp>
      <p:sp>
        <p:nvSpPr>
          <p:cNvPr id="882" name="Google Shape;882;p63"/>
          <p:cNvSpPr txBox="1"/>
          <p:nvPr/>
        </p:nvSpPr>
        <p:spPr>
          <a:xfrm>
            <a:off x="4382250" y="2841475"/>
            <a:ext cx="46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Improve activation-</a:t>
            </a:r>
            <a:r>
              <a:rPr lang="en" sz="1300">
                <a:solidFill>
                  <a:schemeClr val="dk1"/>
                </a:solidFill>
              </a:rPr>
              <a:t>curve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propagation within executors</a:t>
            </a:r>
            <a:endParaRPr b="1"/>
          </a:p>
        </p:txBody>
      </p:sp>
      <p:sp>
        <p:nvSpPr>
          <p:cNvPr id="883" name="Google Shape;883;p63"/>
          <p:cNvSpPr txBox="1"/>
          <p:nvPr>
            <p:ph idx="2" type="body"/>
          </p:nvPr>
        </p:nvSpPr>
        <p:spPr>
          <a:xfrm>
            <a:off x="398400" y="3624875"/>
            <a:ext cx="37824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Experiments show significant improvements (10-80x) in </a:t>
            </a:r>
            <a:r>
              <a:rPr b="1" lang="en"/>
              <a:t>real-world ROS packages</a:t>
            </a:r>
            <a:r>
              <a:rPr lang="en"/>
              <a:t>.</a:t>
            </a:r>
            <a:endParaRPr/>
          </a:p>
        </p:txBody>
      </p:sp>
      <p:pic>
        <p:nvPicPr>
          <p:cNvPr id="884" name="Google Shape;88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0895" y="3486125"/>
            <a:ext cx="4565898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0357" y="591249"/>
            <a:ext cx="1700100" cy="82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63"/>
          <p:cNvCxnSpPr/>
          <p:nvPr/>
        </p:nvCxnSpPr>
        <p:spPr>
          <a:xfrm flipH="1" rot="10800000">
            <a:off x="224850" y="1614150"/>
            <a:ext cx="86358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Google Shape;887;p63"/>
          <p:cNvCxnSpPr/>
          <p:nvPr/>
        </p:nvCxnSpPr>
        <p:spPr>
          <a:xfrm>
            <a:off x="351150" y="3360375"/>
            <a:ext cx="8516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8" name="Google Shape;888;p63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54" y="1997235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">
                <a:solidFill>
                  <a:srgbClr val="000000"/>
                </a:solidFill>
              </a:rPr>
              <a:t>Background: ROS Callback Graph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4812623" y="2034840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4455797" y="3899124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3623513" y="3640280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4239723" y="2047151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1086" y="1610021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/>
          <p:nvPr/>
        </p:nvSpPr>
        <p:spPr>
          <a:xfrm>
            <a:off x="2452105" y="2689861"/>
            <a:ext cx="862668" cy="547999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3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/scan</a:t>
            </a:r>
            <a:endParaRPr i="0" sz="13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3987390" y="2689858"/>
            <a:ext cx="985779" cy="454744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/position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73" name="Google Shape;273;p36"/>
          <p:cNvCxnSpPr>
            <a:endCxn id="271" idx="0"/>
          </p:cNvCxnSpPr>
          <p:nvPr/>
        </p:nvCxnSpPr>
        <p:spPr>
          <a:xfrm>
            <a:off x="2073739" y="2259361"/>
            <a:ext cx="809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4" name="Google Shape;274;p36"/>
          <p:cNvCxnSpPr>
            <a:endCxn id="267" idx="0"/>
          </p:cNvCxnSpPr>
          <p:nvPr/>
        </p:nvCxnSpPr>
        <p:spPr>
          <a:xfrm>
            <a:off x="3314976" y="3027080"/>
            <a:ext cx="453300" cy="6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5" name="Google Shape;275;p36"/>
          <p:cNvCxnSpPr>
            <a:endCxn id="269" idx="2"/>
          </p:cNvCxnSpPr>
          <p:nvPr/>
        </p:nvCxnSpPr>
        <p:spPr>
          <a:xfrm flipH="1" rot="10800000">
            <a:off x="3314823" y="2162367"/>
            <a:ext cx="924900" cy="6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6" name="Google Shape;276;p36"/>
          <p:cNvCxnSpPr>
            <a:stCxn id="267" idx="0"/>
            <a:endCxn id="272" idx="2"/>
          </p:cNvCxnSpPr>
          <p:nvPr/>
        </p:nvCxnSpPr>
        <p:spPr>
          <a:xfrm flipH="1" rot="10800000">
            <a:off x="3768276" y="3144680"/>
            <a:ext cx="711900" cy="4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7" name="Google Shape;277;p36"/>
          <p:cNvCxnSpPr>
            <a:stCxn id="272" idx="0"/>
            <a:endCxn id="265" idx="3"/>
          </p:cNvCxnSpPr>
          <p:nvPr/>
        </p:nvCxnSpPr>
        <p:spPr>
          <a:xfrm flipH="1" rot="10800000">
            <a:off x="4480280" y="2231458"/>
            <a:ext cx="374700" cy="4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8" name="Google Shape;278;p36"/>
          <p:cNvSpPr/>
          <p:nvPr/>
        </p:nvSpPr>
        <p:spPr>
          <a:xfrm>
            <a:off x="5372239" y="3079016"/>
            <a:ext cx="1312924" cy="520352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" sz="13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i="1" lang="en" sz="13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update_map</a:t>
            </a:r>
            <a:endParaRPr i="0" sz="13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79" name="Google Shape;279;p36"/>
          <p:cNvCxnSpPr>
            <a:stCxn id="270" idx="2"/>
            <a:endCxn id="278" idx="0"/>
          </p:cNvCxnSpPr>
          <p:nvPr/>
        </p:nvCxnSpPr>
        <p:spPr>
          <a:xfrm>
            <a:off x="5655608" y="1939065"/>
            <a:ext cx="373200" cy="11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0" name="Google Shape;280;p36"/>
          <p:cNvCxnSpPr>
            <a:stCxn id="266" idx="6"/>
          </p:cNvCxnSpPr>
          <p:nvPr/>
        </p:nvCxnSpPr>
        <p:spPr>
          <a:xfrm flipH="1" rot="10800000">
            <a:off x="4745323" y="3599440"/>
            <a:ext cx="627000" cy="4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281" name="Google Shape;281;p36"/>
          <p:cNvSpPr txBox="1"/>
          <p:nvPr/>
        </p:nvSpPr>
        <p:spPr>
          <a:xfrm>
            <a:off x="2704062" y="1223644"/>
            <a:ext cx="737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en">
                <a:solidFill>
                  <a:schemeClr val="dk2"/>
                </a:solidFill>
              </a:rPr>
              <a:t>c</a:t>
            </a:r>
            <a:r>
              <a:rPr b="0" i="1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allbacks</a:t>
            </a:r>
            <a:endParaRPr b="0" i="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6"/>
          <p:cNvCxnSpPr>
            <a:stCxn id="263" idx="3"/>
            <a:endCxn id="281" idx="2"/>
          </p:cNvCxnSpPr>
          <p:nvPr/>
        </p:nvCxnSpPr>
        <p:spPr>
          <a:xfrm flipH="1" rot="10800000">
            <a:off x="2158699" y="1439057"/>
            <a:ext cx="914100" cy="7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36"/>
          <p:cNvCxnSpPr>
            <a:endCxn id="284" idx="0"/>
          </p:cNvCxnSpPr>
          <p:nvPr/>
        </p:nvCxnSpPr>
        <p:spPr>
          <a:xfrm flipH="1">
            <a:off x="2742454" y="3400671"/>
            <a:ext cx="816600" cy="66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36"/>
          <p:cNvSpPr txBox="1"/>
          <p:nvPr/>
        </p:nvSpPr>
        <p:spPr>
          <a:xfrm>
            <a:off x="2191954" y="4069671"/>
            <a:ext cx="110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en">
                <a:solidFill>
                  <a:schemeClr val="dk2"/>
                </a:solidFill>
              </a:rPr>
              <a:t>t</a:t>
            </a:r>
            <a:r>
              <a:rPr b="0" i="1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riggered </a:t>
            </a:r>
            <a:r>
              <a:rPr i="1" lang="en">
                <a:solidFill>
                  <a:schemeClr val="dk2"/>
                </a:solidFill>
              </a:rPr>
              <a:t>b</a:t>
            </a:r>
            <a:r>
              <a:rPr b="0" i="1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b="0" i="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36"/>
          <p:cNvCxnSpPr>
            <a:stCxn id="269" idx="1"/>
            <a:endCxn id="281" idx="2"/>
          </p:cNvCxnSpPr>
          <p:nvPr/>
        </p:nvCxnSpPr>
        <p:spPr>
          <a:xfrm rot="10800000">
            <a:off x="3072823" y="1438897"/>
            <a:ext cx="1209300" cy="64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36"/>
          <p:cNvCxnSpPr>
            <a:stCxn id="265" idx="1"/>
            <a:endCxn id="281" idx="2"/>
          </p:cNvCxnSpPr>
          <p:nvPr/>
        </p:nvCxnSpPr>
        <p:spPr>
          <a:xfrm rot="10800000">
            <a:off x="3073023" y="1439186"/>
            <a:ext cx="1782000" cy="62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36"/>
          <p:cNvCxnSpPr>
            <a:stCxn id="270" idx="1"/>
            <a:endCxn id="281" idx="2"/>
          </p:cNvCxnSpPr>
          <p:nvPr/>
        </p:nvCxnSpPr>
        <p:spPr>
          <a:xfrm rot="10800000">
            <a:off x="3072786" y="1439143"/>
            <a:ext cx="2418300" cy="33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54" y="1997235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">
                <a:solidFill>
                  <a:srgbClr val="000000"/>
                </a:solidFill>
              </a:rPr>
              <a:t>Background: </a:t>
            </a:r>
            <a:r>
              <a:rPr lang="en">
                <a:solidFill>
                  <a:srgbClr val="000000"/>
                </a:solidFill>
              </a:rPr>
              <a:t>Processing Chains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4812623" y="2034840"/>
            <a:ext cx="289500" cy="230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4455797" y="3899124"/>
            <a:ext cx="289500" cy="230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3623513" y="3640280"/>
            <a:ext cx="289500" cy="230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4239723" y="2047151"/>
            <a:ext cx="289500" cy="230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1086" y="1610021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/>
          <p:nvPr/>
        </p:nvSpPr>
        <p:spPr>
          <a:xfrm>
            <a:off x="2452105" y="2689861"/>
            <a:ext cx="862800" cy="5481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/scan</a:t>
            </a:r>
            <a:endParaRPr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3987390" y="2689858"/>
            <a:ext cx="985800" cy="4548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/position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02" name="Google Shape;302;p37"/>
          <p:cNvCxnSpPr>
            <a:endCxn id="298" idx="2"/>
          </p:cNvCxnSpPr>
          <p:nvPr/>
        </p:nvCxnSpPr>
        <p:spPr>
          <a:xfrm flipH="1" rot="10800000">
            <a:off x="3314823" y="2162351"/>
            <a:ext cx="924900" cy="6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3" name="Google Shape;303;p37"/>
          <p:cNvSpPr/>
          <p:nvPr/>
        </p:nvSpPr>
        <p:spPr>
          <a:xfrm>
            <a:off x="5372239" y="3079016"/>
            <a:ext cx="1312800" cy="5205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update_map</a:t>
            </a:r>
            <a:endParaRPr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04" name="Google Shape;304;p37"/>
          <p:cNvCxnSpPr>
            <a:stCxn id="299" idx="2"/>
            <a:endCxn id="303" idx="0"/>
          </p:cNvCxnSpPr>
          <p:nvPr/>
        </p:nvCxnSpPr>
        <p:spPr>
          <a:xfrm>
            <a:off x="5655608" y="1939065"/>
            <a:ext cx="372900" cy="11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5" name="Google Shape;305;p37"/>
          <p:cNvCxnSpPr>
            <a:stCxn id="295" idx="6"/>
          </p:cNvCxnSpPr>
          <p:nvPr/>
        </p:nvCxnSpPr>
        <p:spPr>
          <a:xfrm flipH="1" rot="10800000">
            <a:off x="4745297" y="3599424"/>
            <a:ext cx="627000" cy="4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06" name="Google Shape;306;p37"/>
          <p:cNvSpPr txBox="1"/>
          <p:nvPr/>
        </p:nvSpPr>
        <p:spPr>
          <a:xfrm>
            <a:off x="827951" y="1531300"/>
            <a:ext cx="121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en">
                <a:solidFill>
                  <a:schemeClr val="dk2"/>
                </a:solidFill>
              </a:rPr>
              <a:t>chain triggered</a:t>
            </a:r>
            <a:endParaRPr b="0" i="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37"/>
          <p:cNvCxnSpPr>
            <a:stCxn id="292" idx="1"/>
            <a:endCxn id="306" idx="2"/>
          </p:cNvCxnSpPr>
          <p:nvPr/>
        </p:nvCxnSpPr>
        <p:spPr>
          <a:xfrm rot="10800000">
            <a:off x="1436354" y="1746557"/>
            <a:ext cx="393300" cy="41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37"/>
          <p:cNvCxnSpPr/>
          <p:nvPr/>
        </p:nvCxnSpPr>
        <p:spPr>
          <a:xfrm>
            <a:off x="2073805" y="2259361"/>
            <a:ext cx="809700" cy="4305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p37"/>
          <p:cNvCxnSpPr/>
          <p:nvPr/>
        </p:nvCxnSpPr>
        <p:spPr>
          <a:xfrm>
            <a:off x="3314963" y="3027080"/>
            <a:ext cx="453300" cy="6132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0" name="Google Shape;310;p37"/>
          <p:cNvCxnSpPr/>
          <p:nvPr/>
        </p:nvCxnSpPr>
        <p:spPr>
          <a:xfrm flipH="1" rot="10800000">
            <a:off x="3768263" y="3144680"/>
            <a:ext cx="711900" cy="4956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p37"/>
          <p:cNvCxnSpPr/>
          <p:nvPr/>
        </p:nvCxnSpPr>
        <p:spPr>
          <a:xfrm flipH="1" rot="10800000">
            <a:off x="4480290" y="2231458"/>
            <a:ext cx="374700" cy="4584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2" name="Google Shape;312;p37"/>
          <p:cNvSpPr txBox="1"/>
          <p:nvPr/>
        </p:nvSpPr>
        <p:spPr>
          <a:xfrm>
            <a:off x="4154825" y="1087350"/>
            <a:ext cx="166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en">
                <a:solidFill>
                  <a:schemeClr val="dk2"/>
                </a:solidFill>
              </a:rPr>
              <a:t>chain complete</a:t>
            </a:r>
            <a:endParaRPr i="1">
              <a:solidFill>
                <a:schemeClr val="dk2"/>
              </a:solidFill>
            </a:endParaRPr>
          </a:p>
        </p:txBody>
      </p:sp>
      <p:cxnSp>
        <p:nvCxnSpPr>
          <p:cNvPr id="313" name="Google Shape;313;p37"/>
          <p:cNvCxnSpPr>
            <a:stCxn id="294" idx="0"/>
            <a:endCxn id="312" idx="2"/>
          </p:cNvCxnSpPr>
          <p:nvPr/>
        </p:nvCxnSpPr>
        <p:spPr>
          <a:xfrm flipH="1" rot="10800000">
            <a:off x="4957373" y="1395240"/>
            <a:ext cx="30000" cy="63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54" y="1997235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216063" y="216056"/>
            <a:ext cx="8711520" cy="32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">
                <a:solidFill>
                  <a:srgbClr val="000000"/>
                </a:solidFill>
              </a:rPr>
              <a:t>Background: Executing a Callback Graph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4110500" y="1363175"/>
            <a:ext cx="1768500" cy="1017900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21" name="Google Shape;321;p38"/>
          <p:cNvSpPr/>
          <p:nvPr/>
        </p:nvSpPr>
        <p:spPr>
          <a:xfrm>
            <a:off x="1559893" y="1265601"/>
            <a:ext cx="1613071" cy="1115528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22" name="Google Shape;322;p38"/>
          <p:cNvSpPr/>
          <p:nvPr/>
        </p:nvSpPr>
        <p:spPr>
          <a:xfrm>
            <a:off x="2968622" y="3434332"/>
            <a:ext cx="1888835" cy="1052997"/>
          </a:xfrm>
          <a:prstGeom prst="rect">
            <a:avLst/>
          </a:prstGeom>
          <a:noFill/>
          <a:ln cap="flat" cmpd="sng" w="9525">
            <a:solidFill>
              <a:srgbClr val="3F136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200"/>
          </a:p>
        </p:txBody>
      </p:sp>
      <p:sp>
        <p:nvSpPr>
          <p:cNvPr id="323" name="Google Shape;323;p38"/>
          <p:cNvSpPr/>
          <p:nvPr/>
        </p:nvSpPr>
        <p:spPr>
          <a:xfrm>
            <a:off x="4812623" y="2034840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4455797" y="3899124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3623513" y="3640280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8"/>
          <p:cNvSpPr txBox="1"/>
          <p:nvPr>
            <p:ph idx="12" type="sldNum"/>
          </p:nvPr>
        </p:nvSpPr>
        <p:spPr>
          <a:xfrm>
            <a:off x="222314" y="4691749"/>
            <a:ext cx="240311" cy="34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4239723" y="2047151"/>
            <a:ext cx="289526" cy="23043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086" y="1610021"/>
            <a:ext cx="329044" cy="3290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/>
          <p:nvPr/>
        </p:nvSpPr>
        <p:spPr>
          <a:xfrm>
            <a:off x="2452105" y="2689861"/>
            <a:ext cx="862668" cy="547999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/scan</a:t>
            </a:r>
            <a:endParaRPr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0" name="Google Shape;330;p38"/>
          <p:cNvSpPr/>
          <p:nvPr/>
        </p:nvSpPr>
        <p:spPr>
          <a:xfrm>
            <a:off x="3987390" y="2689858"/>
            <a:ext cx="985779" cy="454744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/position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31" name="Google Shape;331;p38"/>
          <p:cNvCxnSpPr>
            <a:endCxn id="329" idx="0"/>
          </p:cNvCxnSpPr>
          <p:nvPr/>
        </p:nvCxnSpPr>
        <p:spPr>
          <a:xfrm>
            <a:off x="2073739" y="2259361"/>
            <a:ext cx="809700" cy="4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2" name="Google Shape;332;p38"/>
          <p:cNvCxnSpPr>
            <a:endCxn id="325" idx="0"/>
          </p:cNvCxnSpPr>
          <p:nvPr/>
        </p:nvCxnSpPr>
        <p:spPr>
          <a:xfrm>
            <a:off x="3314976" y="3027080"/>
            <a:ext cx="453300" cy="6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3" name="Google Shape;333;p38"/>
          <p:cNvCxnSpPr>
            <a:endCxn id="327" idx="2"/>
          </p:cNvCxnSpPr>
          <p:nvPr/>
        </p:nvCxnSpPr>
        <p:spPr>
          <a:xfrm flipH="1" rot="10800000">
            <a:off x="3314823" y="2162367"/>
            <a:ext cx="924900" cy="6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4" name="Google Shape;334;p38"/>
          <p:cNvCxnSpPr>
            <a:stCxn id="325" idx="0"/>
            <a:endCxn id="330" idx="2"/>
          </p:cNvCxnSpPr>
          <p:nvPr/>
        </p:nvCxnSpPr>
        <p:spPr>
          <a:xfrm flipH="1" rot="10800000">
            <a:off x="3768276" y="3144680"/>
            <a:ext cx="711900" cy="4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5" name="Google Shape;335;p38"/>
          <p:cNvCxnSpPr>
            <a:stCxn id="330" idx="0"/>
            <a:endCxn id="323" idx="3"/>
          </p:cNvCxnSpPr>
          <p:nvPr/>
        </p:nvCxnSpPr>
        <p:spPr>
          <a:xfrm flipH="1" rot="10800000">
            <a:off x="4480280" y="2231458"/>
            <a:ext cx="374700" cy="4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6" name="Google Shape;336;p38"/>
          <p:cNvCxnSpPr>
            <a:stCxn id="328" idx="2"/>
          </p:cNvCxnSpPr>
          <p:nvPr/>
        </p:nvCxnSpPr>
        <p:spPr>
          <a:xfrm>
            <a:off x="5655608" y="1939065"/>
            <a:ext cx="223500" cy="11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7" name="Google Shape;337;p38"/>
          <p:cNvCxnSpPr>
            <a:stCxn id="324" idx="6"/>
          </p:cNvCxnSpPr>
          <p:nvPr/>
        </p:nvCxnSpPr>
        <p:spPr>
          <a:xfrm flipH="1" rot="10800000">
            <a:off x="4745323" y="3599440"/>
            <a:ext cx="627000" cy="4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38" name="Google Shape;338;p38"/>
          <p:cNvSpPr/>
          <p:nvPr/>
        </p:nvSpPr>
        <p:spPr>
          <a:xfrm>
            <a:off x="6761292" y="864225"/>
            <a:ext cx="1907441" cy="2196554"/>
          </a:xfrm>
          <a:prstGeom prst="rect">
            <a:avLst/>
          </a:prstGeom>
          <a:noFill/>
          <a:ln cap="flat" cmpd="sng" w="2857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Process</a:t>
            </a:r>
            <a:endParaRPr sz="1200"/>
          </a:p>
        </p:txBody>
      </p:sp>
      <p:sp>
        <p:nvSpPr>
          <p:cNvPr id="339" name="Google Shape;339;p38"/>
          <p:cNvSpPr/>
          <p:nvPr/>
        </p:nvSpPr>
        <p:spPr>
          <a:xfrm>
            <a:off x="6761290" y="3253123"/>
            <a:ext cx="1907441" cy="1341234"/>
          </a:xfrm>
          <a:prstGeom prst="rect">
            <a:avLst/>
          </a:prstGeom>
          <a:noFill/>
          <a:ln cap="flat" cmpd="sng" w="2857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Process</a:t>
            </a:r>
            <a:endParaRPr sz="1200"/>
          </a:p>
        </p:txBody>
      </p:sp>
      <p:sp>
        <p:nvSpPr>
          <p:cNvPr id="340" name="Google Shape;340;p38"/>
          <p:cNvSpPr/>
          <p:nvPr/>
        </p:nvSpPr>
        <p:spPr>
          <a:xfrm>
            <a:off x="7014486" y="1447332"/>
            <a:ext cx="1390200" cy="709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Thread</a:t>
            </a:r>
            <a:endParaRPr sz="1200"/>
          </a:p>
        </p:txBody>
      </p:sp>
      <p:sp>
        <p:nvSpPr>
          <p:cNvPr id="341" name="Google Shape;341;p38"/>
          <p:cNvSpPr/>
          <p:nvPr/>
        </p:nvSpPr>
        <p:spPr>
          <a:xfrm>
            <a:off x="7008912" y="2252592"/>
            <a:ext cx="1401300" cy="709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Thread</a:t>
            </a:r>
            <a:endParaRPr sz="1200"/>
          </a:p>
        </p:txBody>
      </p:sp>
      <p:sp>
        <p:nvSpPr>
          <p:cNvPr id="342" name="Google Shape;342;p38"/>
          <p:cNvSpPr/>
          <p:nvPr/>
        </p:nvSpPr>
        <p:spPr>
          <a:xfrm>
            <a:off x="7008912" y="3773528"/>
            <a:ext cx="1395600" cy="709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67B4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Executor Thread</a:t>
            </a:r>
            <a:endParaRPr sz="1200"/>
          </a:p>
        </p:txBody>
      </p:sp>
      <p:cxnSp>
        <p:nvCxnSpPr>
          <p:cNvPr id="343" name="Google Shape;343;p38"/>
          <p:cNvCxnSpPr/>
          <p:nvPr/>
        </p:nvCxnSpPr>
        <p:spPr>
          <a:xfrm flipH="1" rot="10800000">
            <a:off x="5861599" y="1978936"/>
            <a:ext cx="1109100" cy="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3172964" y="1585779"/>
            <a:ext cx="379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45" name="Google Shape;345;p38"/>
          <p:cNvCxnSpPr/>
          <p:nvPr/>
        </p:nvCxnSpPr>
        <p:spPr>
          <a:xfrm>
            <a:off x="4838093" y="4125372"/>
            <a:ext cx="2132400" cy="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6" name="Google Shape;346;p38"/>
          <p:cNvSpPr/>
          <p:nvPr/>
        </p:nvSpPr>
        <p:spPr>
          <a:xfrm>
            <a:off x="5372239" y="3079016"/>
            <a:ext cx="1312924" cy="520352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i="1"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update</a:t>
            </a:r>
            <a:r>
              <a:rPr i="1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_map</a:t>
            </a:r>
            <a:endParaRPr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Compositional Performance Analysis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1700"/>
          </a:p>
        </p:txBody>
      </p:sp>
      <p:sp>
        <p:nvSpPr>
          <p:cNvPr id="352" name="Google Shape;352;p39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3" name="Google Shape;353;p39"/>
          <p:cNvCxnSpPr/>
          <p:nvPr/>
        </p:nvCxnSpPr>
        <p:spPr>
          <a:xfrm>
            <a:off x="3874166" y="3363077"/>
            <a:ext cx="1790700" cy="42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4" name="Google Shape;354;p39"/>
          <p:cNvCxnSpPr/>
          <p:nvPr/>
        </p:nvCxnSpPr>
        <p:spPr>
          <a:xfrm>
            <a:off x="3874166" y="3363077"/>
            <a:ext cx="2324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5" name="Google Shape;355;p39"/>
          <p:cNvCxnSpPr>
            <a:stCxn id="356" idx="2"/>
          </p:cNvCxnSpPr>
          <p:nvPr/>
        </p:nvCxnSpPr>
        <p:spPr>
          <a:xfrm flipH="1">
            <a:off x="3596282" y="3955798"/>
            <a:ext cx="188760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7" name="Google Shape;357;p39"/>
          <p:cNvCxnSpPr/>
          <p:nvPr/>
        </p:nvCxnSpPr>
        <p:spPr>
          <a:xfrm>
            <a:off x="1758793" y="3363028"/>
            <a:ext cx="88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58" name="Google Shape;358;p39"/>
          <p:cNvGrpSpPr/>
          <p:nvPr/>
        </p:nvGrpSpPr>
        <p:grpSpPr>
          <a:xfrm>
            <a:off x="1341045" y="3211568"/>
            <a:ext cx="335107" cy="288558"/>
            <a:chOff x="662152" y="1753868"/>
            <a:chExt cx="402000" cy="346200"/>
          </a:xfrm>
        </p:grpSpPr>
        <p:cxnSp>
          <p:nvCxnSpPr>
            <p:cNvPr id="359" name="Google Shape;359;p39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0" name="Google Shape;360;p39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1" name="Google Shape;361;p39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2" name="Google Shape;362;p39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3" name="Google Shape;363;p39"/>
          <p:cNvGrpSpPr/>
          <p:nvPr/>
        </p:nvGrpSpPr>
        <p:grpSpPr>
          <a:xfrm>
            <a:off x="4634570" y="2958995"/>
            <a:ext cx="335107" cy="288558"/>
            <a:chOff x="662152" y="1753868"/>
            <a:chExt cx="402000" cy="346200"/>
          </a:xfrm>
        </p:grpSpPr>
        <p:cxnSp>
          <p:nvCxnSpPr>
            <p:cNvPr id="364" name="Google Shape;364;p39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5" name="Google Shape;365;p39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6" name="Google Shape;366;p39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7" name="Google Shape;367;p39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8" name="Google Shape;368;p39"/>
          <p:cNvGrpSpPr/>
          <p:nvPr/>
        </p:nvGrpSpPr>
        <p:grpSpPr>
          <a:xfrm>
            <a:off x="4468473" y="3508424"/>
            <a:ext cx="335107" cy="288558"/>
            <a:chOff x="662152" y="1753868"/>
            <a:chExt cx="402000" cy="346200"/>
          </a:xfrm>
        </p:grpSpPr>
        <p:cxnSp>
          <p:nvCxnSpPr>
            <p:cNvPr id="369" name="Google Shape;369;p39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0" name="Google Shape;370;p39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1" name="Google Shape;371;p39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2" name="Google Shape;372;p39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73" name="Google Shape;373;p39"/>
          <p:cNvGrpSpPr/>
          <p:nvPr/>
        </p:nvGrpSpPr>
        <p:grpSpPr>
          <a:xfrm>
            <a:off x="4408086" y="4166622"/>
            <a:ext cx="335107" cy="288558"/>
            <a:chOff x="662152" y="1753868"/>
            <a:chExt cx="402000" cy="346200"/>
          </a:xfrm>
        </p:grpSpPr>
        <p:cxnSp>
          <p:nvCxnSpPr>
            <p:cNvPr id="374" name="Google Shape;374;p39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5" name="Google Shape;375;p39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6" name="Google Shape;376;p39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" name="Google Shape;377;p39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8" name="Google Shape;378;p39"/>
          <p:cNvSpPr/>
          <p:nvPr/>
        </p:nvSpPr>
        <p:spPr>
          <a:xfrm>
            <a:off x="3708428" y="1401473"/>
            <a:ext cx="1487700" cy="5559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Fixed-point search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2057057" y="2747382"/>
            <a:ext cx="22650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380" name="Google Shape;380;p39"/>
          <p:cNvSpPr/>
          <p:nvPr/>
        </p:nvSpPr>
        <p:spPr>
          <a:xfrm>
            <a:off x="5202680" y="2741031"/>
            <a:ext cx="24054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381" name="Google Shape;381;p39"/>
          <p:cNvSpPr/>
          <p:nvPr/>
        </p:nvSpPr>
        <p:spPr>
          <a:xfrm>
            <a:off x="3161210" y="2149397"/>
            <a:ext cx="2495700" cy="3735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9"/>
          <p:cNvSpPr/>
          <p:nvPr/>
        </p:nvSpPr>
        <p:spPr>
          <a:xfrm rot="10800000">
            <a:off x="3161095" y="909623"/>
            <a:ext cx="2495700" cy="414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2369312" y="3886226"/>
            <a:ext cx="1234800" cy="4869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384" name="Google Shape;384;p39"/>
          <p:cNvSpPr/>
          <p:nvPr/>
        </p:nvSpPr>
        <p:spPr>
          <a:xfrm>
            <a:off x="2639221" y="3064123"/>
            <a:ext cx="1234800" cy="4869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5483882" y="3712348"/>
            <a:ext cx="1234800" cy="4869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385" name="Google Shape;385;p39"/>
          <p:cNvSpPr/>
          <p:nvPr/>
        </p:nvSpPr>
        <p:spPr>
          <a:xfrm>
            <a:off x="6198699" y="3076022"/>
            <a:ext cx="1234800" cy="4869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9"/>
          <p:cNvSpPr txBox="1"/>
          <p:nvPr>
            <p:ph idx="2" type="body"/>
          </p:nvPr>
        </p:nvSpPr>
        <p:spPr>
          <a:xfrm>
            <a:off x="737800" y="1346575"/>
            <a:ext cx="2448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/>
              <a:t>Per-CPU Analysis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/>
              <a:t>Computes task response times given event arrival curves</a:t>
            </a:r>
            <a:endParaRPr sz="1400"/>
          </a:p>
        </p:txBody>
      </p:sp>
      <p:sp>
        <p:nvSpPr>
          <p:cNvPr id="387" name="Google Shape;387;p39"/>
          <p:cNvSpPr txBox="1"/>
          <p:nvPr/>
        </p:nvSpPr>
        <p:spPr>
          <a:xfrm>
            <a:off x="5733000" y="1328750"/>
            <a:ext cx="24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Arrival-Curve Propagation</a:t>
            </a:r>
            <a:endParaRPr sz="12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Computes event arrival curves given </a:t>
            </a:r>
            <a:r>
              <a:rPr lang="en"/>
              <a:t>task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times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5718150" y="1324225"/>
            <a:ext cx="3154800" cy="9315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/>
          <p:nvPr/>
        </p:nvSpPr>
        <p:spPr>
          <a:xfrm>
            <a:off x="2057057" y="2747382"/>
            <a:ext cx="22650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394" name="Google Shape;394;p40"/>
          <p:cNvSpPr/>
          <p:nvPr/>
        </p:nvSpPr>
        <p:spPr>
          <a:xfrm>
            <a:off x="5202680" y="2741031"/>
            <a:ext cx="24054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395" name="Google Shape;395;p40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Compositional Performance Analysis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1700"/>
          </a:p>
        </p:txBody>
      </p:sp>
      <p:sp>
        <p:nvSpPr>
          <p:cNvPr id="396" name="Google Shape;396;p40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7" name="Google Shape;397;p40"/>
          <p:cNvCxnSpPr/>
          <p:nvPr/>
        </p:nvCxnSpPr>
        <p:spPr>
          <a:xfrm>
            <a:off x="3874166" y="3363077"/>
            <a:ext cx="1790700" cy="4206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8" name="Google Shape;398;p40"/>
          <p:cNvCxnSpPr/>
          <p:nvPr/>
        </p:nvCxnSpPr>
        <p:spPr>
          <a:xfrm>
            <a:off x="3874166" y="3363077"/>
            <a:ext cx="2324400" cy="120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9" name="Google Shape;399;p40"/>
          <p:cNvCxnSpPr>
            <a:stCxn id="400" idx="2"/>
          </p:cNvCxnSpPr>
          <p:nvPr/>
        </p:nvCxnSpPr>
        <p:spPr>
          <a:xfrm flipH="1">
            <a:off x="3596282" y="3955798"/>
            <a:ext cx="1887600" cy="2355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1" name="Google Shape;401;p40"/>
          <p:cNvCxnSpPr/>
          <p:nvPr/>
        </p:nvCxnSpPr>
        <p:spPr>
          <a:xfrm>
            <a:off x="1758793" y="3363028"/>
            <a:ext cx="88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02" name="Google Shape;402;p40"/>
          <p:cNvGrpSpPr/>
          <p:nvPr/>
        </p:nvGrpSpPr>
        <p:grpSpPr>
          <a:xfrm>
            <a:off x="1341045" y="3211568"/>
            <a:ext cx="335107" cy="288558"/>
            <a:chOff x="662152" y="1753868"/>
            <a:chExt cx="402000" cy="346200"/>
          </a:xfrm>
        </p:grpSpPr>
        <p:cxnSp>
          <p:nvCxnSpPr>
            <p:cNvPr id="403" name="Google Shape;403;p40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04" name="Google Shape;404;p40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05" name="Google Shape;405;p40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6" name="Google Shape;406;p40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07" name="Google Shape;407;p40"/>
          <p:cNvGrpSpPr/>
          <p:nvPr/>
        </p:nvGrpSpPr>
        <p:grpSpPr>
          <a:xfrm>
            <a:off x="4634570" y="2958995"/>
            <a:ext cx="335107" cy="288558"/>
            <a:chOff x="662152" y="1753868"/>
            <a:chExt cx="402000" cy="346200"/>
          </a:xfrm>
        </p:grpSpPr>
        <p:cxnSp>
          <p:nvCxnSpPr>
            <p:cNvPr id="408" name="Google Shape;408;p40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09" name="Google Shape;409;p40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10" name="Google Shape;410;p40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1" name="Google Shape;411;p40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2" name="Google Shape;412;p40"/>
          <p:cNvGrpSpPr/>
          <p:nvPr/>
        </p:nvGrpSpPr>
        <p:grpSpPr>
          <a:xfrm>
            <a:off x="4468473" y="3508424"/>
            <a:ext cx="335107" cy="288558"/>
            <a:chOff x="662152" y="1753868"/>
            <a:chExt cx="402000" cy="346200"/>
          </a:xfrm>
        </p:grpSpPr>
        <p:cxnSp>
          <p:nvCxnSpPr>
            <p:cNvPr id="413" name="Google Shape;413;p40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14" name="Google Shape;414;p40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15" name="Google Shape;415;p40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6" name="Google Shape;416;p40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7" name="Google Shape;417;p40"/>
          <p:cNvGrpSpPr/>
          <p:nvPr/>
        </p:nvGrpSpPr>
        <p:grpSpPr>
          <a:xfrm>
            <a:off x="4408086" y="4166622"/>
            <a:ext cx="335107" cy="288558"/>
            <a:chOff x="662152" y="1753868"/>
            <a:chExt cx="402000" cy="346200"/>
          </a:xfrm>
        </p:grpSpPr>
        <p:cxnSp>
          <p:nvCxnSpPr>
            <p:cNvPr id="418" name="Google Shape;418;p40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19" name="Google Shape;419;p40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20" name="Google Shape;420;p40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1" name="Google Shape;421;p40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2" name="Google Shape;422;p40"/>
          <p:cNvSpPr/>
          <p:nvPr/>
        </p:nvSpPr>
        <p:spPr>
          <a:xfrm>
            <a:off x="3708428" y="1401473"/>
            <a:ext cx="1487700" cy="5559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Fixed-point search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3161210" y="2149397"/>
            <a:ext cx="2495700" cy="3735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0"/>
          <p:cNvSpPr/>
          <p:nvPr/>
        </p:nvSpPr>
        <p:spPr>
          <a:xfrm rot="10800000">
            <a:off x="3161095" y="909623"/>
            <a:ext cx="2495700" cy="414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2369312" y="3886226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426" name="Google Shape;426;p40"/>
          <p:cNvSpPr/>
          <p:nvPr/>
        </p:nvSpPr>
        <p:spPr>
          <a:xfrm>
            <a:off x="2639221" y="3064123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5483882" y="3712348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427" name="Google Shape;427;p40"/>
          <p:cNvSpPr/>
          <p:nvPr/>
        </p:nvSpPr>
        <p:spPr>
          <a:xfrm>
            <a:off x="6198699" y="3076022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0"/>
          <p:cNvSpPr txBox="1"/>
          <p:nvPr>
            <p:ph idx="2" type="body"/>
          </p:nvPr>
        </p:nvSpPr>
        <p:spPr>
          <a:xfrm>
            <a:off x="737800" y="1346575"/>
            <a:ext cx="2448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/>
              <a:t>Per-CPU Analysis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/>
              <a:t>Computes task response times given event arrival curves</a:t>
            </a:r>
            <a:endParaRPr sz="1400"/>
          </a:p>
        </p:txBody>
      </p:sp>
      <p:sp>
        <p:nvSpPr>
          <p:cNvPr id="429" name="Google Shape;429;p40"/>
          <p:cNvSpPr txBox="1"/>
          <p:nvPr/>
        </p:nvSpPr>
        <p:spPr>
          <a:xfrm>
            <a:off x="5733000" y="1328750"/>
            <a:ext cx="24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Arrival-Curve Propagation</a:t>
            </a:r>
            <a:endParaRPr sz="12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Computes event arrival curves given </a:t>
            </a:r>
            <a:r>
              <a:rPr lang="en"/>
              <a:t>task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times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569150" y="1244150"/>
            <a:ext cx="2602500" cy="931500"/>
          </a:xfrm>
          <a:prstGeom prst="rect">
            <a:avLst/>
          </a:prstGeom>
          <a:solidFill>
            <a:srgbClr val="FFFFFF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>
            <p:ph idx="1" type="body"/>
          </p:nvPr>
        </p:nvSpPr>
        <p:spPr>
          <a:xfrm>
            <a:off x="216063" y="216056"/>
            <a:ext cx="8711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Background: Compositional Performance Analysis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1700"/>
          </a:p>
        </p:txBody>
      </p:sp>
      <p:sp>
        <p:nvSpPr>
          <p:cNvPr id="436" name="Google Shape;436;p41"/>
          <p:cNvSpPr txBox="1"/>
          <p:nvPr>
            <p:ph idx="12" type="sldNum"/>
          </p:nvPr>
        </p:nvSpPr>
        <p:spPr>
          <a:xfrm>
            <a:off x="222314" y="4691749"/>
            <a:ext cx="240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7" name="Google Shape;437;p41"/>
          <p:cNvCxnSpPr/>
          <p:nvPr/>
        </p:nvCxnSpPr>
        <p:spPr>
          <a:xfrm>
            <a:off x="3874166" y="3363077"/>
            <a:ext cx="1790700" cy="42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8" name="Google Shape;438;p41"/>
          <p:cNvCxnSpPr/>
          <p:nvPr/>
        </p:nvCxnSpPr>
        <p:spPr>
          <a:xfrm>
            <a:off x="3874166" y="3363077"/>
            <a:ext cx="23244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p41"/>
          <p:cNvCxnSpPr>
            <a:stCxn id="440" idx="2"/>
          </p:cNvCxnSpPr>
          <p:nvPr/>
        </p:nvCxnSpPr>
        <p:spPr>
          <a:xfrm flipH="1">
            <a:off x="3596282" y="3955798"/>
            <a:ext cx="1887600" cy="23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1" name="Google Shape;441;p41"/>
          <p:cNvCxnSpPr/>
          <p:nvPr/>
        </p:nvCxnSpPr>
        <p:spPr>
          <a:xfrm>
            <a:off x="1758793" y="3363028"/>
            <a:ext cx="88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42" name="Google Shape;442;p41"/>
          <p:cNvGrpSpPr/>
          <p:nvPr/>
        </p:nvGrpSpPr>
        <p:grpSpPr>
          <a:xfrm>
            <a:off x="1341045" y="3211568"/>
            <a:ext cx="335107" cy="288558"/>
            <a:chOff x="662152" y="1753868"/>
            <a:chExt cx="402000" cy="346200"/>
          </a:xfrm>
        </p:grpSpPr>
        <p:cxnSp>
          <p:nvCxnSpPr>
            <p:cNvPr id="443" name="Google Shape;443;p41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4" name="Google Shape;444;p41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5" name="Google Shape;445;p41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" name="Google Shape;446;p41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47" name="Google Shape;447;p41"/>
          <p:cNvGrpSpPr/>
          <p:nvPr/>
        </p:nvGrpSpPr>
        <p:grpSpPr>
          <a:xfrm>
            <a:off x="4634570" y="2958995"/>
            <a:ext cx="335107" cy="288558"/>
            <a:chOff x="662152" y="1753868"/>
            <a:chExt cx="402000" cy="346200"/>
          </a:xfrm>
        </p:grpSpPr>
        <p:cxnSp>
          <p:nvCxnSpPr>
            <p:cNvPr id="448" name="Google Shape;448;p41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9" name="Google Shape;449;p41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0" name="Google Shape;450;p41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1" name="Google Shape;451;p41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52" name="Google Shape;452;p41"/>
          <p:cNvGrpSpPr/>
          <p:nvPr/>
        </p:nvGrpSpPr>
        <p:grpSpPr>
          <a:xfrm>
            <a:off x="4468473" y="3508424"/>
            <a:ext cx="335107" cy="288558"/>
            <a:chOff x="662152" y="1753868"/>
            <a:chExt cx="402000" cy="346200"/>
          </a:xfrm>
        </p:grpSpPr>
        <p:cxnSp>
          <p:nvCxnSpPr>
            <p:cNvPr id="453" name="Google Shape;453;p41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4" name="Google Shape;454;p41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5" name="Google Shape;455;p41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41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57" name="Google Shape;457;p41"/>
          <p:cNvGrpSpPr/>
          <p:nvPr/>
        </p:nvGrpSpPr>
        <p:grpSpPr>
          <a:xfrm>
            <a:off x="4408086" y="4166622"/>
            <a:ext cx="335107" cy="288558"/>
            <a:chOff x="662152" y="1753868"/>
            <a:chExt cx="402000" cy="346200"/>
          </a:xfrm>
        </p:grpSpPr>
        <p:cxnSp>
          <p:nvCxnSpPr>
            <p:cNvPr id="458" name="Google Shape;458;p41"/>
            <p:cNvCxnSpPr/>
            <p:nvPr/>
          </p:nvCxnSpPr>
          <p:spPr>
            <a:xfrm rot="10800000">
              <a:off x="662152" y="1753868"/>
              <a:ext cx="0" cy="34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9" name="Google Shape;459;p41"/>
            <p:cNvCxnSpPr/>
            <p:nvPr/>
          </p:nvCxnSpPr>
          <p:spPr>
            <a:xfrm>
              <a:off x="662152" y="2100068"/>
              <a:ext cx="40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60" name="Google Shape;460;p41"/>
            <p:cNvCxnSpPr/>
            <p:nvPr/>
          </p:nvCxnSpPr>
          <p:spPr>
            <a:xfrm flipH="1" rot="10800000">
              <a:off x="662152" y="1994961"/>
              <a:ext cx="177300" cy="34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41"/>
            <p:cNvCxnSpPr/>
            <p:nvPr/>
          </p:nvCxnSpPr>
          <p:spPr>
            <a:xfrm flipH="1" rot="10800000">
              <a:off x="839584" y="1924555"/>
              <a:ext cx="90600" cy="7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2" name="Google Shape;462;p41"/>
          <p:cNvSpPr/>
          <p:nvPr/>
        </p:nvSpPr>
        <p:spPr>
          <a:xfrm>
            <a:off x="3708428" y="1401473"/>
            <a:ext cx="1487700" cy="5559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Fixed-point search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2057057" y="2747382"/>
            <a:ext cx="22650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464" name="Google Shape;464;p41"/>
          <p:cNvSpPr/>
          <p:nvPr/>
        </p:nvSpPr>
        <p:spPr>
          <a:xfrm>
            <a:off x="5202680" y="2741031"/>
            <a:ext cx="2405400" cy="1874100"/>
          </a:xfrm>
          <a:prstGeom prst="rect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200"/>
          </a:p>
        </p:txBody>
      </p:sp>
      <p:sp>
        <p:nvSpPr>
          <p:cNvPr id="465" name="Google Shape;465;p41"/>
          <p:cNvSpPr/>
          <p:nvPr/>
        </p:nvSpPr>
        <p:spPr>
          <a:xfrm>
            <a:off x="3161210" y="2149397"/>
            <a:ext cx="2495700" cy="3735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/>
          <p:nvPr/>
        </p:nvSpPr>
        <p:spPr>
          <a:xfrm rot="10800000">
            <a:off x="3161095" y="909623"/>
            <a:ext cx="2495700" cy="414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2369312" y="3886226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468" name="Google Shape;468;p41"/>
          <p:cNvSpPr/>
          <p:nvPr/>
        </p:nvSpPr>
        <p:spPr>
          <a:xfrm>
            <a:off x="2639221" y="3064123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5483882" y="3712348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sz="1200"/>
          </a:p>
        </p:txBody>
      </p:sp>
      <p:sp>
        <p:nvSpPr>
          <p:cNvPr id="469" name="Google Shape;469;p41"/>
          <p:cNvSpPr/>
          <p:nvPr/>
        </p:nvSpPr>
        <p:spPr>
          <a:xfrm>
            <a:off x="6198699" y="3076022"/>
            <a:ext cx="1234800" cy="486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 b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1"/>
          <p:cNvSpPr txBox="1"/>
          <p:nvPr>
            <p:ph idx="2" type="body"/>
          </p:nvPr>
        </p:nvSpPr>
        <p:spPr>
          <a:xfrm>
            <a:off x="737800" y="1346575"/>
            <a:ext cx="2448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/>
              <a:t>Per-CPU Analysis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/>
              <a:t>Computes task response times given event arrival curves</a:t>
            </a:r>
            <a:endParaRPr sz="1400"/>
          </a:p>
        </p:txBody>
      </p:sp>
      <p:sp>
        <p:nvSpPr>
          <p:cNvPr id="471" name="Google Shape;471;p41"/>
          <p:cNvSpPr txBox="1"/>
          <p:nvPr/>
        </p:nvSpPr>
        <p:spPr>
          <a:xfrm>
            <a:off x="5733000" y="1328750"/>
            <a:ext cx="24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Arrival-Curve Propagation</a:t>
            </a:r>
            <a:endParaRPr sz="1200"/>
          </a:p>
          <a:p>
            <a:pPr indent="0" lvl="0" marL="0" marR="0" rtl="0" algn="l">
              <a:lnSpc>
                <a:spcPct val="127777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Computes event arrival curves given </a:t>
            </a:r>
            <a:r>
              <a:rPr lang="en"/>
              <a:t>task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times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