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9"/>
  </p:notesMasterIdLst>
  <p:sldIdLst>
    <p:sldId id="298" r:id="rId5"/>
    <p:sldId id="5087" r:id="rId6"/>
    <p:sldId id="296" r:id="rId7"/>
    <p:sldId id="299" r:id="rId8"/>
    <p:sldId id="302" r:id="rId9"/>
    <p:sldId id="5052" r:id="rId10"/>
    <p:sldId id="4983" r:id="rId11"/>
    <p:sldId id="5088" r:id="rId12"/>
    <p:sldId id="5066" r:id="rId13"/>
    <p:sldId id="5095" r:id="rId14"/>
    <p:sldId id="5025" r:id="rId15"/>
    <p:sldId id="5026" r:id="rId16"/>
    <p:sldId id="5096" r:id="rId17"/>
    <p:sldId id="5016" r:id="rId18"/>
    <p:sldId id="5017" r:id="rId19"/>
    <p:sldId id="5018" r:id="rId20"/>
    <p:sldId id="5090" r:id="rId21"/>
    <p:sldId id="5097" r:id="rId22"/>
    <p:sldId id="5057" r:id="rId23"/>
    <p:sldId id="5091" r:id="rId24"/>
    <p:sldId id="5033" r:id="rId25"/>
    <p:sldId id="5092" r:id="rId26"/>
    <p:sldId id="5070" r:id="rId27"/>
    <p:sldId id="5028" r:id="rId28"/>
    <p:sldId id="5071" r:id="rId29"/>
    <p:sldId id="5059" r:id="rId30"/>
    <p:sldId id="5079" r:id="rId31"/>
    <p:sldId id="5080" r:id="rId32"/>
    <p:sldId id="5075" r:id="rId33"/>
    <p:sldId id="5064" r:id="rId34"/>
    <p:sldId id="5065" r:id="rId35"/>
    <p:sldId id="5078" r:id="rId36"/>
    <p:sldId id="5076" r:id="rId37"/>
    <p:sldId id="5072" r:id="rId38"/>
    <p:sldId id="5093" r:id="rId39"/>
    <p:sldId id="5073" r:id="rId40"/>
    <p:sldId id="5098" r:id="rId41"/>
    <p:sldId id="5083" r:id="rId42"/>
    <p:sldId id="5085" r:id="rId43"/>
    <p:sldId id="5086" r:id="rId44"/>
    <p:sldId id="5082" r:id="rId45"/>
    <p:sldId id="5094" r:id="rId46"/>
    <p:sldId id="5069" r:id="rId47"/>
    <p:sldId id="5101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3EE9FA-CD5C-4637-C8F1-985BAA699DE0}" name="Christina Giannoula" initials="CG" userId="Christina Giannoul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008F01"/>
    <a:srgbClr val="D3E171"/>
    <a:srgbClr val="0432FF"/>
    <a:srgbClr val="EC987D"/>
    <a:srgbClr val="37BCD2"/>
    <a:srgbClr val="418AB3"/>
    <a:srgbClr val="B96D00"/>
    <a:srgbClr val="A6B727"/>
    <a:srgbClr val="FEC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0" autoAdjust="0"/>
    <p:restoredTop sz="83560" autoAdjust="0"/>
  </p:normalViewPr>
  <p:slideViewPr>
    <p:cSldViewPr snapToGrid="0">
      <p:cViewPr varScale="1">
        <p:scale>
          <a:sx n="69" d="100"/>
          <a:sy n="69" d="100"/>
        </p:scale>
        <p:origin x="960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4685"/>
    </p:cViewPr>
  </p:sorterViewPr>
  <p:notesViewPr>
    <p:cSldViewPr snapToGrid="0">
      <p:cViewPr>
        <p:scale>
          <a:sx n="100" d="100"/>
          <a:sy n="100" d="100"/>
        </p:scale>
        <p:origin x="2400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94422615715612E-2"/>
          <c:y val="0.2495466573403389"/>
          <c:w val="0.9015636205604568"/>
          <c:h val="0.640827426290160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Minuet</c:v>
                </c:pt>
              </c:strCache>
            </c:strRef>
          </c:tx>
          <c:spPr>
            <a:solidFill>
              <a:srgbClr val="A6B727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A100</c:v>
                </c:pt>
                <c:pt idx="1">
                  <c:v>H100</c:v>
                </c:pt>
                <c:pt idx="2">
                  <c:v>Quadro</c:v>
                </c:pt>
                <c:pt idx="3">
                  <c:v>1060</c:v>
                </c:pt>
                <c:pt idx="4">
                  <c:v>3090</c:v>
                </c:pt>
                <c:pt idx="5">
                  <c:v>Orin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9-40A0-A902-0C7208AEDA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TorchSparse++</c:v>
                </c:pt>
              </c:strCache>
            </c:strRef>
          </c:tx>
          <c:spPr>
            <a:solidFill>
              <a:srgbClr val="FEC306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A100</c:v>
                </c:pt>
                <c:pt idx="1">
                  <c:v>H100</c:v>
                </c:pt>
                <c:pt idx="2">
                  <c:v>Quadro</c:v>
                </c:pt>
                <c:pt idx="3">
                  <c:v>1060</c:v>
                </c:pt>
                <c:pt idx="4">
                  <c:v>3090</c:v>
                </c:pt>
                <c:pt idx="5">
                  <c:v>Orin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1.3</c:v>
                </c:pt>
                <c:pt idx="1">
                  <c:v>1.1499999999999999</c:v>
                </c:pt>
                <c:pt idx="2">
                  <c:v>1.1299999999999999</c:v>
                </c:pt>
                <c:pt idx="3">
                  <c:v>0.97</c:v>
                </c:pt>
                <c:pt idx="4">
                  <c:v>1.05</c:v>
                </c:pt>
                <c:pt idx="5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19-40A0-A902-0C7208AEDA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Spira</c:v>
                </c:pt>
              </c:strCache>
            </c:strRef>
          </c:tx>
          <c:spPr>
            <a:solidFill>
              <a:srgbClr val="418AB3"/>
            </a:solidFill>
            <a:ln>
              <a:solidFill>
                <a:srgbClr val="000000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A100</c:v>
                </c:pt>
                <c:pt idx="1">
                  <c:v>H100</c:v>
                </c:pt>
                <c:pt idx="2">
                  <c:v>Quadro</c:v>
                </c:pt>
                <c:pt idx="3">
                  <c:v>1060</c:v>
                </c:pt>
                <c:pt idx="4">
                  <c:v>3090</c:v>
                </c:pt>
                <c:pt idx="5">
                  <c:v>Orin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2.0499999999999998</c:v>
                </c:pt>
                <c:pt idx="1">
                  <c:v>1.84</c:v>
                </c:pt>
                <c:pt idx="2">
                  <c:v>1.77</c:v>
                </c:pt>
                <c:pt idx="3">
                  <c:v>1.45</c:v>
                </c:pt>
                <c:pt idx="4">
                  <c:v>1.7</c:v>
                </c:pt>
                <c:pt idx="5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19-40A0-A902-0C7208AED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4"/>
        <c:axId val="1638405152"/>
        <c:axId val="1638406816"/>
      </c:barChart>
      <c:catAx>
        <c:axId val="163840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l-GR"/>
          </a:p>
        </c:txPr>
        <c:crossAx val="1638406816"/>
        <c:crosses val="autoZero"/>
        <c:auto val="1"/>
        <c:lblAlgn val="ctr"/>
        <c:lblOffset val="100"/>
        <c:noMultiLvlLbl val="0"/>
      </c:catAx>
      <c:valAx>
        <c:axId val="1638406816"/>
        <c:scaling>
          <c:orientation val="minMax"/>
          <c:max val="2.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r>
                  <a:rPr lang="en-US" sz="2000" dirty="0">
                    <a:solidFill>
                      <a:sysClr val="windowText" lastClr="000000"/>
                    </a:solidFill>
                  </a:rPr>
                  <a:t>Speedup</a:t>
                </a:r>
              </a:p>
            </c:rich>
          </c:tx>
          <c:layout>
            <c:manualLayout>
              <c:xMode val="edge"/>
              <c:yMode val="edge"/>
              <c:x val="2.2713005967976451E-3"/>
              <c:y val="0.447125599712143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el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l-GR"/>
          </a:p>
        </c:txPr>
        <c:crossAx val="163840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47038814202246"/>
          <c:y val="0.18017938915996398"/>
          <c:w val="0.34610338341853608"/>
          <c:h val="7.14618393289074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603020202020204" pitchFamily="34" charset="0"/>
        </a:defRPr>
      </a:pPr>
      <a:endParaRPr lang="el-G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800" b="0" dirty="0">
                <a:solidFill>
                  <a:schemeClr val="tx1"/>
                </a:solidFill>
              </a:rPr>
              <a:t>Breakdown in </a:t>
            </a:r>
            <a:r>
              <a:rPr lang="en-US" sz="2800" b="0" dirty="0" err="1">
                <a:solidFill>
                  <a:schemeClr val="tx1"/>
                </a:solidFill>
              </a:rPr>
              <a:t>UNet</a:t>
            </a:r>
            <a:endParaRPr lang="en-US" sz="2800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3975586354757981"/>
          <c:y val="5.509641873278237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2.3738879299599221E-2"/>
          <c:y val="0.12037429378531075"/>
          <c:w val="0.95520536455615435"/>
          <c:h val="0.787117698741047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18AB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3BE3-4812-9360-51C4906CE95E}"/>
              </c:ext>
            </c:extLst>
          </c:dPt>
          <c:dPt>
            <c:idx val="1"/>
            <c:invertIfNegative val="0"/>
            <c:bubble3D val="0"/>
            <c:spPr>
              <a:solidFill>
                <a:srgbClr val="418AB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BE3-4812-9360-51C4906CE95E}"/>
              </c:ext>
            </c:extLst>
          </c:dPt>
          <c:dPt>
            <c:idx val="2"/>
            <c:invertIfNegative val="0"/>
            <c:bubble3D val="0"/>
            <c:spPr>
              <a:solidFill>
                <a:srgbClr val="418AB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BE3-4812-9360-51C4906CE95E}"/>
              </c:ext>
            </c:extLst>
          </c:dPt>
          <c:dPt>
            <c:idx val="3"/>
            <c:invertIfNegative val="0"/>
            <c:bubble3D val="0"/>
            <c:spPr>
              <a:solidFill>
                <a:srgbClr val="418AB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E3-4812-9360-51C4906CE95E}"/>
              </c:ext>
            </c:extLst>
          </c:dPt>
          <c:dPt>
            <c:idx val="4"/>
            <c:invertIfNegative val="0"/>
            <c:bubble3D val="0"/>
            <c:spPr>
              <a:solidFill>
                <a:srgbClr val="A6B727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E3-4812-9360-51C4906CE95E}"/>
              </c:ext>
            </c:extLst>
          </c:dPt>
          <c:dPt>
            <c:idx val="5"/>
            <c:invertIfNegative val="0"/>
            <c:bubble3D val="0"/>
            <c:spPr>
              <a:solidFill>
                <a:srgbClr val="FEC30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E3-4812-9360-51C4906CE95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0"/>
                  <a:lstStyle/>
                  <a:p>
                    <a:pPr algn="l"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fld id="{4309E4E3-2C55-4717-A243-2EBD0A841143}" type="VALUE">
                      <a:rPr lang="en-US" smtClean="0"/>
                      <a:pPr algn="l">
                        <a:defRPr sz="16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600" b="0" i="1" u="none" strike="noStrike" kern="1200" baseline="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×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1600" b="0" i="0" u="none" strike="noStrike" kern="1200" baseline="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3BE3-4812-9360-51C4906CE95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algn="l"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fld id="{A336F051-F804-4270-81F8-B2E70F54F4AA}" type="VALUE">
                      <a:rPr lang="en-US" smtClean="0"/>
                      <a:pPr algn="l">
                        <a:defRPr sz="16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600" b="0" i="1" u="none" strike="noStrike" kern="1200" baseline="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×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1600" b="0" i="0" u="none" strike="noStrike" kern="1200" baseline="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BE3-4812-9360-51C4906CE95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0"/>
                  <a:lstStyle/>
                  <a:p>
                    <a:pPr algn="l"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fld id="{4CD81ECF-2307-4E3B-92E8-7F52F17A2C1E}" type="VALUE">
                      <a:rPr lang="en-US" smtClean="0"/>
                      <a:pPr algn="l">
                        <a:defRPr sz="16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600" b="0" i="1" u="none" strike="noStrike" kern="1200" baseline="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×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1600" b="0" i="0" u="none" strike="noStrike" kern="1200" baseline="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BE3-4812-9360-51C4906CE95E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0"/>
                  <a:lstStyle/>
                  <a:p>
                    <a:pPr algn="l"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fld id="{C54122E1-0EBE-4781-BD4E-D654653295BD}" type="VALUE">
                      <a:rPr lang="en-US" smtClean="0"/>
                      <a:pPr algn="l">
                        <a:defRPr sz="16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600" b="0" i="1" u="none" strike="noStrike" kern="1200" baseline="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×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1600" b="0" i="0" u="none" strike="noStrike" kern="1200" baseline="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BE3-4812-9360-51C4906CE95E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anchor="ctr" anchorCtr="0"/>
                  <a:lstStyle/>
                  <a:p>
                    <a:pPr algn="l"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fld id="{9FE77F34-890E-48B3-9A15-B11DFC73CCEE}" type="VALUE">
                      <a:rPr lang="en-US" smtClean="0"/>
                      <a:pPr algn="l">
                        <a:defRPr sz="16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600" b="0" i="1" u="none" strike="noStrike" kern="1200" baseline="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×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1600" b="0" i="0" u="none" strike="noStrike" kern="1200" baseline="0">
                      <a:solidFill>
                        <a:schemeClr val="tx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E3-4812-9360-51C4906CE95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272AE4B-EBD9-4A42-B21B-71F3B068800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.00</a:t>
                    </a:r>
                    <a:r>
                      <a:rPr lang="en-US" sz="1600" b="0" i="1" u="none" strike="noStrike" kern="1200" baseline="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rPr>
                      <a:t>×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E3-4812-9360-51C4906CE9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Sheet1!$A$1:$A$6</c:f>
              <c:strCache>
                <c:ptCount val="6"/>
                <c:pt idx="0">
                  <c:v>Spira + ZDelta Search + Packing + Hybrid Dual Dataflow + Network-Wide Mapping</c:v>
                </c:pt>
                <c:pt idx="1">
                  <c:v>Spira + ZDelta Search + Packing + Hybrid Dual Dataflow</c:v>
                </c:pt>
                <c:pt idx="2">
                  <c:v>Spira + ZDelta Search + Packing</c:v>
                </c:pt>
                <c:pt idx="3">
                  <c:v>Spira + ZDelta Search</c:v>
                </c:pt>
                <c:pt idx="4">
                  <c:v>Minuet</c:v>
                </c:pt>
                <c:pt idx="5">
                  <c:v>TorchSparse++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1.35</c:v>
                </c:pt>
                <c:pt idx="1">
                  <c:v>1.29</c:v>
                </c:pt>
                <c:pt idx="2">
                  <c:v>1.21</c:v>
                </c:pt>
                <c:pt idx="3">
                  <c:v>1.18</c:v>
                </c:pt>
                <c:pt idx="4">
                  <c:v>1.04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E3-4812-9360-51C4906CE9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852833631"/>
        <c:axId val="852834463"/>
      </c:barChart>
      <c:catAx>
        <c:axId val="8528336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52834463"/>
        <c:crosses val="autoZero"/>
        <c:auto val="1"/>
        <c:lblAlgn val="ctr"/>
        <c:lblOffset val="100"/>
        <c:noMultiLvlLbl val="0"/>
      </c:catAx>
      <c:valAx>
        <c:axId val="852834463"/>
        <c:scaling>
          <c:orientation val="minMax"/>
          <c:max val="1.4"/>
          <c:min val="0.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l-GR"/>
          </a:p>
        </c:txPr>
        <c:crossAx val="852833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603020202020204" pitchFamily="34" charset="0"/>
        </a:defRPr>
      </a:pPr>
      <a:endParaRPr lang="el-G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0.02531</cdr:x>
      <cdr:y>0.14463</cdr:y>
    </cdr:from>
    <cdr:to>
      <cdr:x>0.85434</cdr:x>
      <cdr:y>0.61535</cdr:y>
    </cdr:to>
    <cdr:grpSp>
      <cdr:nvGrpSpPr>
        <cdr:cNvPr id="7" name="Group 6">
          <a:extLst xmlns:a="http://schemas.openxmlformats.org/drawingml/2006/main">
            <a:ext uri="{FF2B5EF4-FFF2-40B4-BE49-F238E27FC236}">
              <a16:creationId xmlns:a16="http://schemas.microsoft.com/office/drawing/2014/main" id="{D0F3EA92-E19C-ACF9-3734-0E512DAE8FE4}"/>
            </a:ext>
          </a:extLst>
        </cdr:cNvPr>
        <cdr:cNvGrpSpPr/>
      </cdr:nvGrpSpPr>
      <cdr:grpSpPr>
        <a:xfrm xmlns:a="http://schemas.openxmlformats.org/drawingml/2006/main">
          <a:off x="265378" y="666759"/>
          <a:ext cx="8692479" cy="2170066"/>
          <a:chOff x="265343" y="666750"/>
          <a:chExt cx="8692515" cy="2170084"/>
        </a:xfrm>
      </cdr:grpSpPr>
      <cdr:grpSp>
        <cdr:nvGrpSpPr>
          <cdr:cNvPr id="6" name="Group 5">
            <a:extLst xmlns:a="http://schemas.openxmlformats.org/drawingml/2006/main">
              <a:ext uri="{FF2B5EF4-FFF2-40B4-BE49-F238E27FC236}">
                <a16:creationId xmlns:a16="http://schemas.microsoft.com/office/drawing/2014/main" id="{FE4C7860-D37A-EB71-7C24-89E614A81B3B}"/>
              </a:ext>
            </a:extLst>
          </cdr:cNvPr>
          <cdr:cNvGrpSpPr/>
        </cdr:nvGrpSpPr>
        <cdr:grpSpPr>
          <a:xfrm xmlns:a="http://schemas.openxmlformats.org/drawingml/2006/main">
            <a:off x="265343" y="666750"/>
            <a:ext cx="7067550" cy="990600"/>
            <a:chOff x="276859" y="666750"/>
            <a:chExt cx="7067550" cy="990600"/>
          </a:xfrm>
        </cdr:grpSpPr>
        <cdr:sp macro="" textlink="">
          <cdr:nvSpPr>
            <cdr:cNvPr id="2" name="TextBox 1">
              <a:extLst xmlns:a="http://schemas.openxmlformats.org/drawingml/2006/main">
                <a:ext uri="{FF2B5EF4-FFF2-40B4-BE49-F238E27FC236}">
                  <a16:creationId xmlns:a16="http://schemas.microsoft.com/office/drawing/2014/main" id="{C405CE73-27DB-4C7A-776F-93EF27D18A96}"/>
                </a:ext>
              </a:extLst>
            </cdr:cNvPr>
            <cdr:cNvSpPr txBox="1"/>
          </cdr:nvSpPr>
          <cdr:spPr>
            <a:xfrm xmlns:a="http://schemas.openxmlformats.org/drawingml/2006/main">
              <a:off x="276859" y="666750"/>
              <a:ext cx="5165725" cy="381000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vertOverflow="clip" wrap="square" rtlCol="0"/>
            <a:lstStyle xmlns:a="http://schemas.openxmlformats.org/drawingml/2006/main"/>
            <a:p xmlns:a="http://schemas.openxmlformats.org/drawingml/2006/main">
              <a:r>
                <a:rPr lang="en-US" sz="1800" dirty="0" err="1">
                  <a:solidFill>
                    <a:schemeClr val="bg1"/>
                  </a:solidFill>
                </a:rPr>
                <a:t>TorchSparse</a:t>
              </a:r>
              <a:r>
                <a:rPr lang="en-US" sz="1800" dirty="0">
                  <a:solidFill>
                    <a:schemeClr val="bg1"/>
                  </a:solidFill>
                </a:rPr>
                <a:t>++</a:t>
              </a:r>
              <a:endParaRPr lang="el-GR" sz="1800" dirty="0">
                <a:solidFill>
                  <a:schemeClr val="bg1"/>
                </a:solidFill>
              </a:endParaRPr>
            </a:p>
          </cdr:txBody>
        </cdr:sp>
        <cdr:sp macro="" textlink="">
          <cdr:nvSpPr>
            <cdr:cNvPr id="3" name="TextBox 1">
              <a:extLst xmlns:a="http://schemas.openxmlformats.org/drawingml/2006/main">
                <a:ext uri="{FF2B5EF4-FFF2-40B4-BE49-F238E27FC236}">
                  <a16:creationId xmlns:a16="http://schemas.microsoft.com/office/drawing/2014/main" id="{26DD4905-D45B-B7C1-AEA3-1408A5EF528E}"/>
                </a:ext>
              </a:extLst>
            </cdr:cNvPr>
            <cdr:cNvSpPr txBox="1"/>
          </cdr:nvSpPr>
          <cdr:spPr>
            <a:xfrm xmlns:a="http://schemas.openxmlformats.org/drawingml/2006/main">
              <a:off x="276859" y="1276350"/>
              <a:ext cx="7067550" cy="381000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wrap="square" rtlCol="0"/>
            <a:lstStyle xmlns:a="http://schemas.openxmlformats.org/drawingml/2006/main"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r>
                <a:rPr lang="en-US" sz="1800" dirty="0">
                  <a:solidFill>
                    <a:schemeClr val="bg1"/>
                  </a:solidFill>
                </a:rPr>
                <a:t>Minuet</a:t>
              </a:r>
              <a:endParaRPr lang="el-GR" sz="1800" dirty="0">
                <a:solidFill>
                  <a:schemeClr val="bg1"/>
                </a:solidFill>
              </a:endParaRPr>
            </a:p>
          </cdr:txBody>
        </cdr:sp>
      </cdr:grpSp>
      <cdr:sp macro="" textlink="">
        <cdr:nvSpPr>
          <cdr:cNvPr id="4" name="TextBox 1">
            <a:extLst xmlns:a="http://schemas.openxmlformats.org/drawingml/2006/main">
              <a:ext uri="{FF2B5EF4-FFF2-40B4-BE49-F238E27FC236}">
                <a16:creationId xmlns:a16="http://schemas.microsoft.com/office/drawing/2014/main" id="{AB03FE90-30E7-9082-CA5C-1A7CEFA85F8D}"/>
              </a:ext>
            </a:extLst>
          </cdr:cNvPr>
          <cdr:cNvSpPr txBox="1"/>
        </cdr:nvSpPr>
        <cdr:spPr>
          <a:xfrm xmlns:a="http://schemas.openxmlformats.org/drawingml/2006/main">
            <a:off x="265343" y="1874066"/>
            <a:ext cx="8692515" cy="3683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800" dirty="0" err="1">
                <a:solidFill>
                  <a:schemeClr val="bg1"/>
                </a:solidFill>
              </a:rPr>
              <a:t>Spira</a:t>
            </a:r>
            <a:r>
              <a:rPr lang="en-US" sz="1800" dirty="0">
                <a:solidFill>
                  <a:schemeClr val="bg1"/>
                </a:solidFill>
              </a:rPr>
              <a:t> + Z-Delta Search</a:t>
            </a:r>
            <a:endParaRPr lang="el-GR" sz="1800" dirty="0">
              <a:solidFill>
                <a:schemeClr val="bg1"/>
              </a:solidFill>
            </a:endParaRPr>
          </a:p>
        </cdr:txBody>
      </cdr:sp>
      <cdr:sp macro="" textlink="">
        <cdr:nvSpPr>
          <cdr:cNvPr id="5" name="TextBox 1">
            <a:extLst xmlns:a="http://schemas.openxmlformats.org/drawingml/2006/main">
              <a:ext uri="{FF2B5EF4-FFF2-40B4-BE49-F238E27FC236}">
                <a16:creationId xmlns:a16="http://schemas.microsoft.com/office/drawing/2014/main" id="{EFAE263F-C5E6-0032-9DA7-BF0EDA8CF6E1}"/>
              </a:ext>
            </a:extLst>
          </cdr:cNvPr>
          <cdr:cNvSpPr txBox="1"/>
        </cdr:nvSpPr>
        <cdr:spPr>
          <a:xfrm xmlns:a="http://schemas.openxmlformats.org/drawingml/2006/main">
            <a:off x="265343" y="2468534"/>
            <a:ext cx="8107449" cy="36830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800" dirty="0" err="1">
                <a:solidFill>
                  <a:schemeClr val="bg1"/>
                </a:solidFill>
              </a:rPr>
              <a:t>Spira</a:t>
            </a:r>
            <a:r>
              <a:rPr lang="en-US" sz="1800" dirty="0">
                <a:solidFill>
                  <a:schemeClr val="bg1"/>
                </a:solidFill>
              </a:rPr>
              <a:t> + Z-Delta Search + Packing </a:t>
            </a:r>
            <a:endParaRPr lang="el-GR" sz="1800" dirty="0">
              <a:solidFill>
                <a:schemeClr val="bg1"/>
              </a:solidFill>
            </a:endParaRP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25BEC-506C-3B45-B134-BF2FA64EDAB4}" type="datetimeFigureOut">
              <a:rPr lang="en-GR" smtClean="0"/>
              <a:t>04/20/2026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6F0CB-485F-FD49-8FAF-E00F7A58FEC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04852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38234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10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53851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11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44920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12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45576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13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57572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14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00728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15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91668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16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83366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3E194-2D06-94A8-7189-BF1379991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61A925-AE49-935C-1806-26AC66DC76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3EB5DF-88B9-73EA-431D-5FF92EACA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6A399-9131-251F-153F-79D336FC08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17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82180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18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98564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19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62082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4E17C-2D6E-C46A-E957-7E4FE02A5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FDB6B6-72F4-F347-5298-61FD6F6F3D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C78AE3-0BF1-E2A0-D907-050161064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4A134-9BA2-A846-1C3A-FE4EAAF305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93408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1E2F7-23FC-17A9-AAE0-DEDAB33A6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311DFB-DD91-D5D2-FCF7-D329F0DE1A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44C088-9FD9-3FDD-169B-162D2975CB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DE4A5-9171-CC84-8CE3-6D65FDA19A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20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86712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21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2022171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C0263-9072-F2DA-586F-68ED81BA7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4320C7-C9B8-88D3-B92F-5288134436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53AC01-A106-9650-D285-B160CE7FC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60B37-D7E7-2AEC-78C9-24A11F5372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22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788324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23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70828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24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179004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25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283279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26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097200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27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236311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28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369770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29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427227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655845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30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299001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31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084940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32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926599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33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332266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34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722514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93D1A-DE29-C74F-B1F6-9F210BA6C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A7FF18-5C03-541A-39D5-8F244EE769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1BD761-656B-D548-7E5B-99CA65CC2C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1785D-6300-8C7D-6100-BA4F822A90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35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951190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36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231252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37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559342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38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552731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39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19585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723045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40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443331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41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233041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317AE-FC35-EB3F-8ED2-55AFF40BC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F8F20D-8319-58AD-1867-731763D29F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4DAD51-9931-74A9-4423-DBB263C4BD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B83D0-C027-0568-024F-B5DCF4CD79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42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202303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43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32518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BDA12-C9F0-5747-171C-C555309F3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3E7338-AAE0-7496-649F-CBB76D7B28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C70801-9ABD-29ED-39BA-047A8A976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8441B-220C-2C4B-6A7C-3F94E23D22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44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51185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32446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59492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86050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5F189-6010-1421-E090-DC18F5CE2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E6C231-AAB9-E6C6-A054-6AF034EFB2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D81596-15B8-A0FD-C6FF-CFAA938557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CB3B4-8F35-749F-F830-EDD7E7514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82664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6F0CB-485F-FD49-8FAF-E00F7A58FEC5}" type="slidenum">
              <a:rPr lang="en-GR" smtClean="0"/>
              <a:t>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411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683823"/>
          </a:xfrm>
          <a:solidFill>
            <a:srgbClr val="005493">
              <a:alpha val="16078"/>
            </a:srgbClr>
          </a:solidFill>
          <a:ln w="19050">
            <a:solidFill>
              <a:srgbClr val="005493"/>
            </a:solidFill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7516" y="2755073"/>
            <a:ext cx="10818421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Author names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0E8E563-6826-FAB4-5DA6-6A20043958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7516" y="4589269"/>
            <a:ext cx="10818421" cy="101588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GB" sz="2800" dirty="0"/>
              <a:t>Venue, Date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GB" sz="2800" dirty="0"/>
              <a:t>Date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F1E17F-E20E-713C-62FF-D793AE5F206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10800000" flipV="1">
            <a:off x="314871" y="5890612"/>
            <a:ext cx="2077831" cy="807221"/>
          </a:xfrm>
        </p:spPr>
        <p:txBody>
          <a:bodyPr/>
          <a:lstStyle/>
          <a:p>
            <a:r>
              <a:rPr lang="en-GR" dirty="0"/>
              <a:t>Add Spin logo</a:t>
            </a:r>
          </a:p>
        </p:txBody>
      </p:sp>
    </p:spTree>
    <p:extLst>
      <p:ext uri="{BB962C8B-B14F-4D97-AF65-F5344CB8AC3E}">
        <p14:creationId xmlns:p14="http://schemas.microsoft.com/office/powerpoint/2010/main" val="179013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5124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1693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‹#›</a:t>
            </a:fld>
            <a:endParaRPr lang="en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21D02C-F48A-304B-84D3-3B3D06E1BA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9034" t="23538" r="18396" b="27301"/>
          <a:stretch>
            <a:fillRect/>
          </a:stretch>
        </p:blipFill>
        <p:spPr>
          <a:xfrm>
            <a:off x="251959" y="6445602"/>
            <a:ext cx="935072" cy="27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8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6008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6617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9531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95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650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12556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8235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304800" y="311851"/>
            <a:ext cx="11518900" cy="678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304800" y="1054100"/>
            <a:ext cx="11518900" cy="5122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 noChangeAspect="1"/>
          </p:cNvSpPr>
          <p:nvPr>
            <p:ph type="sldNum" sz="quarter" idx="4"/>
          </p:nvPr>
        </p:nvSpPr>
        <p:spPr>
          <a:xfrm>
            <a:off x="9080500" y="6381750"/>
            <a:ext cx="2743200" cy="365125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2400">
                <a:solidFill>
                  <a:srgbClr val="005493"/>
                </a:solidFill>
              </a:defRPr>
            </a:lvl1pPr>
          </a:lstStyle>
          <a:p>
            <a:fld id="{2A77DA80-2469-3448-A2F5-2E682F8A6D9F}" type="slidenum">
              <a:rPr lang="en-GR" smtClean="0"/>
              <a:pPr/>
              <a:t>‹#›</a:t>
            </a:fld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38943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49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6.png"/><Relationship Id="rId4" Type="http://schemas.openxmlformats.org/officeDocument/2006/relationships/image" Target="../media/image1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19.sv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511.20834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PIN-Research-Group/Spira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E34B9-7DC2-1FAF-2547-B78248FC0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963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 </a:t>
            </a:r>
            <a:br>
              <a:rPr lang="en-US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</a:br>
            <a:r>
              <a:rPr lang="en-US" sz="4800" dirty="0">
                <a:solidFill>
                  <a:srgbClr val="008F01"/>
                </a:solidFill>
                <a:latin typeface="Trebuchet MS" panose="020B0703020202090204" pitchFamily="34" charset="0"/>
              </a:rPr>
              <a:t>S</a:t>
            </a:r>
            <a:r>
              <a:rPr lang="en-US" sz="4800" b="0" i="0" dirty="0">
                <a:solidFill>
                  <a:srgbClr val="008F01"/>
                </a:solidFill>
                <a:effectLst/>
                <a:latin typeface="Trebuchet MS" panose="020B0703020202090204" pitchFamily="34" charset="0"/>
              </a:rPr>
              <a:t>pira</a:t>
            </a:r>
            <a:br>
              <a:rPr lang="en-US" sz="4800" b="0" i="0" dirty="0">
                <a:solidFill>
                  <a:srgbClr val="008F01"/>
                </a:solidFill>
                <a:effectLst/>
                <a:latin typeface="Trebuchet MS" panose="020B0703020202090204" pitchFamily="34" charset="0"/>
              </a:rPr>
            </a:br>
            <a:r>
              <a:rPr lang="en-US" sz="900" b="0" i="0" dirty="0">
                <a:solidFill>
                  <a:srgbClr val="008F01"/>
                </a:solidFill>
                <a:effectLst/>
                <a:latin typeface="Trebuchet MS" panose="020B0703020202090204" pitchFamily="34" charset="0"/>
              </a:rPr>
              <a:t> </a:t>
            </a:r>
            <a:br>
              <a:rPr lang="en-US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</a:br>
            <a:r>
              <a:rPr lang="en-US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Exploiting Voxel Data Structural Properties </a:t>
            </a:r>
            <a:br>
              <a:rPr lang="en-US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</a:br>
            <a:r>
              <a:rPr lang="en-US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for Efficient Sparse Convolution in Point Cloud Networks</a:t>
            </a:r>
            <a:endParaRPr lang="en-GR" sz="3700" dirty="0">
              <a:solidFill>
                <a:schemeClr val="accent1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37679-DF80-2509-1127-5AD945AB6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515" y="3123551"/>
            <a:ext cx="10818421" cy="952831"/>
          </a:xfrm>
        </p:spPr>
        <p:txBody>
          <a:bodyPr>
            <a:normAutofit lnSpcReduction="10000"/>
          </a:bodyPr>
          <a:lstStyle/>
          <a:p>
            <a:r>
              <a:rPr lang="en-US" sz="2400" b="0" i="0" u="sng" dirty="0">
                <a:solidFill>
                  <a:srgbClr val="008F01"/>
                </a:solidFill>
                <a:effectLst/>
                <a:latin typeface="Trebuchet MS" panose="020B0703020202090204" pitchFamily="34" charset="0"/>
              </a:rPr>
              <a:t>Dionysios Adamopoulos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,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 </a:t>
            </a:r>
          </a:p>
          <a:p>
            <a:r>
              <a:rPr lang="en-US" sz="2000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 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Anastasia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Poulopoulou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, Georgios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Goumas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, Christina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Giannoula</a:t>
            </a:r>
            <a:endParaRPr lang="en-GR" sz="2000" dirty="0">
              <a:latin typeface="Trebuchet MS" panose="020B070302020209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BC805-CD17-B62F-6817-7072FA371A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7514" y="4909337"/>
            <a:ext cx="10818421" cy="952831"/>
          </a:xfrm>
        </p:spPr>
        <p:txBody>
          <a:bodyPr>
            <a:noAutofit/>
          </a:bodyPr>
          <a:lstStyle/>
          <a:p>
            <a:r>
              <a:rPr lang="en-US" sz="2400" dirty="0" err="1"/>
              <a:t>MLSys</a:t>
            </a:r>
            <a:r>
              <a:rPr lang="en-US" sz="2400" dirty="0"/>
              <a:t> </a:t>
            </a:r>
            <a:r>
              <a:rPr lang="el-GR" sz="2400" dirty="0"/>
              <a:t>2026</a:t>
            </a:r>
            <a:endParaRPr lang="en-US" sz="2400" dirty="0"/>
          </a:p>
          <a:p>
            <a:r>
              <a:rPr lang="en-US" sz="2000" dirty="0"/>
              <a:t>Bellevue, USA, May 22</a:t>
            </a:r>
            <a:r>
              <a:rPr lang="en-US" sz="2000" baseline="30000" dirty="0"/>
              <a:t>nd</a:t>
            </a:r>
            <a:r>
              <a:rPr lang="en-US" sz="2000" dirty="0"/>
              <a:t>, 2026</a:t>
            </a:r>
            <a:r>
              <a:rPr lang="el-GR" sz="2000" dirty="0"/>
              <a:t> </a:t>
            </a:r>
            <a:endParaRPr lang="en-GR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B5F5AC-075A-8BE2-18C0-65589D698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52" y="6022050"/>
            <a:ext cx="1909598" cy="575724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71F631CE-DA86-0C24-E841-8878574C32C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686"/>
          <a:stretch>
            <a:fillRect/>
          </a:stretch>
        </p:blipFill>
        <p:spPr>
          <a:xfrm>
            <a:off x="4546001" y="761986"/>
            <a:ext cx="779088" cy="719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1A3DF6-36BF-C4F8-F332-3462015175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483" b="34068"/>
          <a:stretch/>
        </p:blipFill>
        <p:spPr>
          <a:xfrm>
            <a:off x="3279459" y="5955392"/>
            <a:ext cx="3312172" cy="709041"/>
          </a:xfrm>
          <a:prstGeom prst="rect">
            <a:avLst/>
          </a:prstGeom>
        </p:spPr>
      </p:pic>
      <p:pic>
        <p:nvPicPr>
          <p:cNvPr id="1030" name="Picture 6" descr="National Technical University of Athens - waterborne.eu">
            <a:extLst>
              <a:ext uri="{FF2B5EF4-FFF2-40B4-BE49-F238E27FC236}">
                <a16:creationId xmlns:a16="http://schemas.microsoft.com/office/drawing/2014/main" id="{0DF29748-2122-524E-B4CA-CDF183D6B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276" y="5833497"/>
            <a:ext cx="950404" cy="95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slab-admin">
            <a:extLst>
              <a:ext uri="{FF2B5EF4-FFF2-40B4-BE49-F238E27FC236}">
                <a16:creationId xmlns:a16="http://schemas.microsoft.com/office/drawing/2014/main" id="{C97A0D61-6532-F967-39E0-3225CCEE6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40" y="5998913"/>
            <a:ext cx="2096627" cy="62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CD44CD8-885E-393D-0A26-42A57371FD36}"/>
              </a:ext>
            </a:extLst>
          </p:cNvPr>
          <p:cNvGrpSpPr/>
          <p:nvPr/>
        </p:nvGrpSpPr>
        <p:grpSpPr>
          <a:xfrm>
            <a:off x="9102618" y="226615"/>
            <a:ext cx="2867081" cy="907567"/>
            <a:chOff x="8778435" y="122402"/>
            <a:chExt cx="2867081" cy="907567"/>
          </a:xfrm>
        </p:grpSpPr>
        <p:pic>
          <p:nvPicPr>
            <p:cNvPr id="11" name="Picture 10" descr="A green seal with white text&#10;&#10;Description automatically generated">
              <a:extLst>
                <a:ext uri="{FF2B5EF4-FFF2-40B4-BE49-F238E27FC236}">
                  <a16:creationId xmlns:a16="http://schemas.microsoft.com/office/drawing/2014/main" id="{4FAFEA3A-0EF3-6AFA-679D-647A70381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78435" y="122402"/>
              <a:ext cx="907566" cy="907566"/>
            </a:xfrm>
            <a:prstGeom prst="rect">
              <a:avLst/>
            </a:prstGeom>
          </p:spPr>
        </p:pic>
        <p:pic>
          <p:nvPicPr>
            <p:cNvPr id="13" name="Picture 12" descr="A red circle with white text&#10;&#10;Description automatically generated">
              <a:extLst>
                <a:ext uri="{FF2B5EF4-FFF2-40B4-BE49-F238E27FC236}">
                  <a16:creationId xmlns:a16="http://schemas.microsoft.com/office/drawing/2014/main" id="{61867F9A-6F24-941B-0304-13DF7936C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58192" y="122402"/>
              <a:ext cx="907566" cy="907566"/>
            </a:xfrm>
            <a:prstGeom prst="rect">
              <a:avLst/>
            </a:prstGeom>
          </p:spPr>
        </p:pic>
        <p:pic>
          <p:nvPicPr>
            <p:cNvPr id="15" name="Picture 14" descr="A blue circle with white text&#10;&#10;Description automatically generated">
              <a:extLst>
                <a:ext uri="{FF2B5EF4-FFF2-40B4-BE49-F238E27FC236}">
                  <a16:creationId xmlns:a16="http://schemas.microsoft.com/office/drawing/2014/main" id="{5D8B71F2-C504-AD67-AD6D-79DD82142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37949" y="122402"/>
              <a:ext cx="907567" cy="907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7701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6F677-3597-0690-DBDA-0D7948A3C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Outline</a:t>
            </a:r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42FBC-A8FD-1BAA-851C-6A1A7EA7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10</a:t>
            </a:fld>
            <a:endParaRPr lang="en-GR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4048E3-8F60-6692-AF26-41C69AD37DC9}"/>
              </a:ext>
            </a:extLst>
          </p:cNvPr>
          <p:cNvGrpSpPr/>
          <p:nvPr/>
        </p:nvGrpSpPr>
        <p:grpSpPr>
          <a:xfrm>
            <a:off x="3118004" y="1249560"/>
            <a:ext cx="5955993" cy="4492230"/>
            <a:chOff x="450328" y="1214439"/>
            <a:chExt cx="3178697" cy="4492230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72467B30-696A-BB9B-49B3-8CFA5C70C100}"/>
                </a:ext>
              </a:extLst>
            </p:cNvPr>
            <p:cNvSpPr txBox="1">
              <a:spLocks/>
            </p:cNvSpPr>
            <p:nvPr/>
          </p:nvSpPr>
          <p:spPr>
            <a:xfrm>
              <a:off x="450333" y="1214439"/>
              <a:ext cx="3178692" cy="553640"/>
            </a:xfrm>
            <a:prstGeom prst="roundRect">
              <a:avLst/>
            </a:prstGeom>
            <a:solidFill>
              <a:srgbClr val="B1D1E3"/>
            </a:solidFill>
            <a:ln w="63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</a:t>
              </a:r>
              <a:r>
                <a:rPr lang="en-GR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Background</a:t>
              </a:r>
            </a:p>
          </p:txBody>
        </p:sp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525A5E62-03B5-7415-A522-3E662A7EB2D2}"/>
                </a:ext>
              </a:extLst>
            </p:cNvPr>
            <p:cNvSpPr txBox="1">
              <a:spLocks/>
            </p:cNvSpPr>
            <p:nvPr/>
          </p:nvSpPr>
          <p:spPr>
            <a:xfrm>
              <a:off x="450331" y="2199086"/>
              <a:ext cx="3178694" cy="553640"/>
            </a:xfrm>
            <a:prstGeom prst="roundRect">
              <a:avLst/>
            </a:prstGeom>
            <a:solidFill>
              <a:srgbClr val="20455A"/>
            </a:solidFill>
            <a:ln w="57150" cap="flat" cmpd="sng" algn="ctr">
              <a:solidFill>
                <a:srgbClr val="20455A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Prior Works</a:t>
              </a:r>
              <a:endParaRPr lang="en-GR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7C738145-3219-5525-5E72-58C279AFC823}"/>
                </a:ext>
              </a:extLst>
            </p:cNvPr>
            <p:cNvSpPr txBox="1">
              <a:spLocks/>
            </p:cNvSpPr>
            <p:nvPr/>
          </p:nvSpPr>
          <p:spPr>
            <a:xfrm>
              <a:off x="450328" y="3183734"/>
              <a:ext cx="3178697" cy="55364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Voxel Data Properties</a:t>
              </a:r>
              <a:endParaRPr lang="en-GR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id="{4303AF32-4B4D-3653-E937-6E07FEE47F71}"/>
                </a:ext>
              </a:extLst>
            </p:cNvPr>
            <p:cNvSpPr txBox="1">
              <a:spLocks/>
            </p:cNvSpPr>
            <p:nvPr/>
          </p:nvSpPr>
          <p:spPr>
            <a:xfrm>
              <a:off x="450329" y="4168382"/>
              <a:ext cx="3178692" cy="55364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Spira</a:t>
              </a: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Design</a:t>
              </a:r>
              <a:endParaRPr lang="en-GR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43225B7C-EE22-85CD-2BEE-2667F7F2DEAF}"/>
                </a:ext>
              </a:extLst>
            </p:cNvPr>
            <p:cNvSpPr txBox="1">
              <a:spLocks/>
            </p:cNvSpPr>
            <p:nvPr/>
          </p:nvSpPr>
          <p:spPr>
            <a:xfrm>
              <a:off x="450329" y="5153029"/>
              <a:ext cx="3178692" cy="55364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Evaluation</a:t>
              </a:r>
              <a:endParaRPr lang="en-GR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0950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rrow: Right 96">
            <a:extLst>
              <a:ext uri="{FF2B5EF4-FFF2-40B4-BE49-F238E27FC236}">
                <a16:creationId xmlns:a16="http://schemas.microsoft.com/office/drawing/2014/main" id="{C9951344-B1CA-14A1-18A0-7F697E76F971}"/>
              </a:ext>
            </a:extLst>
          </p:cNvPr>
          <p:cNvSpPr/>
          <p:nvPr/>
        </p:nvSpPr>
        <p:spPr>
          <a:xfrm>
            <a:off x="3588118" y="4562946"/>
            <a:ext cx="1788437" cy="21434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09327-32D4-0510-285F-2C781B026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1851"/>
            <a:ext cx="12192000" cy="678884"/>
          </a:xfrm>
        </p:spPr>
        <p:txBody>
          <a:bodyPr>
            <a:noAutofit/>
          </a:bodyPr>
          <a:lstStyle/>
          <a:p>
            <a:pPr algn="ctr"/>
            <a:r>
              <a:rPr lang="en-US" sz="3400" dirty="0"/>
              <a:t>Prior Works have a Pre-Processing phase in the Mapping Step</a:t>
            </a:r>
            <a:endParaRPr lang="el-GR" sz="3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98FB5-B49B-EBFC-BF7E-B36B2CD0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11</a:t>
            </a:fld>
            <a:endParaRPr lang="en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A0C5EE-D165-CB1C-E0DE-D845016737F5}"/>
              </a:ext>
            </a:extLst>
          </p:cNvPr>
          <p:cNvSpPr txBox="1"/>
          <p:nvPr/>
        </p:nvSpPr>
        <p:spPr>
          <a:xfrm>
            <a:off x="1300112" y="2199087"/>
            <a:ext cx="24479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Pre-processing Phase</a:t>
            </a:r>
            <a:endParaRPr lang="el-GR" sz="17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83A524-865C-73C2-183C-24F2844FF78E}"/>
              </a:ext>
            </a:extLst>
          </p:cNvPr>
          <p:cNvGrpSpPr/>
          <p:nvPr/>
        </p:nvGrpSpPr>
        <p:grpSpPr>
          <a:xfrm>
            <a:off x="1154451" y="2790619"/>
            <a:ext cx="1521331" cy="304806"/>
            <a:chOff x="719640" y="3018507"/>
            <a:chExt cx="1521331" cy="304806"/>
          </a:xfrm>
          <a:solidFill>
            <a:srgbClr val="37BCD2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88A75F-0F4D-BE0E-9579-24A8C7298129}"/>
                </a:ext>
              </a:extLst>
            </p:cNvPr>
            <p:cNvSpPr>
              <a:spLocks/>
            </p:cNvSpPr>
            <p:nvPr/>
          </p:nvSpPr>
          <p:spPr>
            <a:xfrm>
              <a:off x="719640" y="3018510"/>
              <a:ext cx="304803" cy="304803"/>
            </a:xfrm>
            <a:prstGeom prst="rect">
              <a:avLst/>
            </a:prstGeom>
            <a:grp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0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FB2A1B-C906-FFE2-4D83-878C07C62B56}"/>
                </a:ext>
              </a:extLst>
            </p:cNvPr>
            <p:cNvSpPr>
              <a:spLocks/>
            </p:cNvSpPr>
            <p:nvPr/>
          </p:nvSpPr>
          <p:spPr>
            <a:xfrm>
              <a:off x="1025855" y="3018509"/>
              <a:ext cx="304803" cy="304803"/>
            </a:xfrm>
            <a:prstGeom prst="rect">
              <a:avLst/>
            </a:prstGeom>
            <a:grp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sz="16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1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DABF03-E48B-BD7A-3243-64B3471B6BEB}"/>
                </a:ext>
              </a:extLst>
            </p:cNvPr>
            <p:cNvSpPr>
              <a:spLocks/>
            </p:cNvSpPr>
            <p:nvPr/>
          </p:nvSpPr>
          <p:spPr>
            <a:xfrm>
              <a:off x="1330658" y="3018508"/>
              <a:ext cx="304803" cy="304803"/>
            </a:xfrm>
            <a:prstGeom prst="rect">
              <a:avLst/>
            </a:prstGeom>
            <a:grp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sz="16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2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58E9E3-6062-821C-1AFD-1BC947239975}"/>
                </a:ext>
              </a:extLst>
            </p:cNvPr>
            <p:cNvSpPr>
              <a:spLocks/>
            </p:cNvSpPr>
            <p:nvPr/>
          </p:nvSpPr>
          <p:spPr>
            <a:xfrm>
              <a:off x="1631998" y="3018508"/>
              <a:ext cx="304803" cy="304803"/>
            </a:xfrm>
            <a:prstGeom prst="rect">
              <a:avLst/>
            </a:prstGeom>
            <a:grp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sz="16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3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1445DF-B62B-8BCE-ED1A-5BFF8896751E}"/>
                </a:ext>
              </a:extLst>
            </p:cNvPr>
            <p:cNvSpPr>
              <a:spLocks/>
            </p:cNvSpPr>
            <p:nvPr/>
          </p:nvSpPr>
          <p:spPr>
            <a:xfrm>
              <a:off x="1936168" y="3018507"/>
              <a:ext cx="304803" cy="304803"/>
            </a:xfrm>
            <a:prstGeom prst="rect">
              <a:avLst/>
            </a:prstGeom>
            <a:grp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4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</p:grp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8854C5F-AE1E-DFC8-30F5-9E06217057D1}"/>
              </a:ext>
            </a:extLst>
          </p:cNvPr>
          <p:cNvSpPr/>
          <p:nvPr/>
        </p:nvSpPr>
        <p:spPr>
          <a:xfrm rot="5400000">
            <a:off x="1509871" y="3443094"/>
            <a:ext cx="790896" cy="40011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ounded Rectangle 11">
            <a:extLst>
              <a:ext uri="{FF2B5EF4-FFF2-40B4-BE49-F238E27FC236}">
                <a16:creationId xmlns:a16="http://schemas.microsoft.com/office/drawing/2014/main" id="{A1A1A52D-6D6C-5F05-C132-99B1D62101E2}"/>
              </a:ext>
            </a:extLst>
          </p:cNvPr>
          <p:cNvSpPr/>
          <p:nvPr/>
        </p:nvSpPr>
        <p:spPr>
          <a:xfrm>
            <a:off x="436956" y="2545351"/>
            <a:ext cx="3959548" cy="3452873"/>
          </a:xfrm>
          <a:custGeom>
            <a:avLst/>
            <a:gdLst>
              <a:gd name="connsiteX0" fmla="*/ 0 w 3959548"/>
              <a:gd name="connsiteY0" fmla="*/ 0 h 3452873"/>
              <a:gd name="connsiteX1" fmla="*/ 0 w 3959548"/>
              <a:gd name="connsiteY1" fmla="*/ 0 h 3452873"/>
              <a:gd name="connsiteX2" fmla="*/ 644841 w 3959548"/>
              <a:gd name="connsiteY2" fmla="*/ 0 h 3452873"/>
              <a:gd name="connsiteX3" fmla="*/ 1131299 w 3959548"/>
              <a:gd name="connsiteY3" fmla="*/ 0 h 3452873"/>
              <a:gd name="connsiteX4" fmla="*/ 1617758 w 3959548"/>
              <a:gd name="connsiteY4" fmla="*/ 0 h 3452873"/>
              <a:gd name="connsiteX5" fmla="*/ 2262599 w 3959548"/>
              <a:gd name="connsiteY5" fmla="*/ 0 h 3452873"/>
              <a:gd name="connsiteX6" fmla="*/ 2749058 w 3959548"/>
              <a:gd name="connsiteY6" fmla="*/ 0 h 3452873"/>
              <a:gd name="connsiteX7" fmla="*/ 3354303 w 3959548"/>
              <a:gd name="connsiteY7" fmla="*/ 0 h 3452873"/>
              <a:gd name="connsiteX8" fmla="*/ 3959548 w 3959548"/>
              <a:gd name="connsiteY8" fmla="*/ 0 h 3452873"/>
              <a:gd name="connsiteX9" fmla="*/ 3959548 w 3959548"/>
              <a:gd name="connsiteY9" fmla="*/ 0 h 3452873"/>
              <a:gd name="connsiteX10" fmla="*/ 3959548 w 3959548"/>
              <a:gd name="connsiteY10" fmla="*/ 540950 h 3452873"/>
              <a:gd name="connsiteX11" fmla="*/ 3959548 w 3959548"/>
              <a:gd name="connsiteY11" fmla="*/ 1081900 h 3452873"/>
              <a:gd name="connsiteX12" fmla="*/ 3959548 w 3959548"/>
              <a:gd name="connsiteY12" fmla="*/ 1726436 h 3452873"/>
              <a:gd name="connsiteX13" fmla="*/ 3959548 w 3959548"/>
              <a:gd name="connsiteY13" fmla="*/ 2232858 h 3452873"/>
              <a:gd name="connsiteX14" fmla="*/ 3959548 w 3959548"/>
              <a:gd name="connsiteY14" fmla="*/ 2808337 h 3452873"/>
              <a:gd name="connsiteX15" fmla="*/ 3959548 w 3959548"/>
              <a:gd name="connsiteY15" fmla="*/ 3452873 h 3452873"/>
              <a:gd name="connsiteX16" fmla="*/ 3959548 w 3959548"/>
              <a:gd name="connsiteY16" fmla="*/ 3452873 h 3452873"/>
              <a:gd name="connsiteX17" fmla="*/ 3354303 w 3959548"/>
              <a:gd name="connsiteY17" fmla="*/ 3452873 h 3452873"/>
              <a:gd name="connsiteX18" fmla="*/ 2828249 w 3959548"/>
              <a:gd name="connsiteY18" fmla="*/ 3452873 h 3452873"/>
              <a:gd name="connsiteX19" fmla="*/ 2381385 w 3959548"/>
              <a:gd name="connsiteY19" fmla="*/ 3452873 h 3452873"/>
              <a:gd name="connsiteX20" fmla="*/ 1894927 w 3959548"/>
              <a:gd name="connsiteY20" fmla="*/ 3452873 h 3452873"/>
              <a:gd name="connsiteX21" fmla="*/ 1448063 w 3959548"/>
              <a:gd name="connsiteY21" fmla="*/ 3452873 h 3452873"/>
              <a:gd name="connsiteX22" fmla="*/ 842818 w 3959548"/>
              <a:gd name="connsiteY22" fmla="*/ 3452873 h 3452873"/>
              <a:gd name="connsiteX23" fmla="*/ 0 w 3959548"/>
              <a:gd name="connsiteY23" fmla="*/ 3452873 h 3452873"/>
              <a:gd name="connsiteX24" fmla="*/ 0 w 3959548"/>
              <a:gd name="connsiteY24" fmla="*/ 3452873 h 3452873"/>
              <a:gd name="connsiteX25" fmla="*/ 0 w 3959548"/>
              <a:gd name="connsiteY25" fmla="*/ 2946452 h 3452873"/>
              <a:gd name="connsiteX26" fmla="*/ 0 w 3959548"/>
              <a:gd name="connsiteY26" fmla="*/ 2474559 h 3452873"/>
              <a:gd name="connsiteX27" fmla="*/ 0 w 3959548"/>
              <a:gd name="connsiteY27" fmla="*/ 1968138 h 3452873"/>
              <a:gd name="connsiteX28" fmla="*/ 0 w 3959548"/>
              <a:gd name="connsiteY28" fmla="*/ 1323601 h 3452873"/>
              <a:gd name="connsiteX29" fmla="*/ 0 w 3959548"/>
              <a:gd name="connsiteY29" fmla="*/ 851709 h 3452873"/>
              <a:gd name="connsiteX30" fmla="*/ 0 w 3959548"/>
              <a:gd name="connsiteY30" fmla="*/ 0 h 345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959548" h="3452873" extrusionOk="0">
                <a:moveTo>
                  <a:pt x="0" y="0"/>
                </a:moveTo>
                <a:lnTo>
                  <a:pt x="0" y="0"/>
                </a:lnTo>
                <a:cubicBezTo>
                  <a:pt x="133366" y="-23621"/>
                  <a:pt x="356248" y="47520"/>
                  <a:pt x="644841" y="0"/>
                </a:cubicBezTo>
                <a:cubicBezTo>
                  <a:pt x="933434" y="-47520"/>
                  <a:pt x="1031300" y="41787"/>
                  <a:pt x="1131299" y="0"/>
                </a:cubicBezTo>
                <a:cubicBezTo>
                  <a:pt x="1231298" y="-41787"/>
                  <a:pt x="1378664" y="31918"/>
                  <a:pt x="1617758" y="0"/>
                </a:cubicBezTo>
                <a:cubicBezTo>
                  <a:pt x="1856852" y="-31918"/>
                  <a:pt x="1945139" y="59656"/>
                  <a:pt x="2262599" y="0"/>
                </a:cubicBezTo>
                <a:cubicBezTo>
                  <a:pt x="2580059" y="-59656"/>
                  <a:pt x="2588076" y="31318"/>
                  <a:pt x="2749058" y="0"/>
                </a:cubicBezTo>
                <a:cubicBezTo>
                  <a:pt x="2910040" y="-31318"/>
                  <a:pt x="3166564" y="22331"/>
                  <a:pt x="3354303" y="0"/>
                </a:cubicBezTo>
                <a:cubicBezTo>
                  <a:pt x="3542043" y="-22331"/>
                  <a:pt x="3672083" y="19167"/>
                  <a:pt x="3959548" y="0"/>
                </a:cubicBezTo>
                <a:lnTo>
                  <a:pt x="3959548" y="0"/>
                </a:lnTo>
                <a:cubicBezTo>
                  <a:pt x="4008248" y="165474"/>
                  <a:pt x="3916427" y="427901"/>
                  <a:pt x="3959548" y="540950"/>
                </a:cubicBezTo>
                <a:cubicBezTo>
                  <a:pt x="4002669" y="653999"/>
                  <a:pt x="3905129" y="823078"/>
                  <a:pt x="3959548" y="1081900"/>
                </a:cubicBezTo>
                <a:cubicBezTo>
                  <a:pt x="4013967" y="1340722"/>
                  <a:pt x="3948644" y="1595496"/>
                  <a:pt x="3959548" y="1726436"/>
                </a:cubicBezTo>
                <a:cubicBezTo>
                  <a:pt x="3970452" y="1857376"/>
                  <a:pt x="3917138" y="2125311"/>
                  <a:pt x="3959548" y="2232858"/>
                </a:cubicBezTo>
                <a:cubicBezTo>
                  <a:pt x="4001958" y="2340405"/>
                  <a:pt x="3938617" y="2551861"/>
                  <a:pt x="3959548" y="2808337"/>
                </a:cubicBezTo>
                <a:cubicBezTo>
                  <a:pt x="3980479" y="3064813"/>
                  <a:pt x="3906284" y="3209184"/>
                  <a:pt x="3959548" y="3452873"/>
                </a:cubicBezTo>
                <a:lnTo>
                  <a:pt x="3959548" y="3452873"/>
                </a:lnTo>
                <a:cubicBezTo>
                  <a:pt x="3670545" y="3462478"/>
                  <a:pt x="3619227" y="3382576"/>
                  <a:pt x="3354303" y="3452873"/>
                </a:cubicBezTo>
                <a:cubicBezTo>
                  <a:pt x="3089380" y="3523170"/>
                  <a:pt x="2970835" y="3407425"/>
                  <a:pt x="2828249" y="3452873"/>
                </a:cubicBezTo>
                <a:cubicBezTo>
                  <a:pt x="2685663" y="3498321"/>
                  <a:pt x="2519816" y="3443655"/>
                  <a:pt x="2381385" y="3452873"/>
                </a:cubicBezTo>
                <a:cubicBezTo>
                  <a:pt x="2242954" y="3462091"/>
                  <a:pt x="2136343" y="3440482"/>
                  <a:pt x="1894927" y="3452873"/>
                </a:cubicBezTo>
                <a:cubicBezTo>
                  <a:pt x="1653511" y="3465264"/>
                  <a:pt x="1633386" y="3426666"/>
                  <a:pt x="1448063" y="3452873"/>
                </a:cubicBezTo>
                <a:cubicBezTo>
                  <a:pt x="1262740" y="3479080"/>
                  <a:pt x="1081606" y="3401172"/>
                  <a:pt x="842818" y="3452873"/>
                </a:cubicBezTo>
                <a:cubicBezTo>
                  <a:pt x="604031" y="3504574"/>
                  <a:pt x="379734" y="3449883"/>
                  <a:pt x="0" y="3452873"/>
                </a:cubicBezTo>
                <a:lnTo>
                  <a:pt x="0" y="3452873"/>
                </a:lnTo>
                <a:cubicBezTo>
                  <a:pt x="-1182" y="3286922"/>
                  <a:pt x="26435" y="3187854"/>
                  <a:pt x="0" y="2946452"/>
                </a:cubicBezTo>
                <a:cubicBezTo>
                  <a:pt x="-26435" y="2705050"/>
                  <a:pt x="27860" y="2656271"/>
                  <a:pt x="0" y="2474559"/>
                </a:cubicBezTo>
                <a:cubicBezTo>
                  <a:pt x="-27860" y="2292847"/>
                  <a:pt x="8861" y="2131709"/>
                  <a:pt x="0" y="1968138"/>
                </a:cubicBezTo>
                <a:cubicBezTo>
                  <a:pt x="-8861" y="1804567"/>
                  <a:pt x="49239" y="1616986"/>
                  <a:pt x="0" y="1323601"/>
                </a:cubicBezTo>
                <a:cubicBezTo>
                  <a:pt x="-49239" y="1030216"/>
                  <a:pt x="27143" y="1062508"/>
                  <a:pt x="0" y="851709"/>
                </a:cubicBezTo>
                <a:cubicBezTo>
                  <a:pt x="-27143" y="640910"/>
                  <a:pt x="86563" y="174246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555900783">
                  <a:prstGeom prst="roundRect">
                    <a:avLst>
                      <a:gd name="adj" fmla="val 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50B5A6-3B04-DCCE-AF9A-F53D56150ED6}"/>
              </a:ext>
            </a:extLst>
          </p:cNvPr>
          <p:cNvSpPr txBox="1"/>
          <p:nvPr/>
        </p:nvSpPr>
        <p:spPr>
          <a:xfrm>
            <a:off x="2951599" y="2653167"/>
            <a:ext cx="18228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Sorted Input Coord. Array</a:t>
            </a:r>
            <a:endParaRPr lang="el-GR" sz="1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A8FC21-D02F-0742-64D1-347EB1D14A9E}"/>
              </a:ext>
            </a:extLst>
          </p:cNvPr>
          <p:cNvSpPr txBox="1"/>
          <p:nvPr/>
        </p:nvSpPr>
        <p:spPr>
          <a:xfrm>
            <a:off x="829509" y="5400048"/>
            <a:ext cx="3174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Trebuchet MS" panose="020B0703020202090204" pitchFamily="34" charset="0"/>
              </a:rPr>
              <a:t>P: Input Non-Zero Coord.</a:t>
            </a:r>
            <a:r>
              <a:rPr lang="en-US" sz="1600" dirty="0">
                <a:latin typeface="Trebuchet MS" panose="020B070302020209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1D739B-8B5F-4C28-5CBE-D1CFDE45CC9D}"/>
              </a:ext>
            </a:extLst>
          </p:cNvPr>
          <p:cNvSpPr txBox="1"/>
          <p:nvPr/>
        </p:nvSpPr>
        <p:spPr>
          <a:xfrm>
            <a:off x="5715531" y="5650559"/>
            <a:ext cx="3174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rebuchet MS" panose="020B0703020202090204" pitchFamily="34" charset="0"/>
              </a:rPr>
              <a:t>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pre-processed</a:t>
            </a:r>
            <a:r>
              <a:rPr lang="en-US" sz="1600" dirty="0">
                <a:latin typeface="Trebuchet MS" panose="020B0703020202090204" pitchFamily="34" charset="0"/>
              </a:rPr>
              <a:t>)</a:t>
            </a:r>
            <a:endParaRPr lang="en-US" sz="16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465517-9F1B-9110-434F-B37AA3F38973}"/>
              </a:ext>
            </a:extLst>
          </p:cNvPr>
          <p:cNvSpPr txBox="1"/>
          <p:nvPr/>
        </p:nvSpPr>
        <p:spPr>
          <a:xfrm>
            <a:off x="2066809" y="3473846"/>
            <a:ext cx="1822893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dirty="0"/>
              <a:t>pre-process</a:t>
            </a:r>
            <a:endParaRPr lang="el-GR" sz="17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24F71CC-DFB8-B80A-F927-84AB28EA22A7}"/>
              </a:ext>
            </a:extLst>
          </p:cNvPr>
          <p:cNvGrpSpPr/>
          <p:nvPr/>
        </p:nvGrpSpPr>
        <p:grpSpPr>
          <a:xfrm>
            <a:off x="1022999" y="4121230"/>
            <a:ext cx="2339169" cy="1238110"/>
            <a:chOff x="1002634" y="4293460"/>
            <a:chExt cx="2339169" cy="1238110"/>
          </a:xfrm>
        </p:grpSpPr>
        <p:sp>
          <p:nvSpPr>
            <p:cNvPr id="31" name="Freeform 176">
              <a:extLst>
                <a:ext uri="{FF2B5EF4-FFF2-40B4-BE49-F238E27FC236}">
                  <a16:creationId xmlns:a16="http://schemas.microsoft.com/office/drawing/2014/main" id="{60F134A5-3459-9A3F-1DE5-EEE23D0ED2C8}"/>
                </a:ext>
              </a:extLst>
            </p:cNvPr>
            <p:cNvSpPr/>
            <p:nvPr/>
          </p:nvSpPr>
          <p:spPr>
            <a:xfrm>
              <a:off x="1002634" y="4293460"/>
              <a:ext cx="2339169" cy="1238110"/>
            </a:xfrm>
            <a:custGeom>
              <a:avLst/>
              <a:gdLst>
                <a:gd name="connsiteX0" fmla="*/ 1436915 w 2971800"/>
                <a:gd name="connsiteY0" fmla="*/ 65314 h 1943100"/>
                <a:gd name="connsiteX1" fmla="*/ 1240972 w 2971800"/>
                <a:gd name="connsiteY1" fmla="*/ 48985 h 1943100"/>
                <a:gd name="connsiteX2" fmla="*/ 1191986 w 2971800"/>
                <a:gd name="connsiteY2" fmla="*/ 32657 h 1943100"/>
                <a:gd name="connsiteX3" fmla="*/ 1126672 w 2971800"/>
                <a:gd name="connsiteY3" fmla="*/ 16328 h 1943100"/>
                <a:gd name="connsiteX4" fmla="*/ 326572 w 2971800"/>
                <a:gd name="connsiteY4" fmla="*/ 48985 h 1943100"/>
                <a:gd name="connsiteX5" fmla="*/ 212272 w 2971800"/>
                <a:gd name="connsiteY5" fmla="*/ 81642 h 1943100"/>
                <a:gd name="connsiteX6" fmla="*/ 81643 w 2971800"/>
                <a:gd name="connsiteY6" fmla="*/ 195942 h 1943100"/>
                <a:gd name="connsiteX7" fmla="*/ 65315 w 2971800"/>
                <a:gd name="connsiteY7" fmla="*/ 244928 h 1943100"/>
                <a:gd name="connsiteX8" fmla="*/ 16329 w 2971800"/>
                <a:gd name="connsiteY8" fmla="*/ 473528 h 1943100"/>
                <a:gd name="connsiteX9" fmla="*/ 0 w 2971800"/>
                <a:gd name="connsiteY9" fmla="*/ 538842 h 1943100"/>
                <a:gd name="connsiteX10" fmla="*/ 16329 w 2971800"/>
                <a:gd name="connsiteY10" fmla="*/ 849085 h 1943100"/>
                <a:gd name="connsiteX11" fmla="*/ 48986 w 2971800"/>
                <a:gd name="connsiteY11" fmla="*/ 979714 h 1943100"/>
                <a:gd name="connsiteX12" fmla="*/ 81643 w 2971800"/>
                <a:gd name="connsiteY12" fmla="*/ 1077685 h 1943100"/>
                <a:gd name="connsiteX13" fmla="*/ 212272 w 2971800"/>
                <a:gd name="connsiteY13" fmla="*/ 1306285 h 1943100"/>
                <a:gd name="connsiteX14" fmla="*/ 244929 w 2971800"/>
                <a:gd name="connsiteY14" fmla="*/ 1355271 h 1943100"/>
                <a:gd name="connsiteX15" fmla="*/ 293915 w 2971800"/>
                <a:gd name="connsiteY15" fmla="*/ 1404257 h 1943100"/>
                <a:gd name="connsiteX16" fmla="*/ 326572 w 2971800"/>
                <a:gd name="connsiteY16" fmla="*/ 1502228 h 1943100"/>
                <a:gd name="connsiteX17" fmla="*/ 342900 w 2971800"/>
                <a:gd name="connsiteY17" fmla="*/ 1567542 h 1943100"/>
                <a:gd name="connsiteX18" fmla="*/ 375557 w 2971800"/>
                <a:gd name="connsiteY18" fmla="*/ 1616528 h 1943100"/>
                <a:gd name="connsiteX19" fmla="*/ 440872 w 2971800"/>
                <a:gd name="connsiteY19" fmla="*/ 1763485 h 1943100"/>
                <a:gd name="connsiteX20" fmla="*/ 489857 w 2971800"/>
                <a:gd name="connsiteY20" fmla="*/ 1812471 h 1943100"/>
                <a:gd name="connsiteX21" fmla="*/ 538843 w 2971800"/>
                <a:gd name="connsiteY21" fmla="*/ 1828800 h 1943100"/>
                <a:gd name="connsiteX22" fmla="*/ 718457 w 2971800"/>
                <a:gd name="connsiteY22" fmla="*/ 1894114 h 1943100"/>
                <a:gd name="connsiteX23" fmla="*/ 718457 w 2971800"/>
                <a:gd name="connsiteY23" fmla="*/ 1894114 h 1943100"/>
                <a:gd name="connsiteX24" fmla="*/ 816429 w 2971800"/>
                <a:gd name="connsiteY24" fmla="*/ 1926771 h 1943100"/>
                <a:gd name="connsiteX25" fmla="*/ 865415 w 2971800"/>
                <a:gd name="connsiteY25" fmla="*/ 1943100 h 1943100"/>
                <a:gd name="connsiteX26" fmla="*/ 1273629 w 2971800"/>
                <a:gd name="connsiteY26" fmla="*/ 1926771 h 1943100"/>
                <a:gd name="connsiteX27" fmla="*/ 1404257 w 2971800"/>
                <a:gd name="connsiteY27" fmla="*/ 1894114 h 1943100"/>
                <a:gd name="connsiteX28" fmla="*/ 1502229 w 2971800"/>
                <a:gd name="connsiteY28" fmla="*/ 1877785 h 1943100"/>
                <a:gd name="connsiteX29" fmla="*/ 1583872 w 2971800"/>
                <a:gd name="connsiteY29" fmla="*/ 1861457 h 1943100"/>
                <a:gd name="connsiteX30" fmla="*/ 1894115 w 2971800"/>
                <a:gd name="connsiteY30" fmla="*/ 1812471 h 1943100"/>
                <a:gd name="connsiteX31" fmla="*/ 2171700 w 2971800"/>
                <a:gd name="connsiteY31" fmla="*/ 1779814 h 1943100"/>
                <a:gd name="connsiteX32" fmla="*/ 2302329 w 2971800"/>
                <a:gd name="connsiteY32" fmla="*/ 1747157 h 1943100"/>
                <a:gd name="connsiteX33" fmla="*/ 2351315 w 2971800"/>
                <a:gd name="connsiteY33" fmla="*/ 1730828 h 1943100"/>
                <a:gd name="connsiteX34" fmla="*/ 2400300 w 2971800"/>
                <a:gd name="connsiteY34" fmla="*/ 1698171 h 1943100"/>
                <a:gd name="connsiteX35" fmla="*/ 2498272 w 2971800"/>
                <a:gd name="connsiteY35" fmla="*/ 1649185 h 1943100"/>
                <a:gd name="connsiteX36" fmla="*/ 2547257 w 2971800"/>
                <a:gd name="connsiteY36" fmla="*/ 1551214 h 1943100"/>
                <a:gd name="connsiteX37" fmla="*/ 2563586 w 2971800"/>
                <a:gd name="connsiteY37" fmla="*/ 1502228 h 1943100"/>
                <a:gd name="connsiteX38" fmla="*/ 2645229 w 2971800"/>
                <a:gd name="connsiteY38" fmla="*/ 1404257 h 1943100"/>
                <a:gd name="connsiteX39" fmla="*/ 2677886 w 2971800"/>
                <a:gd name="connsiteY39" fmla="*/ 1355271 h 1943100"/>
                <a:gd name="connsiteX40" fmla="*/ 2775857 w 2971800"/>
                <a:gd name="connsiteY40" fmla="*/ 1257300 h 1943100"/>
                <a:gd name="connsiteX41" fmla="*/ 2857500 w 2971800"/>
                <a:gd name="connsiteY41" fmla="*/ 1175657 h 1943100"/>
                <a:gd name="connsiteX42" fmla="*/ 2906486 w 2971800"/>
                <a:gd name="connsiteY42" fmla="*/ 1126671 h 1943100"/>
                <a:gd name="connsiteX43" fmla="*/ 2955472 w 2971800"/>
                <a:gd name="connsiteY43" fmla="*/ 1094014 h 1943100"/>
                <a:gd name="connsiteX44" fmla="*/ 2971800 w 2971800"/>
                <a:gd name="connsiteY44" fmla="*/ 963385 h 1943100"/>
                <a:gd name="connsiteX45" fmla="*/ 2939143 w 2971800"/>
                <a:gd name="connsiteY45" fmla="*/ 751114 h 1943100"/>
                <a:gd name="connsiteX46" fmla="*/ 2906486 w 2971800"/>
                <a:gd name="connsiteY46" fmla="*/ 653142 h 1943100"/>
                <a:gd name="connsiteX47" fmla="*/ 2890157 w 2971800"/>
                <a:gd name="connsiteY47" fmla="*/ 604157 h 1943100"/>
                <a:gd name="connsiteX48" fmla="*/ 2824843 w 2971800"/>
                <a:gd name="connsiteY48" fmla="*/ 489857 h 1943100"/>
                <a:gd name="connsiteX49" fmla="*/ 2792186 w 2971800"/>
                <a:gd name="connsiteY49" fmla="*/ 391885 h 1943100"/>
                <a:gd name="connsiteX50" fmla="*/ 2726872 w 2971800"/>
                <a:gd name="connsiteY50" fmla="*/ 293914 h 1943100"/>
                <a:gd name="connsiteX51" fmla="*/ 2710543 w 2971800"/>
                <a:gd name="connsiteY51" fmla="*/ 244928 h 1943100"/>
                <a:gd name="connsiteX52" fmla="*/ 2661557 w 2971800"/>
                <a:gd name="connsiteY52" fmla="*/ 228600 h 1943100"/>
                <a:gd name="connsiteX53" fmla="*/ 2579915 w 2971800"/>
                <a:gd name="connsiteY53" fmla="*/ 179614 h 1943100"/>
                <a:gd name="connsiteX54" fmla="*/ 2547257 w 2971800"/>
                <a:gd name="connsiteY54" fmla="*/ 146957 h 1943100"/>
                <a:gd name="connsiteX55" fmla="*/ 2498272 w 2971800"/>
                <a:gd name="connsiteY55" fmla="*/ 114300 h 1943100"/>
                <a:gd name="connsiteX56" fmla="*/ 2465615 w 2971800"/>
                <a:gd name="connsiteY56" fmla="*/ 81642 h 1943100"/>
                <a:gd name="connsiteX57" fmla="*/ 2416629 w 2971800"/>
                <a:gd name="connsiteY57" fmla="*/ 65314 h 1943100"/>
                <a:gd name="connsiteX58" fmla="*/ 2367643 w 2971800"/>
                <a:gd name="connsiteY58" fmla="*/ 32657 h 1943100"/>
                <a:gd name="connsiteX59" fmla="*/ 2318657 w 2971800"/>
                <a:gd name="connsiteY59" fmla="*/ 16328 h 1943100"/>
                <a:gd name="connsiteX60" fmla="*/ 1975757 w 2971800"/>
                <a:gd name="connsiteY60" fmla="*/ 0 h 1943100"/>
                <a:gd name="connsiteX61" fmla="*/ 1551215 w 2971800"/>
                <a:gd name="connsiteY61" fmla="*/ 16328 h 1943100"/>
                <a:gd name="connsiteX62" fmla="*/ 1436915 w 2971800"/>
                <a:gd name="connsiteY62" fmla="*/ 65314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971800" h="1943100">
                  <a:moveTo>
                    <a:pt x="1436915" y="65314"/>
                  </a:moveTo>
                  <a:cubicBezTo>
                    <a:pt x="1385208" y="70757"/>
                    <a:pt x="1305938" y="57647"/>
                    <a:pt x="1240972" y="48985"/>
                  </a:cubicBezTo>
                  <a:cubicBezTo>
                    <a:pt x="1223911" y="46710"/>
                    <a:pt x="1208536" y="37385"/>
                    <a:pt x="1191986" y="32657"/>
                  </a:cubicBezTo>
                  <a:cubicBezTo>
                    <a:pt x="1170408" y="26492"/>
                    <a:pt x="1148443" y="21771"/>
                    <a:pt x="1126672" y="16328"/>
                  </a:cubicBezTo>
                  <a:cubicBezTo>
                    <a:pt x="830106" y="23225"/>
                    <a:pt x="593428" y="-4386"/>
                    <a:pt x="326572" y="48985"/>
                  </a:cubicBezTo>
                  <a:cubicBezTo>
                    <a:pt x="275319" y="59236"/>
                    <a:pt x="258957" y="66081"/>
                    <a:pt x="212272" y="81642"/>
                  </a:cubicBezTo>
                  <a:cubicBezTo>
                    <a:pt x="97972" y="157843"/>
                    <a:pt x="136072" y="114300"/>
                    <a:pt x="81643" y="195942"/>
                  </a:cubicBezTo>
                  <a:cubicBezTo>
                    <a:pt x="76200" y="212271"/>
                    <a:pt x="70043" y="228378"/>
                    <a:pt x="65315" y="244928"/>
                  </a:cubicBezTo>
                  <a:cubicBezTo>
                    <a:pt x="35337" y="349852"/>
                    <a:pt x="53848" y="323455"/>
                    <a:pt x="16329" y="473528"/>
                  </a:cubicBezTo>
                  <a:lnTo>
                    <a:pt x="0" y="538842"/>
                  </a:lnTo>
                  <a:cubicBezTo>
                    <a:pt x="5443" y="642256"/>
                    <a:pt x="4893" y="746161"/>
                    <a:pt x="16329" y="849085"/>
                  </a:cubicBezTo>
                  <a:cubicBezTo>
                    <a:pt x="21286" y="893694"/>
                    <a:pt x="34793" y="937134"/>
                    <a:pt x="48986" y="979714"/>
                  </a:cubicBezTo>
                  <a:cubicBezTo>
                    <a:pt x="59872" y="1012371"/>
                    <a:pt x="66248" y="1046896"/>
                    <a:pt x="81643" y="1077685"/>
                  </a:cubicBezTo>
                  <a:cubicBezTo>
                    <a:pt x="164513" y="1243425"/>
                    <a:pt x="119950" y="1167803"/>
                    <a:pt x="212272" y="1306285"/>
                  </a:cubicBezTo>
                  <a:cubicBezTo>
                    <a:pt x="223158" y="1322614"/>
                    <a:pt x="231052" y="1341394"/>
                    <a:pt x="244929" y="1355271"/>
                  </a:cubicBezTo>
                  <a:lnTo>
                    <a:pt x="293915" y="1404257"/>
                  </a:lnTo>
                  <a:cubicBezTo>
                    <a:pt x="304801" y="1436914"/>
                    <a:pt x="318223" y="1468832"/>
                    <a:pt x="326572" y="1502228"/>
                  </a:cubicBezTo>
                  <a:cubicBezTo>
                    <a:pt x="332015" y="1523999"/>
                    <a:pt x="334060" y="1546915"/>
                    <a:pt x="342900" y="1567542"/>
                  </a:cubicBezTo>
                  <a:cubicBezTo>
                    <a:pt x="350630" y="1585580"/>
                    <a:pt x="367587" y="1598595"/>
                    <a:pt x="375557" y="1616528"/>
                  </a:cubicBezTo>
                  <a:cubicBezTo>
                    <a:pt x="416243" y="1708072"/>
                    <a:pt x="388081" y="1700135"/>
                    <a:pt x="440872" y="1763485"/>
                  </a:cubicBezTo>
                  <a:cubicBezTo>
                    <a:pt x="455655" y="1781225"/>
                    <a:pt x="470643" y="1799662"/>
                    <a:pt x="489857" y="1812471"/>
                  </a:cubicBezTo>
                  <a:cubicBezTo>
                    <a:pt x="504178" y="1822019"/>
                    <a:pt x="523448" y="1821103"/>
                    <a:pt x="538843" y="1828800"/>
                  </a:cubicBezTo>
                  <a:cubicBezTo>
                    <a:pt x="682725" y="1900741"/>
                    <a:pt x="437166" y="1823791"/>
                    <a:pt x="718457" y="1894114"/>
                  </a:cubicBezTo>
                  <a:lnTo>
                    <a:pt x="718457" y="1894114"/>
                  </a:lnTo>
                  <a:lnTo>
                    <a:pt x="816429" y="1926771"/>
                  </a:lnTo>
                  <a:lnTo>
                    <a:pt x="865415" y="1943100"/>
                  </a:lnTo>
                  <a:cubicBezTo>
                    <a:pt x="1001486" y="1937657"/>
                    <a:pt x="1138008" y="1939100"/>
                    <a:pt x="1273629" y="1926771"/>
                  </a:cubicBezTo>
                  <a:cubicBezTo>
                    <a:pt x="1318327" y="1922707"/>
                    <a:pt x="1359985" y="1901493"/>
                    <a:pt x="1404257" y="1894114"/>
                  </a:cubicBezTo>
                  <a:lnTo>
                    <a:pt x="1502229" y="1877785"/>
                  </a:lnTo>
                  <a:cubicBezTo>
                    <a:pt x="1529535" y="1872820"/>
                    <a:pt x="1556541" y="1866280"/>
                    <a:pt x="1583872" y="1861457"/>
                  </a:cubicBezTo>
                  <a:cubicBezTo>
                    <a:pt x="1646171" y="1850463"/>
                    <a:pt x="1814010" y="1821895"/>
                    <a:pt x="1894115" y="1812471"/>
                  </a:cubicBezTo>
                  <a:cubicBezTo>
                    <a:pt x="1972755" y="1803219"/>
                    <a:pt x="2089751" y="1796204"/>
                    <a:pt x="2171700" y="1779814"/>
                  </a:cubicBezTo>
                  <a:cubicBezTo>
                    <a:pt x="2215712" y="1771012"/>
                    <a:pt x="2259749" y="1761351"/>
                    <a:pt x="2302329" y="1747157"/>
                  </a:cubicBezTo>
                  <a:cubicBezTo>
                    <a:pt x="2318658" y="1741714"/>
                    <a:pt x="2335920" y="1738525"/>
                    <a:pt x="2351315" y="1730828"/>
                  </a:cubicBezTo>
                  <a:cubicBezTo>
                    <a:pt x="2368867" y="1722052"/>
                    <a:pt x="2382748" y="1706947"/>
                    <a:pt x="2400300" y="1698171"/>
                  </a:cubicBezTo>
                  <a:cubicBezTo>
                    <a:pt x="2535511" y="1630565"/>
                    <a:pt x="2357881" y="1742778"/>
                    <a:pt x="2498272" y="1649185"/>
                  </a:cubicBezTo>
                  <a:cubicBezTo>
                    <a:pt x="2539311" y="1526064"/>
                    <a:pt x="2483953" y="1677823"/>
                    <a:pt x="2547257" y="1551214"/>
                  </a:cubicBezTo>
                  <a:cubicBezTo>
                    <a:pt x="2554954" y="1535819"/>
                    <a:pt x="2555889" y="1517623"/>
                    <a:pt x="2563586" y="1502228"/>
                  </a:cubicBezTo>
                  <a:cubicBezTo>
                    <a:pt x="2593994" y="1441413"/>
                    <a:pt x="2600085" y="1458429"/>
                    <a:pt x="2645229" y="1404257"/>
                  </a:cubicBezTo>
                  <a:cubicBezTo>
                    <a:pt x="2657792" y="1389181"/>
                    <a:pt x="2664848" y="1369939"/>
                    <a:pt x="2677886" y="1355271"/>
                  </a:cubicBezTo>
                  <a:cubicBezTo>
                    <a:pt x="2708569" y="1320753"/>
                    <a:pt x="2743200" y="1289957"/>
                    <a:pt x="2775857" y="1257300"/>
                  </a:cubicBezTo>
                  <a:lnTo>
                    <a:pt x="2857500" y="1175657"/>
                  </a:lnTo>
                  <a:cubicBezTo>
                    <a:pt x="2873829" y="1159328"/>
                    <a:pt x="2887272" y="1139480"/>
                    <a:pt x="2906486" y="1126671"/>
                  </a:cubicBezTo>
                  <a:lnTo>
                    <a:pt x="2955472" y="1094014"/>
                  </a:lnTo>
                  <a:cubicBezTo>
                    <a:pt x="2960915" y="1050471"/>
                    <a:pt x="2971800" y="1007267"/>
                    <a:pt x="2971800" y="963385"/>
                  </a:cubicBezTo>
                  <a:cubicBezTo>
                    <a:pt x="2971800" y="930272"/>
                    <a:pt x="2951574" y="796695"/>
                    <a:pt x="2939143" y="751114"/>
                  </a:cubicBezTo>
                  <a:cubicBezTo>
                    <a:pt x="2930085" y="717903"/>
                    <a:pt x="2917372" y="685799"/>
                    <a:pt x="2906486" y="653142"/>
                  </a:cubicBezTo>
                  <a:cubicBezTo>
                    <a:pt x="2901043" y="636814"/>
                    <a:pt x="2899704" y="618478"/>
                    <a:pt x="2890157" y="604157"/>
                  </a:cubicBezTo>
                  <a:cubicBezTo>
                    <a:pt x="2860701" y="559973"/>
                    <a:pt x="2845559" y="541647"/>
                    <a:pt x="2824843" y="489857"/>
                  </a:cubicBezTo>
                  <a:cubicBezTo>
                    <a:pt x="2812058" y="457895"/>
                    <a:pt x="2811281" y="420527"/>
                    <a:pt x="2792186" y="391885"/>
                  </a:cubicBezTo>
                  <a:cubicBezTo>
                    <a:pt x="2770415" y="359228"/>
                    <a:pt x="2739284" y="331149"/>
                    <a:pt x="2726872" y="293914"/>
                  </a:cubicBezTo>
                  <a:cubicBezTo>
                    <a:pt x="2721429" y="277585"/>
                    <a:pt x="2722714" y="257099"/>
                    <a:pt x="2710543" y="244928"/>
                  </a:cubicBezTo>
                  <a:cubicBezTo>
                    <a:pt x="2698372" y="232757"/>
                    <a:pt x="2677886" y="234043"/>
                    <a:pt x="2661557" y="228600"/>
                  </a:cubicBezTo>
                  <a:cubicBezTo>
                    <a:pt x="2578815" y="145856"/>
                    <a:pt x="2685893" y="243200"/>
                    <a:pt x="2579915" y="179614"/>
                  </a:cubicBezTo>
                  <a:cubicBezTo>
                    <a:pt x="2566714" y="171693"/>
                    <a:pt x="2559278" y="156574"/>
                    <a:pt x="2547257" y="146957"/>
                  </a:cubicBezTo>
                  <a:cubicBezTo>
                    <a:pt x="2531933" y="134698"/>
                    <a:pt x="2513596" y="126559"/>
                    <a:pt x="2498272" y="114300"/>
                  </a:cubicBezTo>
                  <a:cubicBezTo>
                    <a:pt x="2486251" y="104683"/>
                    <a:pt x="2478816" y="89563"/>
                    <a:pt x="2465615" y="81642"/>
                  </a:cubicBezTo>
                  <a:cubicBezTo>
                    <a:pt x="2450856" y="72787"/>
                    <a:pt x="2432958" y="70757"/>
                    <a:pt x="2416629" y="65314"/>
                  </a:cubicBezTo>
                  <a:cubicBezTo>
                    <a:pt x="2400300" y="54428"/>
                    <a:pt x="2385196" y="41433"/>
                    <a:pt x="2367643" y="32657"/>
                  </a:cubicBezTo>
                  <a:cubicBezTo>
                    <a:pt x="2352248" y="24960"/>
                    <a:pt x="2335810" y="17757"/>
                    <a:pt x="2318657" y="16328"/>
                  </a:cubicBezTo>
                  <a:cubicBezTo>
                    <a:pt x="2204623" y="6825"/>
                    <a:pt x="2090057" y="5443"/>
                    <a:pt x="1975757" y="0"/>
                  </a:cubicBezTo>
                  <a:cubicBezTo>
                    <a:pt x="1834243" y="5443"/>
                    <a:pt x="1692215" y="3109"/>
                    <a:pt x="1551215" y="16328"/>
                  </a:cubicBezTo>
                  <a:cubicBezTo>
                    <a:pt x="1506281" y="20540"/>
                    <a:pt x="1488622" y="59871"/>
                    <a:pt x="1436915" y="65314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212953-E92A-E580-6326-B78EB7BE2793}"/>
                </a:ext>
              </a:extLst>
            </p:cNvPr>
            <p:cNvSpPr txBox="1"/>
            <p:nvPr/>
          </p:nvSpPr>
          <p:spPr>
            <a:xfrm>
              <a:off x="2205211" y="4345735"/>
              <a:ext cx="7251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effectLst/>
                  <a:latin typeface="Trebuchet MS" panose="020B0703020202090204" pitchFamily="34" charset="0"/>
                </a:rPr>
                <a:t>…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5B0ECB-C999-BEE4-2579-B71F2702B8CE}"/>
                </a:ext>
              </a:extLst>
            </p:cNvPr>
            <p:cNvSpPr>
              <a:spLocks/>
            </p:cNvSpPr>
            <p:nvPr/>
          </p:nvSpPr>
          <p:spPr>
            <a:xfrm>
              <a:off x="2771568" y="4735462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4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5648B66-921A-3601-B516-BEAB1BF2D2DE}"/>
                </a:ext>
              </a:extLst>
            </p:cNvPr>
            <p:cNvSpPr>
              <a:spLocks/>
            </p:cNvSpPr>
            <p:nvPr/>
          </p:nvSpPr>
          <p:spPr>
            <a:xfrm>
              <a:off x="2161418" y="4948799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sz="16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3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51D7DC-ADE9-7728-48FC-E7FE148F613E}"/>
                </a:ext>
              </a:extLst>
            </p:cNvPr>
            <p:cNvSpPr>
              <a:spLocks/>
            </p:cNvSpPr>
            <p:nvPr/>
          </p:nvSpPr>
          <p:spPr>
            <a:xfrm>
              <a:off x="1147709" y="4583060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sz="16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0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E837247-AA91-981B-40E5-6008846ECB1F}"/>
                </a:ext>
              </a:extLst>
            </p:cNvPr>
            <p:cNvSpPr>
              <a:spLocks/>
            </p:cNvSpPr>
            <p:nvPr/>
          </p:nvSpPr>
          <p:spPr>
            <a:xfrm>
              <a:off x="1574255" y="5068390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1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7A7EFD9-F3A7-9EA5-8C48-6DB5370B2CDF}"/>
                </a:ext>
              </a:extLst>
            </p:cNvPr>
            <p:cNvSpPr>
              <a:spLocks/>
            </p:cNvSpPr>
            <p:nvPr/>
          </p:nvSpPr>
          <p:spPr>
            <a:xfrm>
              <a:off x="1747734" y="4436129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2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3EF921D-D0F0-CBDC-3D76-05E15DD12D0E}"/>
              </a:ext>
            </a:extLst>
          </p:cNvPr>
          <p:cNvSpPr txBox="1"/>
          <p:nvPr/>
        </p:nvSpPr>
        <p:spPr>
          <a:xfrm>
            <a:off x="5339749" y="5431423"/>
            <a:ext cx="3174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Trebuchet MS" panose="020B0703020202090204" pitchFamily="34" charset="0"/>
              </a:rPr>
              <a:t>P: Input Non-Zero Coord.</a:t>
            </a:r>
            <a:r>
              <a:rPr lang="en-US" sz="1600" dirty="0">
                <a:latin typeface="Trebuchet MS" panose="020B0703020202090204" pitchFamily="34" charset="0"/>
              </a:rPr>
              <a:t>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08B40F1-91D2-0EF2-19F4-0308064D67A6}"/>
              </a:ext>
            </a:extLst>
          </p:cNvPr>
          <p:cNvSpPr txBox="1"/>
          <p:nvPr/>
        </p:nvSpPr>
        <p:spPr>
          <a:xfrm>
            <a:off x="7359429" y="3804296"/>
            <a:ext cx="1486399" cy="3416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rgbClr val="0070C0"/>
                </a:solidFill>
                <a:latin typeface="Trebuchet MS" panose="020B0703020202090204" pitchFamily="34" charset="0"/>
              </a:rPr>
              <a:t>searches</a:t>
            </a:r>
            <a:endParaRPr lang="en-GB" sz="2000" dirty="0">
              <a:solidFill>
                <a:srgbClr val="0070C0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587D13BF-0274-A421-7F87-AA0477815023}"/>
              </a:ext>
            </a:extLst>
          </p:cNvPr>
          <p:cNvCxnSpPr>
            <a:cxnSpLocks/>
            <a:stCxn id="30" idx="2"/>
            <a:endCxn id="78" idx="0"/>
          </p:cNvCxnSpPr>
          <p:nvPr/>
        </p:nvCxnSpPr>
        <p:spPr>
          <a:xfrm rot="5400000">
            <a:off x="6513685" y="3795319"/>
            <a:ext cx="1358729" cy="603770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448AD0B-804C-B4A4-49AE-964FC17B1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52" y="1074075"/>
            <a:ext cx="11343108" cy="1105398"/>
          </a:xfrm>
        </p:spPr>
        <p:txBody>
          <a:bodyPr>
            <a:normAutofit/>
          </a:bodyPr>
          <a:lstStyle/>
          <a:p>
            <a:r>
              <a:rPr lang="en-US" sz="2400" dirty="0"/>
              <a:t>Prior works pre-process the input coordinates before the search phase</a:t>
            </a:r>
          </a:p>
          <a:p>
            <a:pPr lvl="1"/>
            <a:r>
              <a:rPr lang="en-US" sz="2000" dirty="0"/>
              <a:t>e.g., Minuet [</a:t>
            </a:r>
            <a:r>
              <a:rPr lang="en-DE" sz="2000" dirty="0"/>
              <a:t>Yang et al., EuroSys’24]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pre-processing time is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almost equal </a:t>
            </a:r>
            <a:r>
              <a:rPr lang="en-US" sz="2000" dirty="0"/>
              <a:t>to search time</a:t>
            </a:r>
          </a:p>
          <a:p>
            <a:pPr lvl="1"/>
            <a:endParaRPr lang="en-US" sz="2000" dirty="0"/>
          </a:p>
          <a:p>
            <a:endParaRPr lang="el-GR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EBFD44-4696-9276-5796-056FA8ED6055}"/>
              </a:ext>
            </a:extLst>
          </p:cNvPr>
          <p:cNvSpPr txBox="1"/>
          <p:nvPr/>
        </p:nvSpPr>
        <p:spPr>
          <a:xfrm>
            <a:off x="6093511" y="2655070"/>
            <a:ext cx="1463807" cy="3277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700" dirty="0">
                <a:latin typeface="Trebuchet MS" panose="020B0703020202090204" pitchFamily="34" charset="0"/>
              </a:rPr>
              <a:t>Queries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BD30A9-F8BA-5AA8-9466-B7926365A7E9}"/>
              </a:ext>
            </a:extLst>
          </p:cNvPr>
          <p:cNvSpPr>
            <a:spLocks/>
          </p:cNvSpPr>
          <p:nvPr/>
        </p:nvSpPr>
        <p:spPr>
          <a:xfrm>
            <a:off x="6612801" y="3023003"/>
            <a:ext cx="316758" cy="316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Q</a:t>
            </a:r>
            <a:r>
              <a:rPr lang="en-US" sz="1600" b="1" kern="0" baseline="-25000" dirty="0">
                <a:solidFill>
                  <a:prstClr val="black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4</a:t>
            </a:r>
            <a:endParaRPr lang="en-US" sz="1600" baseline="-25000" dirty="0">
              <a:solidFill>
                <a:schemeClr val="tx1"/>
              </a:solidFill>
              <a:latin typeface="+mj-lt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26930F-44EC-4CE3-4F53-831C4D92A9D4}"/>
              </a:ext>
            </a:extLst>
          </p:cNvPr>
          <p:cNvSpPr txBox="1"/>
          <p:nvPr/>
        </p:nvSpPr>
        <p:spPr>
          <a:xfrm rot="10800000" flipH="1" flipV="1">
            <a:off x="6184235" y="2826078"/>
            <a:ext cx="32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Trebuchet MS" panose="020B0703020202090204" pitchFamily="34" charset="0"/>
              </a:rPr>
              <a:t>+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7BFD86-3C66-DBCA-DE6E-F0952B14E98A}"/>
              </a:ext>
            </a:extLst>
          </p:cNvPr>
          <p:cNvSpPr>
            <a:spLocks/>
          </p:cNvSpPr>
          <p:nvPr/>
        </p:nvSpPr>
        <p:spPr>
          <a:xfrm>
            <a:off x="7521354" y="3013824"/>
            <a:ext cx="316758" cy="316758"/>
          </a:xfrm>
          <a:prstGeom prst="rect">
            <a:avLst/>
          </a:prstGeom>
          <a:solidFill>
            <a:srgbClr val="37BCD2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P</a:t>
            </a:r>
            <a:r>
              <a:rPr lang="en-US" sz="1600" b="1" kern="0" baseline="-25000" noProof="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?</a:t>
            </a:r>
            <a:endParaRPr lang="en-US" sz="1600" b="1" baseline="-25000" dirty="0">
              <a:solidFill>
                <a:schemeClr val="tx1"/>
              </a:solidFill>
              <a:latin typeface="Trebuchet MS" panose="020B0703020202090204" pitchFamily="34" charset="0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0348F8-DA4C-C697-6A4A-E0239A6A1E75}"/>
              </a:ext>
            </a:extLst>
          </p:cNvPr>
          <p:cNvSpPr txBox="1"/>
          <p:nvPr/>
        </p:nvSpPr>
        <p:spPr>
          <a:xfrm rot="10800000" flipH="1" flipV="1">
            <a:off x="7063478" y="2826079"/>
            <a:ext cx="32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Trebuchet MS" panose="020B0703020202090204" pitchFamily="34" charset="0"/>
              </a:rPr>
              <a:t>=</a:t>
            </a:r>
          </a:p>
        </p:txBody>
      </p:sp>
      <p:sp>
        <p:nvSpPr>
          <p:cNvPr id="30" name="Rounded Rectangle 11">
            <a:extLst>
              <a:ext uri="{FF2B5EF4-FFF2-40B4-BE49-F238E27FC236}">
                <a16:creationId xmlns:a16="http://schemas.microsoft.com/office/drawing/2014/main" id="{A33F4717-13C8-9EF0-5FA3-C8A333B103EA}"/>
              </a:ext>
            </a:extLst>
          </p:cNvPr>
          <p:cNvSpPr/>
          <p:nvPr/>
        </p:nvSpPr>
        <p:spPr>
          <a:xfrm>
            <a:off x="7072525" y="2945695"/>
            <a:ext cx="844818" cy="47214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273A7186-AEDD-806A-0433-781954B64232}"/>
              </a:ext>
            </a:extLst>
          </p:cNvPr>
          <p:cNvSpPr/>
          <p:nvPr/>
        </p:nvSpPr>
        <p:spPr>
          <a:xfrm>
            <a:off x="8164453" y="3017505"/>
            <a:ext cx="823670" cy="341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1C28BEE-BD4E-7FD7-693B-FF131C16BAE9}"/>
              </a:ext>
            </a:extLst>
          </p:cNvPr>
          <p:cNvSpPr txBox="1"/>
          <p:nvPr/>
        </p:nvSpPr>
        <p:spPr>
          <a:xfrm>
            <a:off x="5165278" y="3035908"/>
            <a:ext cx="885723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rebuchet MS" panose="020B0703020202090204" pitchFamily="34" charset="0"/>
              </a:rPr>
              <a:t>offs(W</a:t>
            </a:r>
            <a:r>
              <a:rPr lang="en-US" sz="1400" baseline="-25000" dirty="0">
                <a:latin typeface="Trebuchet MS" panose="020B0703020202090204" pitchFamily="34" charset="0"/>
              </a:rPr>
              <a:t>0</a:t>
            </a:r>
            <a:r>
              <a:rPr lang="en-US" sz="1400" dirty="0">
                <a:latin typeface="Trebuchet MS" panose="020B0703020202090204" pitchFamily="34" charset="0"/>
              </a:rPr>
              <a:t>)</a:t>
            </a:r>
            <a:endParaRPr lang="en-US" sz="14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52" name="Rounded Rectangle 11">
            <a:extLst>
              <a:ext uri="{FF2B5EF4-FFF2-40B4-BE49-F238E27FC236}">
                <a16:creationId xmlns:a16="http://schemas.microsoft.com/office/drawing/2014/main" id="{1432B16A-62C5-99B0-6FC6-A96236338E14}"/>
              </a:ext>
            </a:extLst>
          </p:cNvPr>
          <p:cNvSpPr/>
          <p:nvPr/>
        </p:nvSpPr>
        <p:spPr>
          <a:xfrm>
            <a:off x="4898047" y="2553030"/>
            <a:ext cx="6925654" cy="3506172"/>
          </a:xfrm>
          <a:custGeom>
            <a:avLst/>
            <a:gdLst>
              <a:gd name="connsiteX0" fmla="*/ 0 w 6925654"/>
              <a:gd name="connsiteY0" fmla="*/ 86743 h 3506172"/>
              <a:gd name="connsiteX1" fmla="*/ 86743 w 6925654"/>
              <a:gd name="connsiteY1" fmla="*/ 0 h 3506172"/>
              <a:gd name="connsiteX2" fmla="*/ 784467 w 6925654"/>
              <a:gd name="connsiteY2" fmla="*/ 0 h 3506172"/>
              <a:gd name="connsiteX3" fmla="*/ 1279626 w 6925654"/>
              <a:gd name="connsiteY3" fmla="*/ 0 h 3506172"/>
              <a:gd name="connsiteX4" fmla="*/ 1707263 w 6925654"/>
              <a:gd name="connsiteY4" fmla="*/ 0 h 3506172"/>
              <a:gd name="connsiteX5" fmla="*/ 2337466 w 6925654"/>
              <a:gd name="connsiteY5" fmla="*/ 0 h 3506172"/>
              <a:gd name="connsiteX6" fmla="*/ 2832625 w 6925654"/>
              <a:gd name="connsiteY6" fmla="*/ 0 h 3506172"/>
              <a:gd name="connsiteX7" fmla="*/ 3530349 w 6925654"/>
              <a:gd name="connsiteY7" fmla="*/ 0 h 3506172"/>
              <a:gd name="connsiteX8" fmla="*/ 3957986 w 6925654"/>
              <a:gd name="connsiteY8" fmla="*/ 0 h 3506172"/>
              <a:gd name="connsiteX9" fmla="*/ 4655710 w 6925654"/>
              <a:gd name="connsiteY9" fmla="*/ 0 h 3506172"/>
              <a:gd name="connsiteX10" fmla="*/ 5015826 w 6925654"/>
              <a:gd name="connsiteY10" fmla="*/ 0 h 3506172"/>
              <a:gd name="connsiteX11" fmla="*/ 5578506 w 6925654"/>
              <a:gd name="connsiteY11" fmla="*/ 0 h 3506172"/>
              <a:gd name="connsiteX12" fmla="*/ 6141187 w 6925654"/>
              <a:gd name="connsiteY12" fmla="*/ 0 h 3506172"/>
              <a:gd name="connsiteX13" fmla="*/ 6838911 w 6925654"/>
              <a:gd name="connsiteY13" fmla="*/ 0 h 3506172"/>
              <a:gd name="connsiteX14" fmla="*/ 6925654 w 6925654"/>
              <a:gd name="connsiteY14" fmla="*/ 86743 h 3506172"/>
              <a:gd name="connsiteX15" fmla="*/ 6925654 w 6925654"/>
              <a:gd name="connsiteY15" fmla="*/ 642191 h 3506172"/>
              <a:gd name="connsiteX16" fmla="*/ 6925654 w 6925654"/>
              <a:gd name="connsiteY16" fmla="*/ 1197638 h 3506172"/>
              <a:gd name="connsiteX17" fmla="*/ 6925654 w 6925654"/>
              <a:gd name="connsiteY17" fmla="*/ 1819740 h 3506172"/>
              <a:gd name="connsiteX18" fmla="*/ 6925654 w 6925654"/>
              <a:gd name="connsiteY18" fmla="*/ 2375187 h 3506172"/>
              <a:gd name="connsiteX19" fmla="*/ 6925654 w 6925654"/>
              <a:gd name="connsiteY19" fmla="*/ 2830654 h 3506172"/>
              <a:gd name="connsiteX20" fmla="*/ 6925654 w 6925654"/>
              <a:gd name="connsiteY20" fmla="*/ 3419429 h 3506172"/>
              <a:gd name="connsiteX21" fmla="*/ 6838911 w 6925654"/>
              <a:gd name="connsiteY21" fmla="*/ 3506172 h 3506172"/>
              <a:gd name="connsiteX22" fmla="*/ 6343752 w 6925654"/>
              <a:gd name="connsiteY22" fmla="*/ 3506172 h 3506172"/>
              <a:gd name="connsiteX23" fmla="*/ 5781071 w 6925654"/>
              <a:gd name="connsiteY23" fmla="*/ 3506172 h 3506172"/>
              <a:gd name="connsiteX24" fmla="*/ 5420956 w 6925654"/>
              <a:gd name="connsiteY24" fmla="*/ 3506172 h 3506172"/>
              <a:gd name="connsiteX25" fmla="*/ 5060840 w 6925654"/>
              <a:gd name="connsiteY25" fmla="*/ 3506172 h 3506172"/>
              <a:gd name="connsiteX26" fmla="*/ 4498159 w 6925654"/>
              <a:gd name="connsiteY26" fmla="*/ 3506172 h 3506172"/>
              <a:gd name="connsiteX27" fmla="*/ 4070522 w 6925654"/>
              <a:gd name="connsiteY27" fmla="*/ 3506172 h 3506172"/>
              <a:gd name="connsiteX28" fmla="*/ 3440320 w 6925654"/>
              <a:gd name="connsiteY28" fmla="*/ 3506172 h 3506172"/>
              <a:gd name="connsiteX29" fmla="*/ 3012682 w 6925654"/>
              <a:gd name="connsiteY29" fmla="*/ 3506172 h 3506172"/>
              <a:gd name="connsiteX30" fmla="*/ 2382480 w 6925654"/>
              <a:gd name="connsiteY30" fmla="*/ 3506172 h 3506172"/>
              <a:gd name="connsiteX31" fmla="*/ 2022364 w 6925654"/>
              <a:gd name="connsiteY31" fmla="*/ 3506172 h 3506172"/>
              <a:gd name="connsiteX32" fmla="*/ 1392162 w 6925654"/>
              <a:gd name="connsiteY32" fmla="*/ 3506172 h 3506172"/>
              <a:gd name="connsiteX33" fmla="*/ 964525 w 6925654"/>
              <a:gd name="connsiteY33" fmla="*/ 3506172 h 3506172"/>
              <a:gd name="connsiteX34" fmla="*/ 604409 w 6925654"/>
              <a:gd name="connsiteY34" fmla="*/ 3506172 h 3506172"/>
              <a:gd name="connsiteX35" fmla="*/ 86743 w 6925654"/>
              <a:gd name="connsiteY35" fmla="*/ 3506172 h 3506172"/>
              <a:gd name="connsiteX36" fmla="*/ 0 w 6925654"/>
              <a:gd name="connsiteY36" fmla="*/ 3419429 h 3506172"/>
              <a:gd name="connsiteX37" fmla="*/ 0 w 6925654"/>
              <a:gd name="connsiteY37" fmla="*/ 2830654 h 3506172"/>
              <a:gd name="connsiteX38" fmla="*/ 0 w 6925654"/>
              <a:gd name="connsiteY38" fmla="*/ 2341861 h 3506172"/>
              <a:gd name="connsiteX39" fmla="*/ 0 w 6925654"/>
              <a:gd name="connsiteY39" fmla="*/ 1819740 h 3506172"/>
              <a:gd name="connsiteX40" fmla="*/ 0 w 6925654"/>
              <a:gd name="connsiteY40" fmla="*/ 1264292 h 3506172"/>
              <a:gd name="connsiteX41" fmla="*/ 0 w 6925654"/>
              <a:gd name="connsiteY41" fmla="*/ 775498 h 3506172"/>
              <a:gd name="connsiteX42" fmla="*/ 0 w 6925654"/>
              <a:gd name="connsiteY42" fmla="*/ 86743 h 350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925654" h="3506172" extrusionOk="0">
                <a:moveTo>
                  <a:pt x="0" y="86743"/>
                </a:moveTo>
                <a:cubicBezTo>
                  <a:pt x="-7559" y="34173"/>
                  <a:pt x="25702" y="4930"/>
                  <a:pt x="86743" y="0"/>
                </a:cubicBezTo>
                <a:cubicBezTo>
                  <a:pt x="339855" y="-15079"/>
                  <a:pt x="536083" y="17223"/>
                  <a:pt x="784467" y="0"/>
                </a:cubicBezTo>
                <a:cubicBezTo>
                  <a:pt x="1032851" y="-17223"/>
                  <a:pt x="1060478" y="36361"/>
                  <a:pt x="1279626" y="0"/>
                </a:cubicBezTo>
                <a:cubicBezTo>
                  <a:pt x="1498774" y="-36361"/>
                  <a:pt x="1535013" y="11402"/>
                  <a:pt x="1707263" y="0"/>
                </a:cubicBezTo>
                <a:cubicBezTo>
                  <a:pt x="1879513" y="-11402"/>
                  <a:pt x="2158705" y="67247"/>
                  <a:pt x="2337466" y="0"/>
                </a:cubicBezTo>
                <a:cubicBezTo>
                  <a:pt x="2516227" y="-67247"/>
                  <a:pt x="2691006" y="39508"/>
                  <a:pt x="2832625" y="0"/>
                </a:cubicBezTo>
                <a:cubicBezTo>
                  <a:pt x="2974244" y="-39508"/>
                  <a:pt x="3358302" y="22079"/>
                  <a:pt x="3530349" y="0"/>
                </a:cubicBezTo>
                <a:cubicBezTo>
                  <a:pt x="3702396" y="-22079"/>
                  <a:pt x="3817690" y="35779"/>
                  <a:pt x="3957986" y="0"/>
                </a:cubicBezTo>
                <a:cubicBezTo>
                  <a:pt x="4098282" y="-35779"/>
                  <a:pt x="4376580" y="80389"/>
                  <a:pt x="4655710" y="0"/>
                </a:cubicBezTo>
                <a:cubicBezTo>
                  <a:pt x="4934840" y="-80389"/>
                  <a:pt x="4867843" y="31872"/>
                  <a:pt x="5015826" y="0"/>
                </a:cubicBezTo>
                <a:cubicBezTo>
                  <a:pt x="5163809" y="-31872"/>
                  <a:pt x="5464145" y="51240"/>
                  <a:pt x="5578506" y="0"/>
                </a:cubicBezTo>
                <a:cubicBezTo>
                  <a:pt x="5692867" y="-51240"/>
                  <a:pt x="5899904" y="16831"/>
                  <a:pt x="6141187" y="0"/>
                </a:cubicBezTo>
                <a:cubicBezTo>
                  <a:pt x="6382470" y="-16831"/>
                  <a:pt x="6533351" y="77083"/>
                  <a:pt x="6838911" y="0"/>
                </a:cubicBezTo>
                <a:cubicBezTo>
                  <a:pt x="6893365" y="8019"/>
                  <a:pt x="6931800" y="33455"/>
                  <a:pt x="6925654" y="86743"/>
                </a:cubicBezTo>
                <a:cubicBezTo>
                  <a:pt x="6974974" y="257397"/>
                  <a:pt x="6891335" y="377954"/>
                  <a:pt x="6925654" y="642191"/>
                </a:cubicBezTo>
                <a:cubicBezTo>
                  <a:pt x="6959973" y="906428"/>
                  <a:pt x="6909612" y="955261"/>
                  <a:pt x="6925654" y="1197638"/>
                </a:cubicBezTo>
                <a:cubicBezTo>
                  <a:pt x="6941696" y="1440015"/>
                  <a:pt x="6859507" y="1630273"/>
                  <a:pt x="6925654" y="1819740"/>
                </a:cubicBezTo>
                <a:cubicBezTo>
                  <a:pt x="6991801" y="2009207"/>
                  <a:pt x="6863400" y="2174386"/>
                  <a:pt x="6925654" y="2375187"/>
                </a:cubicBezTo>
                <a:cubicBezTo>
                  <a:pt x="6987908" y="2575988"/>
                  <a:pt x="6920424" y="2711416"/>
                  <a:pt x="6925654" y="2830654"/>
                </a:cubicBezTo>
                <a:cubicBezTo>
                  <a:pt x="6930884" y="2949892"/>
                  <a:pt x="6857790" y="3193193"/>
                  <a:pt x="6925654" y="3419429"/>
                </a:cubicBezTo>
                <a:cubicBezTo>
                  <a:pt x="6934865" y="3461872"/>
                  <a:pt x="6880017" y="3516970"/>
                  <a:pt x="6838911" y="3506172"/>
                </a:cubicBezTo>
                <a:cubicBezTo>
                  <a:pt x="6612485" y="3523322"/>
                  <a:pt x="6455129" y="3499951"/>
                  <a:pt x="6343752" y="3506172"/>
                </a:cubicBezTo>
                <a:cubicBezTo>
                  <a:pt x="6232375" y="3512393"/>
                  <a:pt x="6011288" y="3447095"/>
                  <a:pt x="5781071" y="3506172"/>
                </a:cubicBezTo>
                <a:cubicBezTo>
                  <a:pt x="5550854" y="3565249"/>
                  <a:pt x="5564717" y="3464755"/>
                  <a:pt x="5420956" y="3506172"/>
                </a:cubicBezTo>
                <a:cubicBezTo>
                  <a:pt x="5277196" y="3547589"/>
                  <a:pt x="5210729" y="3487946"/>
                  <a:pt x="5060840" y="3506172"/>
                </a:cubicBezTo>
                <a:cubicBezTo>
                  <a:pt x="4910951" y="3524398"/>
                  <a:pt x="4757525" y="3444810"/>
                  <a:pt x="4498159" y="3506172"/>
                </a:cubicBezTo>
                <a:cubicBezTo>
                  <a:pt x="4238793" y="3567534"/>
                  <a:pt x="4229721" y="3455592"/>
                  <a:pt x="4070522" y="3506172"/>
                </a:cubicBezTo>
                <a:cubicBezTo>
                  <a:pt x="3911323" y="3556752"/>
                  <a:pt x="3634343" y="3482988"/>
                  <a:pt x="3440320" y="3506172"/>
                </a:cubicBezTo>
                <a:cubicBezTo>
                  <a:pt x="3246297" y="3529356"/>
                  <a:pt x="3157289" y="3489175"/>
                  <a:pt x="3012682" y="3506172"/>
                </a:cubicBezTo>
                <a:cubicBezTo>
                  <a:pt x="2868075" y="3523169"/>
                  <a:pt x="2520322" y="3467291"/>
                  <a:pt x="2382480" y="3506172"/>
                </a:cubicBezTo>
                <a:cubicBezTo>
                  <a:pt x="2244638" y="3545053"/>
                  <a:pt x="2120632" y="3486269"/>
                  <a:pt x="2022364" y="3506172"/>
                </a:cubicBezTo>
                <a:cubicBezTo>
                  <a:pt x="1924096" y="3526075"/>
                  <a:pt x="1587063" y="3480914"/>
                  <a:pt x="1392162" y="3506172"/>
                </a:cubicBezTo>
                <a:cubicBezTo>
                  <a:pt x="1197261" y="3531430"/>
                  <a:pt x="1112945" y="3460466"/>
                  <a:pt x="964525" y="3506172"/>
                </a:cubicBezTo>
                <a:cubicBezTo>
                  <a:pt x="816105" y="3551878"/>
                  <a:pt x="754370" y="3497703"/>
                  <a:pt x="604409" y="3506172"/>
                </a:cubicBezTo>
                <a:cubicBezTo>
                  <a:pt x="454448" y="3514641"/>
                  <a:pt x="292898" y="3472171"/>
                  <a:pt x="86743" y="3506172"/>
                </a:cubicBezTo>
                <a:cubicBezTo>
                  <a:pt x="35266" y="3519529"/>
                  <a:pt x="11718" y="3470697"/>
                  <a:pt x="0" y="3419429"/>
                </a:cubicBezTo>
                <a:cubicBezTo>
                  <a:pt x="-22653" y="3192248"/>
                  <a:pt x="55449" y="3099898"/>
                  <a:pt x="0" y="2830654"/>
                </a:cubicBezTo>
                <a:cubicBezTo>
                  <a:pt x="-55449" y="2561410"/>
                  <a:pt x="20579" y="2559475"/>
                  <a:pt x="0" y="2341861"/>
                </a:cubicBezTo>
                <a:cubicBezTo>
                  <a:pt x="-20579" y="2124247"/>
                  <a:pt x="26314" y="2032406"/>
                  <a:pt x="0" y="1819740"/>
                </a:cubicBezTo>
                <a:cubicBezTo>
                  <a:pt x="-26314" y="1607074"/>
                  <a:pt x="42092" y="1527197"/>
                  <a:pt x="0" y="1264292"/>
                </a:cubicBezTo>
                <a:cubicBezTo>
                  <a:pt x="-42092" y="1001387"/>
                  <a:pt x="17374" y="995397"/>
                  <a:pt x="0" y="775498"/>
                </a:cubicBezTo>
                <a:cubicBezTo>
                  <a:pt x="-17374" y="555599"/>
                  <a:pt x="26193" y="385097"/>
                  <a:pt x="0" y="8674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24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2DF8899-2040-6489-8A5C-1EEFC76A6AAC}"/>
              </a:ext>
            </a:extLst>
          </p:cNvPr>
          <p:cNvSpPr txBox="1"/>
          <p:nvPr/>
        </p:nvSpPr>
        <p:spPr>
          <a:xfrm>
            <a:off x="7641638" y="2223747"/>
            <a:ext cx="1698260" cy="3416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latin typeface="Trebuchet MS" panose="020B0703020202090204" pitchFamily="34" charset="0"/>
              </a:rPr>
              <a:t>Search </a:t>
            </a:r>
            <a:r>
              <a:rPr lang="en-GB" sz="1700" dirty="0">
                <a:latin typeface="Trebuchet MS" panose="020B0703020202090204" pitchFamily="34" charset="0"/>
              </a:rPr>
              <a:t>Phase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37A51E1-E2D8-F4E1-71ED-FB8EF6ED4F8D}"/>
              </a:ext>
            </a:extLst>
          </p:cNvPr>
          <p:cNvGrpSpPr/>
          <p:nvPr/>
        </p:nvGrpSpPr>
        <p:grpSpPr>
          <a:xfrm>
            <a:off x="9235233" y="2659636"/>
            <a:ext cx="1510611" cy="666254"/>
            <a:chOff x="6804325" y="2243577"/>
            <a:chExt cx="1785506" cy="78749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767D94E-1CDF-568D-C9F6-DF3456D7A891}"/>
                </a:ext>
              </a:extLst>
            </p:cNvPr>
            <p:cNvSpPr txBox="1"/>
            <p:nvPr/>
          </p:nvSpPr>
          <p:spPr>
            <a:xfrm>
              <a:off x="7013779" y="2243577"/>
              <a:ext cx="1477636" cy="38743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1700" dirty="0">
                  <a:latin typeface="Trebuchet MS" panose="020B0703020202090204" pitchFamily="34" charset="0"/>
                </a:rPr>
                <a:t>Mappings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17025A1-A2AC-C637-C6D8-4F96B069AD86}"/>
                </a:ext>
              </a:extLst>
            </p:cNvPr>
            <p:cNvGrpSpPr/>
            <p:nvPr/>
          </p:nvGrpSpPr>
          <p:grpSpPr>
            <a:xfrm>
              <a:off x="6804325" y="2667288"/>
              <a:ext cx="1785506" cy="363786"/>
              <a:chOff x="6696865" y="2681300"/>
              <a:chExt cx="1785506" cy="36378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538EB67-8AB6-7E66-51A7-08682E2A5E4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743593" y="2681300"/>
                <a:ext cx="369332" cy="36378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Q</a:t>
                </a:r>
                <a:r>
                  <a:rPr lang="en-US" sz="1600" b="1" kern="0" baseline="-25000" dirty="0">
                    <a:solidFill>
                      <a:prstClr val="black"/>
                    </a:solidFill>
                    <a:latin typeface="+mj-lt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4</a:t>
                </a:r>
                <a:endParaRPr lang="en-US" sz="1600" baseline="-25000" dirty="0">
                  <a:solidFill>
                    <a:schemeClr val="tx1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4BDF196-93C0-AECA-22CB-47B69C562CF7}"/>
                  </a:ext>
                </a:extLst>
              </p:cNvPr>
              <p:cNvSpPr txBox="1"/>
              <p:nvPr/>
            </p:nvSpPr>
            <p:spPr>
              <a:xfrm>
                <a:off x="6696865" y="2681300"/>
                <a:ext cx="1046903" cy="36378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Trebuchet MS" panose="020B0703020202090204" pitchFamily="34" charset="0"/>
                  </a:rPr>
                  <a:t>offs(W</a:t>
                </a:r>
                <a:r>
                  <a:rPr lang="en-US" sz="1400" baseline="-25000" dirty="0">
                    <a:latin typeface="Trebuchet MS" panose="020B0703020202090204" pitchFamily="34" charset="0"/>
                  </a:rPr>
                  <a:t>0</a:t>
                </a:r>
                <a:r>
                  <a:rPr lang="en-US" sz="1400" dirty="0">
                    <a:latin typeface="Trebuchet MS" panose="020B0703020202090204" pitchFamily="34" charset="0"/>
                  </a:rPr>
                  <a:t>)</a:t>
                </a:r>
                <a:endParaRPr lang="en-US" sz="1400" dirty="0">
                  <a:solidFill>
                    <a:schemeClr val="accent1">
                      <a:lumMod val="75000"/>
                    </a:schemeClr>
                  </a:solidFill>
                  <a:effectLst/>
                  <a:latin typeface="Trebuchet MS" panose="020B0703020202090204" pitchFamily="34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9C867CD-3BB8-0E73-E2AC-A08A598D7EA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113039" y="2681300"/>
                <a:ext cx="369332" cy="362591"/>
              </a:xfrm>
              <a:prstGeom prst="rect">
                <a:avLst/>
              </a:prstGeom>
              <a:solidFill>
                <a:srgbClr val="37BCD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P</a:t>
                </a:r>
                <a:r>
                  <a:rPr kumimoji="0" lang="en-US" sz="1600" b="1" i="0" u="none" strike="noStrike" kern="0" cap="none" spc="0" normalizeH="0" baseline="-2500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3</a:t>
                </a:r>
                <a:endParaRPr lang="en-US" sz="16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93E6BB4-C4A2-FE36-016D-B02B30C44F57}"/>
              </a:ext>
            </a:extLst>
          </p:cNvPr>
          <p:cNvGrpSpPr/>
          <p:nvPr/>
        </p:nvGrpSpPr>
        <p:grpSpPr>
          <a:xfrm>
            <a:off x="8460958" y="3842989"/>
            <a:ext cx="501738" cy="2089661"/>
            <a:chOff x="5528645" y="3834295"/>
            <a:chExt cx="501738" cy="2089661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5C8E302-FDD5-8B92-1E06-21F4396A452D}"/>
                </a:ext>
              </a:extLst>
            </p:cNvPr>
            <p:cNvSpPr txBox="1"/>
            <p:nvPr/>
          </p:nvSpPr>
          <p:spPr>
            <a:xfrm>
              <a:off x="5544702" y="5308403"/>
              <a:ext cx="485681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>
              <a:spAutoFit/>
            </a:bodyPr>
            <a:lstStyle/>
            <a:p>
              <a:r>
                <a:rPr lang="en-US" b="1" dirty="0">
                  <a:latin typeface="Trebuchet MS" panose="020B0703020202090204" pitchFamily="34" charset="0"/>
                </a:rPr>
                <a:t> </a:t>
              </a:r>
              <a:r>
                <a:rPr lang="en-US" sz="1600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4</a:t>
              </a:r>
            </a:p>
            <a:p>
              <a:r>
                <a:rPr lang="en-US" sz="1600" dirty="0">
                  <a:latin typeface="Trebuchet MS" panose="020B0703020202090204" pitchFamily="34" charset="0"/>
                </a:rPr>
                <a:t> …</a:t>
              </a:r>
              <a:endParaRPr lang="en-US" sz="1600" b="1" kern="0" baseline="-25000" dirty="0">
                <a:solidFill>
                  <a:prstClr val="black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D6BF9B6-CD3F-1688-7B92-A781D7A527CF}"/>
                </a:ext>
              </a:extLst>
            </p:cNvPr>
            <p:cNvSpPr txBox="1"/>
            <p:nvPr/>
          </p:nvSpPr>
          <p:spPr>
            <a:xfrm>
              <a:off x="5532084" y="3834295"/>
              <a:ext cx="4856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>
              <a:spAutoFit/>
            </a:bodyPr>
            <a:lstStyle/>
            <a:p>
              <a:r>
                <a:rPr lang="en-US" b="1" dirty="0">
                  <a:latin typeface="Trebuchet MS" panose="020B0703020202090204" pitchFamily="34" charset="0"/>
                </a:rPr>
                <a:t> </a:t>
              </a:r>
              <a:r>
                <a:rPr lang="en-US" sz="1600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0</a:t>
              </a:r>
              <a:endParaRPr lang="en-US" sz="1600" b="1" baseline="-25000" dirty="0"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3CE336B-1F73-9015-E9C7-FAE4AE8EE571}"/>
                </a:ext>
              </a:extLst>
            </p:cNvPr>
            <p:cNvSpPr txBox="1"/>
            <p:nvPr/>
          </p:nvSpPr>
          <p:spPr>
            <a:xfrm>
              <a:off x="5528645" y="4217406"/>
              <a:ext cx="41163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1</a:t>
              </a:r>
              <a:endParaRPr lang="el-GR" sz="16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070717A-F5DE-C479-2824-0B2570B2E2F8}"/>
                </a:ext>
              </a:extLst>
            </p:cNvPr>
            <p:cNvSpPr txBox="1"/>
            <p:nvPr/>
          </p:nvSpPr>
          <p:spPr>
            <a:xfrm>
              <a:off x="5529983" y="4589828"/>
              <a:ext cx="41163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2</a:t>
              </a:r>
              <a:endParaRPr lang="el-GR" sz="1600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C9B78A8-34B4-9F91-DA8E-F7FF1180DA15}"/>
                </a:ext>
              </a:extLst>
            </p:cNvPr>
            <p:cNvSpPr txBox="1"/>
            <p:nvPr/>
          </p:nvSpPr>
          <p:spPr>
            <a:xfrm>
              <a:off x="5528645" y="4969849"/>
              <a:ext cx="41163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3</a:t>
              </a:r>
              <a:endParaRPr lang="el-GR" sz="1600" dirty="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8B5ED4E-2A3E-982E-EB1B-7656937E1462}"/>
              </a:ext>
            </a:extLst>
          </p:cNvPr>
          <p:cNvGrpSpPr/>
          <p:nvPr/>
        </p:nvGrpSpPr>
        <p:grpSpPr>
          <a:xfrm>
            <a:off x="5579978" y="4121230"/>
            <a:ext cx="2339169" cy="1238110"/>
            <a:chOff x="1002634" y="4293460"/>
            <a:chExt cx="2339169" cy="1238110"/>
          </a:xfrm>
        </p:grpSpPr>
        <p:sp>
          <p:nvSpPr>
            <p:cNvPr id="75" name="Freeform 176">
              <a:extLst>
                <a:ext uri="{FF2B5EF4-FFF2-40B4-BE49-F238E27FC236}">
                  <a16:creationId xmlns:a16="http://schemas.microsoft.com/office/drawing/2014/main" id="{353EB3A6-63EB-79BF-75EA-F331421999DE}"/>
                </a:ext>
              </a:extLst>
            </p:cNvPr>
            <p:cNvSpPr/>
            <p:nvPr/>
          </p:nvSpPr>
          <p:spPr>
            <a:xfrm>
              <a:off x="1002634" y="4293460"/>
              <a:ext cx="2339169" cy="1238110"/>
            </a:xfrm>
            <a:custGeom>
              <a:avLst/>
              <a:gdLst>
                <a:gd name="connsiteX0" fmla="*/ 1436915 w 2971800"/>
                <a:gd name="connsiteY0" fmla="*/ 65314 h 1943100"/>
                <a:gd name="connsiteX1" fmla="*/ 1240972 w 2971800"/>
                <a:gd name="connsiteY1" fmla="*/ 48985 h 1943100"/>
                <a:gd name="connsiteX2" fmla="*/ 1191986 w 2971800"/>
                <a:gd name="connsiteY2" fmla="*/ 32657 h 1943100"/>
                <a:gd name="connsiteX3" fmla="*/ 1126672 w 2971800"/>
                <a:gd name="connsiteY3" fmla="*/ 16328 h 1943100"/>
                <a:gd name="connsiteX4" fmla="*/ 326572 w 2971800"/>
                <a:gd name="connsiteY4" fmla="*/ 48985 h 1943100"/>
                <a:gd name="connsiteX5" fmla="*/ 212272 w 2971800"/>
                <a:gd name="connsiteY5" fmla="*/ 81642 h 1943100"/>
                <a:gd name="connsiteX6" fmla="*/ 81643 w 2971800"/>
                <a:gd name="connsiteY6" fmla="*/ 195942 h 1943100"/>
                <a:gd name="connsiteX7" fmla="*/ 65315 w 2971800"/>
                <a:gd name="connsiteY7" fmla="*/ 244928 h 1943100"/>
                <a:gd name="connsiteX8" fmla="*/ 16329 w 2971800"/>
                <a:gd name="connsiteY8" fmla="*/ 473528 h 1943100"/>
                <a:gd name="connsiteX9" fmla="*/ 0 w 2971800"/>
                <a:gd name="connsiteY9" fmla="*/ 538842 h 1943100"/>
                <a:gd name="connsiteX10" fmla="*/ 16329 w 2971800"/>
                <a:gd name="connsiteY10" fmla="*/ 849085 h 1943100"/>
                <a:gd name="connsiteX11" fmla="*/ 48986 w 2971800"/>
                <a:gd name="connsiteY11" fmla="*/ 979714 h 1943100"/>
                <a:gd name="connsiteX12" fmla="*/ 81643 w 2971800"/>
                <a:gd name="connsiteY12" fmla="*/ 1077685 h 1943100"/>
                <a:gd name="connsiteX13" fmla="*/ 212272 w 2971800"/>
                <a:gd name="connsiteY13" fmla="*/ 1306285 h 1943100"/>
                <a:gd name="connsiteX14" fmla="*/ 244929 w 2971800"/>
                <a:gd name="connsiteY14" fmla="*/ 1355271 h 1943100"/>
                <a:gd name="connsiteX15" fmla="*/ 293915 w 2971800"/>
                <a:gd name="connsiteY15" fmla="*/ 1404257 h 1943100"/>
                <a:gd name="connsiteX16" fmla="*/ 326572 w 2971800"/>
                <a:gd name="connsiteY16" fmla="*/ 1502228 h 1943100"/>
                <a:gd name="connsiteX17" fmla="*/ 342900 w 2971800"/>
                <a:gd name="connsiteY17" fmla="*/ 1567542 h 1943100"/>
                <a:gd name="connsiteX18" fmla="*/ 375557 w 2971800"/>
                <a:gd name="connsiteY18" fmla="*/ 1616528 h 1943100"/>
                <a:gd name="connsiteX19" fmla="*/ 440872 w 2971800"/>
                <a:gd name="connsiteY19" fmla="*/ 1763485 h 1943100"/>
                <a:gd name="connsiteX20" fmla="*/ 489857 w 2971800"/>
                <a:gd name="connsiteY20" fmla="*/ 1812471 h 1943100"/>
                <a:gd name="connsiteX21" fmla="*/ 538843 w 2971800"/>
                <a:gd name="connsiteY21" fmla="*/ 1828800 h 1943100"/>
                <a:gd name="connsiteX22" fmla="*/ 718457 w 2971800"/>
                <a:gd name="connsiteY22" fmla="*/ 1894114 h 1943100"/>
                <a:gd name="connsiteX23" fmla="*/ 718457 w 2971800"/>
                <a:gd name="connsiteY23" fmla="*/ 1894114 h 1943100"/>
                <a:gd name="connsiteX24" fmla="*/ 816429 w 2971800"/>
                <a:gd name="connsiteY24" fmla="*/ 1926771 h 1943100"/>
                <a:gd name="connsiteX25" fmla="*/ 865415 w 2971800"/>
                <a:gd name="connsiteY25" fmla="*/ 1943100 h 1943100"/>
                <a:gd name="connsiteX26" fmla="*/ 1273629 w 2971800"/>
                <a:gd name="connsiteY26" fmla="*/ 1926771 h 1943100"/>
                <a:gd name="connsiteX27" fmla="*/ 1404257 w 2971800"/>
                <a:gd name="connsiteY27" fmla="*/ 1894114 h 1943100"/>
                <a:gd name="connsiteX28" fmla="*/ 1502229 w 2971800"/>
                <a:gd name="connsiteY28" fmla="*/ 1877785 h 1943100"/>
                <a:gd name="connsiteX29" fmla="*/ 1583872 w 2971800"/>
                <a:gd name="connsiteY29" fmla="*/ 1861457 h 1943100"/>
                <a:gd name="connsiteX30" fmla="*/ 1894115 w 2971800"/>
                <a:gd name="connsiteY30" fmla="*/ 1812471 h 1943100"/>
                <a:gd name="connsiteX31" fmla="*/ 2171700 w 2971800"/>
                <a:gd name="connsiteY31" fmla="*/ 1779814 h 1943100"/>
                <a:gd name="connsiteX32" fmla="*/ 2302329 w 2971800"/>
                <a:gd name="connsiteY32" fmla="*/ 1747157 h 1943100"/>
                <a:gd name="connsiteX33" fmla="*/ 2351315 w 2971800"/>
                <a:gd name="connsiteY33" fmla="*/ 1730828 h 1943100"/>
                <a:gd name="connsiteX34" fmla="*/ 2400300 w 2971800"/>
                <a:gd name="connsiteY34" fmla="*/ 1698171 h 1943100"/>
                <a:gd name="connsiteX35" fmla="*/ 2498272 w 2971800"/>
                <a:gd name="connsiteY35" fmla="*/ 1649185 h 1943100"/>
                <a:gd name="connsiteX36" fmla="*/ 2547257 w 2971800"/>
                <a:gd name="connsiteY36" fmla="*/ 1551214 h 1943100"/>
                <a:gd name="connsiteX37" fmla="*/ 2563586 w 2971800"/>
                <a:gd name="connsiteY37" fmla="*/ 1502228 h 1943100"/>
                <a:gd name="connsiteX38" fmla="*/ 2645229 w 2971800"/>
                <a:gd name="connsiteY38" fmla="*/ 1404257 h 1943100"/>
                <a:gd name="connsiteX39" fmla="*/ 2677886 w 2971800"/>
                <a:gd name="connsiteY39" fmla="*/ 1355271 h 1943100"/>
                <a:gd name="connsiteX40" fmla="*/ 2775857 w 2971800"/>
                <a:gd name="connsiteY40" fmla="*/ 1257300 h 1943100"/>
                <a:gd name="connsiteX41" fmla="*/ 2857500 w 2971800"/>
                <a:gd name="connsiteY41" fmla="*/ 1175657 h 1943100"/>
                <a:gd name="connsiteX42" fmla="*/ 2906486 w 2971800"/>
                <a:gd name="connsiteY42" fmla="*/ 1126671 h 1943100"/>
                <a:gd name="connsiteX43" fmla="*/ 2955472 w 2971800"/>
                <a:gd name="connsiteY43" fmla="*/ 1094014 h 1943100"/>
                <a:gd name="connsiteX44" fmla="*/ 2971800 w 2971800"/>
                <a:gd name="connsiteY44" fmla="*/ 963385 h 1943100"/>
                <a:gd name="connsiteX45" fmla="*/ 2939143 w 2971800"/>
                <a:gd name="connsiteY45" fmla="*/ 751114 h 1943100"/>
                <a:gd name="connsiteX46" fmla="*/ 2906486 w 2971800"/>
                <a:gd name="connsiteY46" fmla="*/ 653142 h 1943100"/>
                <a:gd name="connsiteX47" fmla="*/ 2890157 w 2971800"/>
                <a:gd name="connsiteY47" fmla="*/ 604157 h 1943100"/>
                <a:gd name="connsiteX48" fmla="*/ 2824843 w 2971800"/>
                <a:gd name="connsiteY48" fmla="*/ 489857 h 1943100"/>
                <a:gd name="connsiteX49" fmla="*/ 2792186 w 2971800"/>
                <a:gd name="connsiteY49" fmla="*/ 391885 h 1943100"/>
                <a:gd name="connsiteX50" fmla="*/ 2726872 w 2971800"/>
                <a:gd name="connsiteY50" fmla="*/ 293914 h 1943100"/>
                <a:gd name="connsiteX51" fmla="*/ 2710543 w 2971800"/>
                <a:gd name="connsiteY51" fmla="*/ 244928 h 1943100"/>
                <a:gd name="connsiteX52" fmla="*/ 2661557 w 2971800"/>
                <a:gd name="connsiteY52" fmla="*/ 228600 h 1943100"/>
                <a:gd name="connsiteX53" fmla="*/ 2579915 w 2971800"/>
                <a:gd name="connsiteY53" fmla="*/ 179614 h 1943100"/>
                <a:gd name="connsiteX54" fmla="*/ 2547257 w 2971800"/>
                <a:gd name="connsiteY54" fmla="*/ 146957 h 1943100"/>
                <a:gd name="connsiteX55" fmla="*/ 2498272 w 2971800"/>
                <a:gd name="connsiteY55" fmla="*/ 114300 h 1943100"/>
                <a:gd name="connsiteX56" fmla="*/ 2465615 w 2971800"/>
                <a:gd name="connsiteY56" fmla="*/ 81642 h 1943100"/>
                <a:gd name="connsiteX57" fmla="*/ 2416629 w 2971800"/>
                <a:gd name="connsiteY57" fmla="*/ 65314 h 1943100"/>
                <a:gd name="connsiteX58" fmla="*/ 2367643 w 2971800"/>
                <a:gd name="connsiteY58" fmla="*/ 32657 h 1943100"/>
                <a:gd name="connsiteX59" fmla="*/ 2318657 w 2971800"/>
                <a:gd name="connsiteY59" fmla="*/ 16328 h 1943100"/>
                <a:gd name="connsiteX60" fmla="*/ 1975757 w 2971800"/>
                <a:gd name="connsiteY60" fmla="*/ 0 h 1943100"/>
                <a:gd name="connsiteX61" fmla="*/ 1551215 w 2971800"/>
                <a:gd name="connsiteY61" fmla="*/ 16328 h 1943100"/>
                <a:gd name="connsiteX62" fmla="*/ 1436915 w 2971800"/>
                <a:gd name="connsiteY62" fmla="*/ 65314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971800" h="1943100">
                  <a:moveTo>
                    <a:pt x="1436915" y="65314"/>
                  </a:moveTo>
                  <a:cubicBezTo>
                    <a:pt x="1385208" y="70757"/>
                    <a:pt x="1305938" y="57647"/>
                    <a:pt x="1240972" y="48985"/>
                  </a:cubicBezTo>
                  <a:cubicBezTo>
                    <a:pt x="1223911" y="46710"/>
                    <a:pt x="1208536" y="37385"/>
                    <a:pt x="1191986" y="32657"/>
                  </a:cubicBezTo>
                  <a:cubicBezTo>
                    <a:pt x="1170408" y="26492"/>
                    <a:pt x="1148443" y="21771"/>
                    <a:pt x="1126672" y="16328"/>
                  </a:cubicBezTo>
                  <a:cubicBezTo>
                    <a:pt x="830106" y="23225"/>
                    <a:pt x="593428" y="-4386"/>
                    <a:pt x="326572" y="48985"/>
                  </a:cubicBezTo>
                  <a:cubicBezTo>
                    <a:pt x="275319" y="59236"/>
                    <a:pt x="258957" y="66081"/>
                    <a:pt x="212272" y="81642"/>
                  </a:cubicBezTo>
                  <a:cubicBezTo>
                    <a:pt x="97972" y="157843"/>
                    <a:pt x="136072" y="114300"/>
                    <a:pt x="81643" y="195942"/>
                  </a:cubicBezTo>
                  <a:cubicBezTo>
                    <a:pt x="76200" y="212271"/>
                    <a:pt x="70043" y="228378"/>
                    <a:pt x="65315" y="244928"/>
                  </a:cubicBezTo>
                  <a:cubicBezTo>
                    <a:pt x="35337" y="349852"/>
                    <a:pt x="53848" y="323455"/>
                    <a:pt x="16329" y="473528"/>
                  </a:cubicBezTo>
                  <a:lnTo>
                    <a:pt x="0" y="538842"/>
                  </a:lnTo>
                  <a:cubicBezTo>
                    <a:pt x="5443" y="642256"/>
                    <a:pt x="4893" y="746161"/>
                    <a:pt x="16329" y="849085"/>
                  </a:cubicBezTo>
                  <a:cubicBezTo>
                    <a:pt x="21286" y="893694"/>
                    <a:pt x="34793" y="937134"/>
                    <a:pt x="48986" y="979714"/>
                  </a:cubicBezTo>
                  <a:cubicBezTo>
                    <a:pt x="59872" y="1012371"/>
                    <a:pt x="66248" y="1046896"/>
                    <a:pt x="81643" y="1077685"/>
                  </a:cubicBezTo>
                  <a:cubicBezTo>
                    <a:pt x="164513" y="1243425"/>
                    <a:pt x="119950" y="1167803"/>
                    <a:pt x="212272" y="1306285"/>
                  </a:cubicBezTo>
                  <a:cubicBezTo>
                    <a:pt x="223158" y="1322614"/>
                    <a:pt x="231052" y="1341394"/>
                    <a:pt x="244929" y="1355271"/>
                  </a:cubicBezTo>
                  <a:lnTo>
                    <a:pt x="293915" y="1404257"/>
                  </a:lnTo>
                  <a:cubicBezTo>
                    <a:pt x="304801" y="1436914"/>
                    <a:pt x="318223" y="1468832"/>
                    <a:pt x="326572" y="1502228"/>
                  </a:cubicBezTo>
                  <a:cubicBezTo>
                    <a:pt x="332015" y="1523999"/>
                    <a:pt x="334060" y="1546915"/>
                    <a:pt x="342900" y="1567542"/>
                  </a:cubicBezTo>
                  <a:cubicBezTo>
                    <a:pt x="350630" y="1585580"/>
                    <a:pt x="367587" y="1598595"/>
                    <a:pt x="375557" y="1616528"/>
                  </a:cubicBezTo>
                  <a:cubicBezTo>
                    <a:pt x="416243" y="1708072"/>
                    <a:pt x="388081" y="1700135"/>
                    <a:pt x="440872" y="1763485"/>
                  </a:cubicBezTo>
                  <a:cubicBezTo>
                    <a:pt x="455655" y="1781225"/>
                    <a:pt x="470643" y="1799662"/>
                    <a:pt x="489857" y="1812471"/>
                  </a:cubicBezTo>
                  <a:cubicBezTo>
                    <a:pt x="504178" y="1822019"/>
                    <a:pt x="523448" y="1821103"/>
                    <a:pt x="538843" y="1828800"/>
                  </a:cubicBezTo>
                  <a:cubicBezTo>
                    <a:pt x="682725" y="1900741"/>
                    <a:pt x="437166" y="1823791"/>
                    <a:pt x="718457" y="1894114"/>
                  </a:cubicBezTo>
                  <a:lnTo>
                    <a:pt x="718457" y="1894114"/>
                  </a:lnTo>
                  <a:lnTo>
                    <a:pt x="816429" y="1926771"/>
                  </a:lnTo>
                  <a:lnTo>
                    <a:pt x="865415" y="1943100"/>
                  </a:lnTo>
                  <a:cubicBezTo>
                    <a:pt x="1001486" y="1937657"/>
                    <a:pt x="1138008" y="1939100"/>
                    <a:pt x="1273629" y="1926771"/>
                  </a:cubicBezTo>
                  <a:cubicBezTo>
                    <a:pt x="1318327" y="1922707"/>
                    <a:pt x="1359985" y="1901493"/>
                    <a:pt x="1404257" y="1894114"/>
                  </a:cubicBezTo>
                  <a:lnTo>
                    <a:pt x="1502229" y="1877785"/>
                  </a:lnTo>
                  <a:cubicBezTo>
                    <a:pt x="1529535" y="1872820"/>
                    <a:pt x="1556541" y="1866280"/>
                    <a:pt x="1583872" y="1861457"/>
                  </a:cubicBezTo>
                  <a:cubicBezTo>
                    <a:pt x="1646171" y="1850463"/>
                    <a:pt x="1814010" y="1821895"/>
                    <a:pt x="1894115" y="1812471"/>
                  </a:cubicBezTo>
                  <a:cubicBezTo>
                    <a:pt x="1972755" y="1803219"/>
                    <a:pt x="2089751" y="1796204"/>
                    <a:pt x="2171700" y="1779814"/>
                  </a:cubicBezTo>
                  <a:cubicBezTo>
                    <a:pt x="2215712" y="1771012"/>
                    <a:pt x="2259749" y="1761351"/>
                    <a:pt x="2302329" y="1747157"/>
                  </a:cubicBezTo>
                  <a:cubicBezTo>
                    <a:pt x="2318658" y="1741714"/>
                    <a:pt x="2335920" y="1738525"/>
                    <a:pt x="2351315" y="1730828"/>
                  </a:cubicBezTo>
                  <a:cubicBezTo>
                    <a:pt x="2368867" y="1722052"/>
                    <a:pt x="2382748" y="1706947"/>
                    <a:pt x="2400300" y="1698171"/>
                  </a:cubicBezTo>
                  <a:cubicBezTo>
                    <a:pt x="2535511" y="1630565"/>
                    <a:pt x="2357881" y="1742778"/>
                    <a:pt x="2498272" y="1649185"/>
                  </a:cubicBezTo>
                  <a:cubicBezTo>
                    <a:pt x="2539311" y="1526064"/>
                    <a:pt x="2483953" y="1677823"/>
                    <a:pt x="2547257" y="1551214"/>
                  </a:cubicBezTo>
                  <a:cubicBezTo>
                    <a:pt x="2554954" y="1535819"/>
                    <a:pt x="2555889" y="1517623"/>
                    <a:pt x="2563586" y="1502228"/>
                  </a:cubicBezTo>
                  <a:cubicBezTo>
                    <a:pt x="2593994" y="1441413"/>
                    <a:pt x="2600085" y="1458429"/>
                    <a:pt x="2645229" y="1404257"/>
                  </a:cubicBezTo>
                  <a:cubicBezTo>
                    <a:pt x="2657792" y="1389181"/>
                    <a:pt x="2664848" y="1369939"/>
                    <a:pt x="2677886" y="1355271"/>
                  </a:cubicBezTo>
                  <a:cubicBezTo>
                    <a:pt x="2708569" y="1320753"/>
                    <a:pt x="2743200" y="1289957"/>
                    <a:pt x="2775857" y="1257300"/>
                  </a:cubicBezTo>
                  <a:lnTo>
                    <a:pt x="2857500" y="1175657"/>
                  </a:lnTo>
                  <a:cubicBezTo>
                    <a:pt x="2873829" y="1159328"/>
                    <a:pt x="2887272" y="1139480"/>
                    <a:pt x="2906486" y="1126671"/>
                  </a:cubicBezTo>
                  <a:lnTo>
                    <a:pt x="2955472" y="1094014"/>
                  </a:lnTo>
                  <a:cubicBezTo>
                    <a:pt x="2960915" y="1050471"/>
                    <a:pt x="2971800" y="1007267"/>
                    <a:pt x="2971800" y="963385"/>
                  </a:cubicBezTo>
                  <a:cubicBezTo>
                    <a:pt x="2971800" y="930272"/>
                    <a:pt x="2951574" y="796695"/>
                    <a:pt x="2939143" y="751114"/>
                  </a:cubicBezTo>
                  <a:cubicBezTo>
                    <a:pt x="2930085" y="717903"/>
                    <a:pt x="2917372" y="685799"/>
                    <a:pt x="2906486" y="653142"/>
                  </a:cubicBezTo>
                  <a:cubicBezTo>
                    <a:pt x="2901043" y="636814"/>
                    <a:pt x="2899704" y="618478"/>
                    <a:pt x="2890157" y="604157"/>
                  </a:cubicBezTo>
                  <a:cubicBezTo>
                    <a:pt x="2860701" y="559973"/>
                    <a:pt x="2845559" y="541647"/>
                    <a:pt x="2824843" y="489857"/>
                  </a:cubicBezTo>
                  <a:cubicBezTo>
                    <a:pt x="2812058" y="457895"/>
                    <a:pt x="2811281" y="420527"/>
                    <a:pt x="2792186" y="391885"/>
                  </a:cubicBezTo>
                  <a:cubicBezTo>
                    <a:pt x="2770415" y="359228"/>
                    <a:pt x="2739284" y="331149"/>
                    <a:pt x="2726872" y="293914"/>
                  </a:cubicBezTo>
                  <a:cubicBezTo>
                    <a:pt x="2721429" y="277585"/>
                    <a:pt x="2722714" y="257099"/>
                    <a:pt x="2710543" y="244928"/>
                  </a:cubicBezTo>
                  <a:cubicBezTo>
                    <a:pt x="2698372" y="232757"/>
                    <a:pt x="2677886" y="234043"/>
                    <a:pt x="2661557" y="228600"/>
                  </a:cubicBezTo>
                  <a:cubicBezTo>
                    <a:pt x="2578815" y="145856"/>
                    <a:pt x="2685893" y="243200"/>
                    <a:pt x="2579915" y="179614"/>
                  </a:cubicBezTo>
                  <a:cubicBezTo>
                    <a:pt x="2566714" y="171693"/>
                    <a:pt x="2559278" y="156574"/>
                    <a:pt x="2547257" y="146957"/>
                  </a:cubicBezTo>
                  <a:cubicBezTo>
                    <a:pt x="2531933" y="134698"/>
                    <a:pt x="2513596" y="126559"/>
                    <a:pt x="2498272" y="114300"/>
                  </a:cubicBezTo>
                  <a:cubicBezTo>
                    <a:pt x="2486251" y="104683"/>
                    <a:pt x="2478816" y="89563"/>
                    <a:pt x="2465615" y="81642"/>
                  </a:cubicBezTo>
                  <a:cubicBezTo>
                    <a:pt x="2450856" y="72787"/>
                    <a:pt x="2432958" y="70757"/>
                    <a:pt x="2416629" y="65314"/>
                  </a:cubicBezTo>
                  <a:cubicBezTo>
                    <a:pt x="2400300" y="54428"/>
                    <a:pt x="2385196" y="41433"/>
                    <a:pt x="2367643" y="32657"/>
                  </a:cubicBezTo>
                  <a:cubicBezTo>
                    <a:pt x="2352248" y="24960"/>
                    <a:pt x="2335810" y="17757"/>
                    <a:pt x="2318657" y="16328"/>
                  </a:cubicBezTo>
                  <a:cubicBezTo>
                    <a:pt x="2204623" y="6825"/>
                    <a:pt x="2090057" y="5443"/>
                    <a:pt x="1975757" y="0"/>
                  </a:cubicBezTo>
                  <a:cubicBezTo>
                    <a:pt x="1834243" y="5443"/>
                    <a:pt x="1692215" y="3109"/>
                    <a:pt x="1551215" y="16328"/>
                  </a:cubicBezTo>
                  <a:cubicBezTo>
                    <a:pt x="1506281" y="20540"/>
                    <a:pt x="1488622" y="59871"/>
                    <a:pt x="1436915" y="65314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96D6147-5D69-0A71-EE3A-0EF821509FAC}"/>
                </a:ext>
              </a:extLst>
            </p:cNvPr>
            <p:cNvSpPr txBox="1"/>
            <p:nvPr/>
          </p:nvSpPr>
          <p:spPr>
            <a:xfrm>
              <a:off x="2205211" y="4345735"/>
              <a:ext cx="7251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effectLst/>
                  <a:latin typeface="Trebuchet MS" panose="020B0703020202090204" pitchFamily="34" charset="0"/>
                </a:rPr>
                <a:t>…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28F5BF8-95B0-28D5-038F-284F74204289}"/>
                </a:ext>
              </a:extLst>
            </p:cNvPr>
            <p:cNvSpPr>
              <a:spLocks/>
            </p:cNvSpPr>
            <p:nvPr/>
          </p:nvSpPr>
          <p:spPr>
            <a:xfrm>
              <a:off x="2771568" y="4735462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4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F60956C-9D99-E392-F323-A03B071630D1}"/>
                </a:ext>
              </a:extLst>
            </p:cNvPr>
            <p:cNvSpPr>
              <a:spLocks/>
            </p:cNvSpPr>
            <p:nvPr/>
          </p:nvSpPr>
          <p:spPr>
            <a:xfrm>
              <a:off x="2161418" y="4948799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sz="16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3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B2E90A3-88FF-C040-E88E-3144ADD04AC4}"/>
                </a:ext>
              </a:extLst>
            </p:cNvPr>
            <p:cNvSpPr>
              <a:spLocks/>
            </p:cNvSpPr>
            <p:nvPr/>
          </p:nvSpPr>
          <p:spPr>
            <a:xfrm>
              <a:off x="1147709" y="4583060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sz="16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0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1FDF7C0-98E0-247A-F04D-1E01D1F25659}"/>
                </a:ext>
              </a:extLst>
            </p:cNvPr>
            <p:cNvSpPr>
              <a:spLocks/>
            </p:cNvSpPr>
            <p:nvPr/>
          </p:nvSpPr>
          <p:spPr>
            <a:xfrm>
              <a:off x="1574255" y="5068390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1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9496355-7E80-B8D7-4AF0-9A2DEB3BDE61}"/>
                </a:ext>
              </a:extLst>
            </p:cNvPr>
            <p:cNvSpPr>
              <a:spLocks/>
            </p:cNvSpPr>
            <p:nvPr/>
          </p:nvSpPr>
          <p:spPr>
            <a:xfrm>
              <a:off x="1747734" y="4436129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2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532974CE-4143-A53F-4804-B8DB9C481B1F}"/>
              </a:ext>
            </a:extLst>
          </p:cNvPr>
          <p:cNvSpPr txBox="1"/>
          <p:nvPr/>
        </p:nvSpPr>
        <p:spPr>
          <a:xfrm>
            <a:off x="8745823" y="3556484"/>
            <a:ext cx="4200160" cy="338554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sz="1600" dirty="0">
                <a:latin typeface="Trebuchet MS" panose="020B0703020202090204" pitchFamily="34" charset="0"/>
              </a:rPr>
              <a:t>   </a:t>
            </a:r>
            <a:r>
              <a:rPr lang="en-US" sz="1400" dirty="0">
                <a:latin typeface="Trebuchet MS" panose="020B0703020202090204" pitchFamily="34" charset="0"/>
              </a:rPr>
              <a:t>offs</a:t>
            </a:r>
            <a:r>
              <a:rPr lang="en-US" sz="14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1400" baseline="-25000" dirty="0">
                <a:effectLst/>
                <a:latin typeface="Trebuchet MS" panose="020B0703020202090204" pitchFamily="34" charset="0"/>
              </a:rPr>
              <a:t>0</a:t>
            </a:r>
            <a:r>
              <a:rPr lang="en-US" sz="1400" dirty="0">
                <a:effectLst/>
                <a:latin typeface="Trebuchet MS" panose="020B0703020202090204" pitchFamily="34" charset="0"/>
              </a:rPr>
              <a:t>)   </a:t>
            </a:r>
            <a:r>
              <a:rPr lang="en-US" sz="1400" dirty="0">
                <a:latin typeface="Trebuchet MS" panose="020B0703020202090204" pitchFamily="34" charset="0"/>
              </a:rPr>
              <a:t>offs(</a:t>
            </a:r>
            <a:r>
              <a:rPr lang="en-US" sz="14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400" baseline="-25000" dirty="0">
                <a:effectLst/>
                <a:latin typeface="Trebuchet MS" panose="020B0703020202090204" pitchFamily="34" charset="0"/>
              </a:rPr>
              <a:t>1</a:t>
            </a:r>
            <a:r>
              <a:rPr lang="en-US" sz="1400" dirty="0">
                <a:latin typeface="Trebuchet MS" panose="020B0703020202090204" pitchFamily="34" charset="0"/>
              </a:rPr>
              <a:t>)   offs(</a:t>
            </a:r>
            <a:r>
              <a:rPr lang="en-US" sz="14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400" baseline="-25000" dirty="0">
                <a:effectLst/>
                <a:latin typeface="Trebuchet MS" panose="020B0703020202090204" pitchFamily="34" charset="0"/>
              </a:rPr>
              <a:t>2</a:t>
            </a:r>
            <a:r>
              <a:rPr lang="en-US" sz="1400" dirty="0">
                <a:latin typeface="Trebuchet MS" panose="020B0703020202090204" pitchFamily="34" charset="0"/>
              </a:rPr>
              <a:t>) </a:t>
            </a:r>
            <a:r>
              <a:rPr lang="en-US" sz="1400" dirty="0">
                <a:effectLst/>
                <a:latin typeface="Trebuchet MS" panose="020B0703020202090204" pitchFamily="34" charset="0"/>
              </a:rPr>
              <a:t> </a:t>
            </a:r>
            <a:r>
              <a:rPr lang="en-US" sz="1400" dirty="0">
                <a:latin typeface="Trebuchet MS" panose="020B0703020202090204" pitchFamily="34" charset="0"/>
              </a:rPr>
              <a:t>…</a:t>
            </a:r>
            <a:endParaRPr lang="en-US" sz="16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BFDF470-12FE-455D-E481-2A4862C0536B}"/>
              </a:ext>
            </a:extLst>
          </p:cNvPr>
          <p:cNvSpPr txBox="1"/>
          <p:nvPr/>
        </p:nvSpPr>
        <p:spPr>
          <a:xfrm>
            <a:off x="9514442" y="5652072"/>
            <a:ext cx="2018507" cy="3277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700" dirty="0">
                <a:latin typeface="Trebuchet MS" panose="020B0703020202090204" pitchFamily="34" charset="0"/>
              </a:rPr>
              <a:t>Kernel Map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49AA953-CFB1-6901-FC8D-C848C1F7436B}"/>
              </a:ext>
            </a:extLst>
          </p:cNvPr>
          <p:cNvSpPr txBox="1"/>
          <p:nvPr/>
        </p:nvSpPr>
        <p:spPr>
          <a:xfrm>
            <a:off x="2588158" y="2728528"/>
            <a:ext cx="6487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rebuchet MS" panose="020B0703020202090204" pitchFamily="34" charset="0"/>
              </a:rPr>
              <a:t> …</a:t>
            </a:r>
            <a:endParaRPr lang="en-US" sz="1800" b="1" kern="0" baseline="-25000" dirty="0">
              <a:solidFill>
                <a:prstClr val="black"/>
              </a:solidFill>
              <a:latin typeface="+mj-lt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2F6EE32-E9C9-826F-AE75-310DBB452233}"/>
              </a:ext>
            </a:extLst>
          </p:cNvPr>
          <p:cNvSpPr txBox="1"/>
          <p:nvPr/>
        </p:nvSpPr>
        <p:spPr>
          <a:xfrm>
            <a:off x="2950741" y="2655070"/>
            <a:ext cx="18228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Sorted Input Coord. Array</a:t>
            </a:r>
            <a:endParaRPr lang="el-GR" sz="17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D78FF8-4C6C-AA9A-981D-0B162016D1EA}"/>
              </a:ext>
            </a:extLst>
          </p:cNvPr>
          <p:cNvGrpSpPr/>
          <p:nvPr/>
        </p:nvGrpSpPr>
        <p:grpSpPr>
          <a:xfrm>
            <a:off x="8900353" y="3943467"/>
            <a:ext cx="2462138" cy="1702044"/>
            <a:chOff x="5623770" y="3907662"/>
            <a:chExt cx="2673223" cy="184796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1099E75-461E-7CBC-C6C8-A933A14D2E63}"/>
                </a:ext>
              </a:extLst>
            </p:cNvPr>
            <p:cNvGrpSpPr/>
            <p:nvPr/>
          </p:nvGrpSpPr>
          <p:grpSpPr>
            <a:xfrm>
              <a:off x="5623770" y="3907662"/>
              <a:ext cx="2673223" cy="369332"/>
              <a:chOff x="11737501" y="3263737"/>
              <a:chExt cx="2673223" cy="369332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24E6174-8C90-8172-6679-6CC2F16782CF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79EC0AA-1607-9354-4EC7-281E91CD9701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F59A08C-CD7C-816D-7BC4-DE149E73304F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9CA0566-729E-2150-EB9B-9A0E51C90883}"/>
                </a:ext>
              </a:extLst>
            </p:cNvPr>
            <p:cNvGrpSpPr/>
            <p:nvPr/>
          </p:nvGrpSpPr>
          <p:grpSpPr>
            <a:xfrm>
              <a:off x="5623770" y="4277320"/>
              <a:ext cx="2673223" cy="369332"/>
              <a:chOff x="11737501" y="3263737"/>
              <a:chExt cx="2673223" cy="369332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7EB2DAB-1CEC-7B5A-0933-DE47F5973633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BA7BED2-1361-E9E7-8BAA-F02D0A102362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BC55E6A-7679-B961-EC23-806CB6A51F9D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420764A-C792-3B2E-CC10-F6AA52CC6D33}"/>
                </a:ext>
              </a:extLst>
            </p:cNvPr>
            <p:cNvGrpSpPr/>
            <p:nvPr/>
          </p:nvGrpSpPr>
          <p:grpSpPr>
            <a:xfrm>
              <a:off x="5623770" y="4646978"/>
              <a:ext cx="2673223" cy="369332"/>
              <a:chOff x="11737501" y="3263737"/>
              <a:chExt cx="2673223" cy="369332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D41CC49-32B7-62F6-7080-61F2C3872CB1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6A0D02D-FD54-F188-2B74-97A5193E1746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575645E-251E-2EC2-FA6D-5B75BBEA8752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F83F5CF-5F6B-4F7E-A7CE-4078D7E0F343}"/>
                </a:ext>
              </a:extLst>
            </p:cNvPr>
            <p:cNvGrpSpPr/>
            <p:nvPr/>
          </p:nvGrpSpPr>
          <p:grpSpPr>
            <a:xfrm>
              <a:off x="5623770" y="5016636"/>
              <a:ext cx="2673223" cy="369332"/>
              <a:chOff x="11737501" y="3263737"/>
              <a:chExt cx="2673223" cy="369332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DCD08C9-46FE-D6B6-4B01-88EBE803ED0C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C84C831-24A5-914E-61B9-B897C515DC05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4BD11FA-531E-C953-E18A-F84FB7935C48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698C05A-D874-9C7B-67FF-E0E49856725D}"/>
                </a:ext>
              </a:extLst>
            </p:cNvPr>
            <p:cNvGrpSpPr/>
            <p:nvPr/>
          </p:nvGrpSpPr>
          <p:grpSpPr>
            <a:xfrm>
              <a:off x="5623770" y="5386294"/>
              <a:ext cx="2673223" cy="369332"/>
              <a:chOff x="11737501" y="3263737"/>
              <a:chExt cx="2673223" cy="36933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37CF7A1-9747-7708-A095-212AD899E05A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DE1ACED-FF4B-3E4C-EDD4-5D6CDCDD5531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ED5BABC-AD5C-C360-621A-91EDECCB7AE9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741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" grpId="0"/>
      <p:bldP spid="18" grpId="0" animBg="1"/>
      <p:bldP spid="22" grpId="0" animBg="1"/>
      <p:bldP spid="23" grpId="0"/>
      <p:bldP spid="26" grpId="0"/>
      <p:bldP spid="5" grpId="0"/>
      <p:bldP spid="6" grpId="0"/>
      <p:bldP spid="47" grpId="0"/>
      <p:bldP spid="48" grpId="0"/>
      <p:bldP spid="89" grpId="0"/>
      <p:bldP spid="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E87D189C-0A38-789C-38A7-57594D70A1AC}"/>
              </a:ext>
            </a:extLst>
          </p:cNvPr>
          <p:cNvGrpSpPr/>
          <p:nvPr/>
        </p:nvGrpSpPr>
        <p:grpSpPr>
          <a:xfrm>
            <a:off x="8747214" y="3895514"/>
            <a:ext cx="2673223" cy="1108648"/>
            <a:chOff x="5623770" y="3907662"/>
            <a:chExt cx="2673223" cy="1108648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60DE583-EA6E-8AAF-EB4F-0D1333CEDB07}"/>
                </a:ext>
              </a:extLst>
            </p:cNvPr>
            <p:cNvGrpSpPr/>
            <p:nvPr/>
          </p:nvGrpSpPr>
          <p:grpSpPr>
            <a:xfrm>
              <a:off x="5623770" y="3907662"/>
              <a:ext cx="2673223" cy="369332"/>
              <a:chOff x="11737501" y="3263737"/>
              <a:chExt cx="2673223" cy="369332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A62925B-A20C-C88B-A9A7-8CC176F83266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0E1E34F-110F-4F2A-E3F5-A6E724E8379A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BC3D7D7-3715-33E6-5400-9DE665870EE8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F60E768-F15A-CE15-DE65-1A4DDFE9C8CE}"/>
                </a:ext>
              </a:extLst>
            </p:cNvPr>
            <p:cNvGrpSpPr/>
            <p:nvPr/>
          </p:nvGrpSpPr>
          <p:grpSpPr>
            <a:xfrm>
              <a:off x="5623770" y="4277320"/>
              <a:ext cx="1781826" cy="369332"/>
              <a:chOff x="11737501" y="3263737"/>
              <a:chExt cx="1781826" cy="369332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705BC76-A41E-3488-18F0-E8DF44D1DCA2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AA33E47-8A12-938B-6FBE-E72D0BD17617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CE3EC8B-FC70-0BA7-7C35-65082A0457CD}"/>
                </a:ext>
              </a:extLst>
            </p:cNvPr>
            <p:cNvGrpSpPr/>
            <p:nvPr/>
          </p:nvGrpSpPr>
          <p:grpSpPr>
            <a:xfrm>
              <a:off x="5623770" y="4646978"/>
              <a:ext cx="1781826" cy="369332"/>
              <a:chOff x="11737501" y="3263737"/>
              <a:chExt cx="1781826" cy="369332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B3E7F499-483B-E8D2-F80A-3129B721E0F8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40E98A5-4BCF-16CE-B1BE-EF6BAA5BD855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EEE8359-D5FE-BF1D-0996-7A6DFD7114AE}"/>
              </a:ext>
            </a:extLst>
          </p:cNvPr>
          <p:cNvGrpSpPr/>
          <p:nvPr/>
        </p:nvGrpSpPr>
        <p:grpSpPr>
          <a:xfrm>
            <a:off x="4723761" y="3565076"/>
            <a:ext cx="2673223" cy="1847964"/>
            <a:chOff x="5623770" y="3907662"/>
            <a:chExt cx="2673223" cy="1847964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39D3FD2-6FD8-E430-D159-0D0D14252122}"/>
                </a:ext>
              </a:extLst>
            </p:cNvPr>
            <p:cNvGrpSpPr/>
            <p:nvPr/>
          </p:nvGrpSpPr>
          <p:grpSpPr>
            <a:xfrm>
              <a:off x="5623770" y="3907662"/>
              <a:ext cx="2673223" cy="369332"/>
              <a:chOff x="11737501" y="3263737"/>
              <a:chExt cx="2673223" cy="369332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31C988E-AB01-3232-794F-F411FE0076E7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8950B29-BC9A-8F24-5203-95A5D6FD99CF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D915537-87B4-801F-7139-8AD983E25B56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A007A58-FABA-D610-A48F-EA1BFE53F1A2}"/>
                </a:ext>
              </a:extLst>
            </p:cNvPr>
            <p:cNvGrpSpPr/>
            <p:nvPr/>
          </p:nvGrpSpPr>
          <p:grpSpPr>
            <a:xfrm>
              <a:off x="5623770" y="4277320"/>
              <a:ext cx="2673223" cy="369332"/>
              <a:chOff x="11737501" y="3263737"/>
              <a:chExt cx="2673223" cy="369332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1757C5E-33D6-1E31-CA7E-E97F596AD5BA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9A6B0CB-2AA2-0779-180C-D683979180BB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ED00176-4003-41AE-FD69-4840AD918D62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9A438D8-7EA8-85E7-515F-4FD51D01C89F}"/>
                </a:ext>
              </a:extLst>
            </p:cNvPr>
            <p:cNvGrpSpPr/>
            <p:nvPr/>
          </p:nvGrpSpPr>
          <p:grpSpPr>
            <a:xfrm>
              <a:off x="5623770" y="4646978"/>
              <a:ext cx="2673223" cy="369332"/>
              <a:chOff x="11737501" y="3263737"/>
              <a:chExt cx="2673223" cy="369332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ACC3B96-9B94-0521-F99C-0FD27777ECC8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705AEC1-D121-AAFE-0032-3C773C727AEE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6FD601F-7C85-9A82-6049-6EAF88FF32E3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B585BAC-3605-94FF-961F-B5F9521907A8}"/>
                </a:ext>
              </a:extLst>
            </p:cNvPr>
            <p:cNvGrpSpPr/>
            <p:nvPr/>
          </p:nvGrpSpPr>
          <p:grpSpPr>
            <a:xfrm>
              <a:off x="5623770" y="5016636"/>
              <a:ext cx="2673223" cy="369332"/>
              <a:chOff x="11737501" y="3263737"/>
              <a:chExt cx="2673223" cy="369332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95D5698-7DB6-586C-37D6-84173496C438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FB16B8F-D93A-DE9C-4FEB-03002F0D17FC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0DFAF3A-F179-35E6-3855-0EED10875C4A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CACF66F-C24B-07F2-B386-CFB7E57144EF}"/>
                </a:ext>
              </a:extLst>
            </p:cNvPr>
            <p:cNvGrpSpPr/>
            <p:nvPr/>
          </p:nvGrpSpPr>
          <p:grpSpPr>
            <a:xfrm>
              <a:off x="5623770" y="5386294"/>
              <a:ext cx="2673223" cy="369332"/>
              <a:chOff x="11737501" y="3263737"/>
              <a:chExt cx="2673223" cy="369332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6092003-B7DA-2A37-C5E4-38E3A617C677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F8B7F6A-E146-6B0E-C49D-4455B0A51EB1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A986B06-CD39-E781-30B5-590B4C2E955D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189769D-5C0A-B141-CFCC-1ECDA2158E2F}"/>
              </a:ext>
            </a:extLst>
          </p:cNvPr>
          <p:cNvGrpSpPr/>
          <p:nvPr/>
        </p:nvGrpSpPr>
        <p:grpSpPr>
          <a:xfrm>
            <a:off x="703306" y="3584841"/>
            <a:ext cx="2673223" cy="1847964"/>
            <a:chOff x="5623770" y="3907662"/>
            <a:chExt cx="2673223" cy="184796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EB9E073-82D9-FE64-35BA-88C26C7C4E5D}"/>
                </a:ext>
              </a:extLst>
            </p:cNvPr>
            <p:cNvGrpSpPr/>
            <p:nvPr/>
          </p:nvGrpSpPr>
          <p:grpSpPr>
            <a:xfrm>
              <a:off x="5623770" y="3907662"/>
              <a:ext cx="2673223" cy="369332"/>
              <a:chOff x="11737501" y="3263737"/>
              <a:chExt cx="2673223" cy="36933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814D8D-70D1-70EB-C703-9462611F6E12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B58EF06-C94F-F9F3-6FE6-DEC2137A93ED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34E2E37-A667-4369-596A-1FBB30D9DF0C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BADEF9D-EB19-992F-0B19-4E1A093C7245}"/>
                </a:ext>
              </a:extLst>
            </p:cNvPr>
            <p:cNvGrpSpPr/>
            <p:nvPr/>
          </p:nvGrpSpPr>
          <p:grpSpPr>
            <a:xfrm>
              <a:off x="5623770" y="4277320"/>
              <a:ext cx="2673223" cy="369332"/>
              <a:chOff x="11737501" y="3263737"/>
              <a:chExt cx="2673223" cy="369332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622EF72-B83C-F615-9656-B50E8712D23F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DD642FE-896E-4D20-70D9-B7042A3B4B1B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DEF2A30-6AD9-C5E2-9152-6BD3BC80F164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321861B-EB6A-B228-7B4B-66320292DBC0}"/>
                </a:ext>
              </a:extLst>
            </p:cNvPr>
            <p:cNvGrpSpPr/>
            <p:nvPr/>
          </p:nvGrpSpPr>
          <p:grpSpPr>
            <a:xfrm>
              <a:off x="5623770" y="4646978"/>
              <a:ext cx="2673223" cy="369332"/>
              <a:chOff x="11737501" y="3263737"/>
              <a:chExt cx="2673223" cy="369332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BA5B5C6-2FE7-ABD6-264A-ED2C189F5625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5F0BAEB-FF1A-A95A-F269-0CE108CD860B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4CBD08B-8BCD-D444-82B3-43FB558F91DF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6500054-63C8-AB68-6019-B71746A6478B}"/>
                </a:ext>
              </a:extLst>
            </p:cNvPr>
            <p:cNvGrpSpPr/>
            <p:nvPr/>
          </p:nvGrpSpPr>
          <p:grpSpPr>
            <a:xfrm>
              <a:off x="5623770" y="5016636"/>
              <a:ext cx="2673223" cy="369332"/>
              <a:chOff x="11737501" y="3263737"/>
              <a:chExt cx="2673223" cy="369332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538D07B-5031-9B3E-81FC-D8DE0FC82DA3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BAD883-AB25-147E-C274-E09525C09457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3CFB669-2B4A-06F1-C672-1D354DC9E9CE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213155F-FC8B-E90C-67F7-5CF12C7135E9}"/>
                </a:ext>
              </a:extLst>
            </p:cNvPr>
            <p:cNvGrpSpPr/>
            <p:nvPr/>
          </p:nvGrpSpPr>
          <p:grpSpPr>
            <a:xfrm>
              <a:off x="5623770" y="5386294"/>
              <a:ext cx="2673223" cy="369332"/>
              <a:chOff x="11737501" y="3263737"/>
              <a:chExt cx="2673223" cy="36933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858327D-B8B3-ABB3-6DAD-20F9A2FE3650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520E47E-478B-C2D5-EFAA-083D65FD85E4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639352D-2CDE-0C95-67C1-99B2DF9E2E72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2F89C-5355-230D-6E22-C99CBD0A0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51" y="1074074"/>
            <a:ext cx="11273077" cy="1531757"/>
          </a:xfrm>
        </p:spPr>
        <p:txBody>
          <a:bodyPr>
            <a:normAutofit/>
          </a:bodyPr>
          <a:lstStyle/>
          <a:p>
            <a:r>
              <a:rPr lang="en-US" sz="2400" dirty="0"/>
              <a:t>Prior works post-process the kernel map to support </a:t>
            </a:r>
            <a:r>
              <a:rPr lang="en-US" sz="2400" dirty="0">
                <a:solidFill>
                  <a:schemeClr val="accent1"/>
                </a:solidFill>
              </a:rPr>
              <a:t>both</a:t>
            </a:r>
            <a:r>
              <a:rPr lang="en-US" sz="2400" dirty="0"/>
              <a:t> dataflows</a:t>
            </a:r>
          </a:p>
          <a:p>
            <a:pPr lvl="1"/>
            <a:r>
              <a:rPr lang="en-US" sz="2000" dirty="0"/>
              <a:t>Minuet [</a:t>
            </a:r>
            <a:r>
              <a:rPr lang="en-DE" sz="2000" dirty="0"/>
              <a:t>Yang et al., EuroSys’24]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only</a:t>
            </a:r>
            <a:r>
              <a:rPr lang="en-US" sz="2000" dirty="0"/>
              <a:t> weight-stationary dataflow</a:t>
            </a:r>
          </a:p>
          <a:p>
            <a:pPr lvl="1"/>
            <a:r>
              <a:rPr lang="en-US" sz="2000" dirty="0" err="1"/>
              <a:t>TorchSparse</a:t>
            </a:r>
            <a:r>
              <a:rPr lang="en-US" sz="2000" dirty="0"/>
              <a:t>++ [T</a:t>
            </a:r>
            <a:r>
              <a:rPr lang="en-DE" sz="2000" dirty="0"/>
              <a:t>ang et al., </a:t>
            </a:r>
            <a:r>
              <a:rPr lang="en-US" sz="2000" dirty="0"/>
              <a:t>MICRO</a:t>
            </a:r>
            <a:r>
              <a:rPr lang="en-DE" sz="2000" dirty="0"/>
              <a:t>’2</a:t>
            </a:r>
            <a:r>
              <a:rPr lang="en-US" sz="2000" dirty="0"/>
              <a:t>3]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post-processing costs up to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~40% </a:t>
            </a:r>
            <a:r>
              <a:rPr lang="en-US" sz="2000" dirty="0"/>
              <a:t>of a layer in    the weight-stationary dataflow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8EB94-0982-A393-29C5-5D7F12750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12</a:t>
            </a:fld>
            <a:endParaRPr lang="en-G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4B4945-C283-F9EA-B443-927ADD0C3651}"/>
              </a:ext>
            </a:extLst>
          </p:cNvPr>
          <p:cNvSpPr txBox="1"/>
          <p:nvPr/>
        </p:nvSpPr>
        <p:spPr>
          <a:xfrm>
            <a:off x="431102" y="5430674"/>
            <a:ext cx="302975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dirty="0">
                <a:latin typeface="Trebuchet MS" panose="020B0703020202090204" pitchFamily="34" charset="0"/>
              </a:rPr>
              <a:t>Kernel Map </a:t>
            </a:r>
          </a:p>
          <a:p>
            <a:pPr algn="ctr">
              <a:lnSpc>
                <a:spcPct val="90000"/>
              </a:lnSpc>
            </a:pPr>
            <a:r>
              <a:rPr lang="en-GB" sz="2000" dirty="0">
                <a:latin typeface="Trebuchet MS" panose="020B0703020202090204" pitchFamily="34" charset="0"/>
              </a:rPr>
              <a:t>(</a:t>
            </a:r>
            <a:r>
              <a:rPr lang="en-GB" sz="2000" b="1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row major</a:t>
            </a:r>
            <a:r>
              <a:rPr lang="en-GB" sz="2000" dirty="0">
                <a:latin typeface="Trebuchet MS" panose="020B0703020202090204" pitchFamily="34" charset="0"/>
              </a:rPr>
              <a:t>)</a:t>
            </a:r>
          </a:p>
        </p:txBody>
      </p:sp>
      <p:sp>
        <p:nvSpPr>
          <p:cNvPr id="64" name="Rounded Rectangle 11">
            <a:extLst>
              <a:ext uri="{FF2B5EF4-FFF2-40B4-BE49-F238E27FC236}">
                <a16:creationId xmlns:a16="http://schemas.microsoft.com/office/drawing/2014/main" id="{1957A1C2-FE20-580C-25AE-79FAB3429A91}"/>
              </a:ext>
            </a:extLst>
          </p:cNvPr>
          <p:cNvSpPr/>
          <p:nvPr/>
        </p:nvSpPr>
        <p:spPr>
          <a:xfrm>
            <a:off x="194734" y="3068465"/>
            <a:ext cx="11804572" cy="3135095"/>
          </a:xfrm>
          <a:custGeom>
            <a:avLst/>
            <a:gdLst>
              <a:gd name="connsiteX0" fmla="*/ 0 w 11804572"/>
              <a:gd name="connsiteY0" fmla="*/ 0 h 3135095"/>
              <a:gd name="connsiteX1" fmla="*/ 0 w 11804572"/>
              <a:gd name="connsiteY1" fmla="*/ 0 h 3135095"/>
              <a:gd name="connsiteX2" fmla="*/ 826320 w 11804572"/>
              <a:gd name="connsiteY2" fmla="*/ 0 h 3135095"/>
              <a:gd name="connsiteX3" fmla="*/ 1534594 w 11804572"/>
              <a:gd name="connsiteY3" fmla="*/ 0 h 3135095"/>
              <a:gd name="connsiteX4" fmla="*/ 1770686 w 11804572"/>
              <a:gd name="connsiteY4" fmla="*/ 0 h 3135095"/>
              <a:gd name="connsiteX5" fmla="*/ 2478960 w 11804572"/>
              <a:gd name="connsiteY5" fmla="*/ 0 h 3135095"/>
              <a:gd name="connsiteX6" fmla="*/ 2833097 w 11804572"/>
              <a:gd name="connsiteY6" fmla="*/ 0 h 3135095"/>
              <a:gd name="connsiteX7" fmla="*/ 3423326 w 11804572"/>
              <a:gd name="connsiteY7" fmla="*/ 0 h 3135095"/>
              <a:gd name="connsiteX8" fmla="*/ 4131600 w 11804572"/>
              <a:gd name="connsiteY8" fmla="*/ 0 h 3135095"/>
              <a:gd name="connsiteX9" fmla="*/ 4367692 w 11804572"/>
              <a:gd name="connsiteY9" fmla="*/ 0 h 3135095"/>
              <a:gd name="connsiteX10" fmla="*/ 5194012 w 11804572"/>
              <a:gd name="connsiteY10" fmla="*/ 0 h 3135095"/>
              <a:gd name="connsiteX11" fmla="*/ 5548149 w 11804572"/>
              <a:gd name="connsiteY11" fmla="*/ 0 h 3135095"/>
              <a:gd name="connsiteX12" fmla="*/ 6256423 w 11804572"/>
              <a:gd name="connsiteY12" fmla="*/ 0 h 3135095"/>
              <a:gd name="connsiteX13" fmla="*/ 6492515 w 11804572"/>
              <a:gd name="connsiteY13" fmla="*/ 0 h 3135095"/>
              <a:gd name="connsiteX14" fmla="*/ 7082743 w 11804572"/>
              <a:gd name="connsiteY14" fmla="*/ 0 h 3135095"/>
              <a:gd name="connsiteX15" fmla="*/ 7554926 w 11804572"/>
              <a:gd name="connsiteY15" fmla="*/ 0 h 3135095"/>
              <a:gd name="connsiteX16" fmla="*/ 8145155 w 11804572"/>
              <a:gd name="connsiteY16" fmla="*/ 0 h 3135095"/>
              <a:gd name="connsiteX17" fmla="*/ 8735383 w 11804572"/>
              <a:gd name="connsiteY17" fmla="*/ 0 h 3135095"/>
              <a:gd name="connsiteX18" fmla="*/ 9207566 w 11804572"/>
              <a:gd name="connsiteY18" fmla="*/ 0 h 3135095"/>
              <a:gd name="connsiteX19" fmla="*/ 9915840 w 11804572"/>
              <a:gd name="connsiteY19" fmla="*/ 0 h 3135095"/>
              <a:gd name="connsiteX20" fmla="*/ 10506069 w 11804572"/>
              <a:gd name="connsiteY20" fmla="*/ 0 h 3135095"/>
              <a:gd name="connsiteX21" fmla="*/ 10978252 w 11804572"/>
              <a:gd name="connsiteY21" fmla="*/ 0 h 3135095"/>
              <a:gd name="connsiteX22" fmla="*/ 11804572 w 11804572"/>
              <a:gd name="connsiteY22" fmla="*/ 0 h 3135095"/>
              <a:gd name="connsiteX23" fmla="*/ 11804572 w 11804572"/>
              <a:gd name="connsiteY23" fmla="*/ 0 h 3135095"/>
              <a:gd name="connsiteX24" fmla="*/ 11804572 w 11804572"/>
              <a:gd name="connsiteY24" fmla="*/ 491165 h 3135095"/>
              <a:gd name="connsiteX25" fmla="*/ 11804572 w 11804572"/>
              <a:gd name="connsiteY25" fmla="*/ 919628 h 3135095"/>
              <a:gd name="connsiteX26" fmla="*/ 11804572 w 11804572"/>
              <a:gd name="connsiteY26" fmla="*/ 1410793 h 3135095"/>
              <a:gd name="connsiteX27" fmla="*/ 11804572 w 11804572"/>
              <a:gd name="connsiteY27" fmla="*/ 1839256 h 3135095"/>
              <a:gd name="connsiteX28" fmla="*/ 11804572 w 11804572"/>
              <a:gd name="connsiteY28" fmla="*/ 2424473 h 3135095"/>
              <a:gd name="connsiteX29" fmla="*/ 11804572 w 11804572"/>
              <a:gd name="connsiteY29" fmla="*/ 3135095 h 3135095"/>
              <a:gd name="connsiteX30" fmla="*/ 11804572 w 11804572"/>
              <a:gd name="connsiteY30" fmla="*/ 3135095 h 3135095"/>
              <a:gd name="connsiteX31" fmla="*/ 11332389 w 11804572"/>
              <a:gd name="connsiteY31" fmla="*/ 3135095 h 3135095"/>
              <a:gd name="connsiteX32" fmla="*/ 10624115 w 11804572"/>
              <a:gd name="connsiteY32" fmla="*/ 3135095 h 3135095"/>
              <a:gd name="connsiteX33" fmla="*/ 10269978 w 11804572"/>
              <a:gd name="connsiteY33" fmla="*/ 3135095 h 3135095"/>
              <a:gd name="connsiteX34" fmla="*/ 9443658 w 11804572"/>
              <a:gd name="connsiteY34" fmla="*/ 3135095 h 3135095"/>
              <a:gd name="connsiteX35" fmla="*/ 8853429 w 11804572"/>
              <a:gd name="connsiteY35" fmla="*/ 3135095 h 3135095"/>
              <a:gd name="connsiteX36" fmla="*/ 8263200 w 11804572"/>
              <a:gd name="connsiteY36" fmla="*/ 3135095 h 3135095"/>
              <a:gd name="connsiteX37" fmla="*/ 8027109 w 11804572"/>
              <a:gd name="connsiteY37" fmla="*/ 3135095 h 3135095"/>
              <a:gd name="connsiteX38" fmla="*/ 7200789 w 11804572"/>
              <a:gd name="connsiteY38" fmla="*/ 3135095 h 3135095"/>
              <a:gd name="connsiteX39" fmla="*/ 6374469 w 11804572"/>
              <a:gd name="connsiteY39" fmla="*/ 3135095 h 3135095"/>
              <a:gd name="connsiteX40" fmla="*/ 6138377 w 11804572"/>
              <a:gd name="connsiteY40" fmla="*/ 3135095 h 3135095"/>
              <a:gd name="connsiteX41" fmla="*/ 5784240 w 11804572"/>
              <a:gd name="connsiteY41" fmla="*/ 3135095 h 3135095"/>
              <a:gd name="connsiteX42" fmla="*/ 5312057 w 11804572"/>
              <a:gd name="connsiteY42" fmla="*/ 3135095 h 3135095"/>
              <a:gd name="connsiteX43" fmla="*/ 5075966 w 11804572"/>
              <a:gd name="connsiteY43" fmla="*/ 3135095 h 3135095"/>
              <a:gd name="connsiteX44" fmla="*/ 4839875 w 11804572"/>
              <a:gd name="connsiteY44" fmla="*/ 3135095 h 3135095"/>
              <a:gd name="connsiteX45" fmla="*/ 4603783 w 11804572"/>
              <a:gd name="connsiteY45" fmla="*/ 3135095 h 3135095"/>
              <a:gd name="connsiteX46" fmla="*/ 4249646 w 11804572"/>
              <a:gd name="connsiteY46" fmla="*/ 3135095 h 3135095"/>
              <a:gd name="connsiteX47" fmla="*/ 3541372 w 11804572"/>
              <a:gd name="connsiteY47" fmla="*/ 3135095 h 3135095"/>
              <a:gd name="connsiteX48" fmla="*/ 2833097 w 11804572"/>
              <a:gd name="connsiteY48" fmla="*/ 3135095 h 3135095"/>
              <a:gd name="connsiteX49" fmla="*/ 2006777 w 11804572"/>
              <a:gd name="connsiteY49" fmla="*/ 3135095 h 3135095"/>
              <a:gd name="connsiteX50" fmla="*/ 1652640 w 11804572"/>
              <a:gd name="connsiteY50" fmla="*/ 3135095 h 3135095"/>
              <a:gd name="connsiteX51" fmla="*/ 944366 w 11804572"/>
              <a:gd name="connsiteY51" fmla="*/ 3135095 h 3135095"/>
              <a:gd name="connsiteX52" fmla="*/ 590229 w 11804572"/>
              <a:gd name="connsiteY52" fmla="*/ 3135095 h 3135095"/>
              <a:gd name="connsiteX53" fmla="*/ 0 w 11804572"/>
              <a:gd name="connsiteY53" fmla="*/ 3135095 h 3135095"/>
              <a:gd name="connsiteX54" fmla="*/ 0 w 11804572"/>
              <a:gd name="connsiteY54" fmla="*/ 3135095 h 3135095"/>
              <a:gd name="connsiteX55" fmla="*/ 0 w 11804572"/>
              <a:gd name="connsiteY55" fmla="*/ 2706632 h 3135095"/>
              <a:gd name="connsiteX56" fmla="*/ 0 w 11804572"/>
              <a:gd name="connsiteY56" fmla="*/ 2215467 h 3135095"/>
              <a:gd name="connsiteX57" fmla="*/ 0 w 11804572"/>
              <a:gd name="connsiteY57" fmla="*/ 1692951 h 3135095"/>
              <a:gd name="connsiteX58" fmla="*/ 0 w 11804572"/>
              <a:gd name="connsiteY58" fmla="*/ 1201786 h 3135095"/>
              <a:gd name="connsiteX59" fmla="*/ 0 w 11804572"/>
              <a:gd name="connsiteY59" fmla="*/ 741972 h 3135095"/>
              <a:gd name="connsiteX60" fmla="*/ 0 w 11804572"/>
              <a:gd name="connsiteY60" fmla="*/ 0 h 313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1804572" h="3135095" extrusionOk="0">
                <a:moveTo>
                  <a:pt x="0" y="0"/>
                </a:moveTo>
                <a:lnTo>
                  <a:pt x="0" y="0"/>
                </a:lnTo>
                <a:cubicBezTo>
                  <a:pt x="333035" y="-57056"/>
                  <a:pt x="545140" y="88936"/>
                  <a:pt x="826320" y="0"/>
                </a:cubicBezTo>
                <a:cubicBezTo>
                  <a:pt x="1107500" y="-88936"/>
                  <a:pt x="1322002" y="8992"/>
                  <a:pt x="1534594" y="0"/>
                </a:cubicBezTo>
                <a:cubicBezTo>
                  <a:pt x="1747186" y="-8992"/>
                  <a:pt x="1703719" y="24429"/>
                  <a:pt x="1770686" y="0"/>
                </a:cubicBezTo>
                <a:cubicBezTo>
                  <a:pt x="1837653" y="-24429"/>
                  <a:pt x="2259040" y="80673"/>
                  <a:pt x="2478960" y="0"/>
                </a:cubicBezTo>
                <a:cubicBezTo>
                  <a:pt x="2698880" y="-80673"/>
                  <a:pt x="2717398" y="10699"/>
                  <a:pt x="2833097" y="0"/>
                </a:cubicBezTo>
                <a:cubicBezTo>
                  <a:pt x="2948796" y="-10699"/>
                  <a:pt x="3133041" y="53897"/>
                  <a:pt x="3423326" y="0"/>
                </a:cubicBezTo>
                <a:cubicBezTo>
                  <a:pt x="3713611" y="-53897"/>
                  <a:pt x="3867682" y="9077"/>
                  <a:pt x="4131600" y="0"/>
                </a:cubicBezTo>
                <a:cubicBezTo>
                  <a:pt x="4395518" y="-9077"/>
                  <a:pt x="4281708" y="16517"/>
                  <a:pt x="4367692" y="0"/>
                </a:cubicBezTo>
                <a:cubicBezTo>
                  <a:pt x="4453676" y="-16517"/>
                  <a:pt x="4975855" y="91740"/>
                  <a:pt x="5194012" y="0"/>
                </a:cubicBezTo>
                <a:cubicBezTo>
                  <a:pt x="5412169" y="-91740"/>
                  <a:pt x="5469466" y="34734"/>
                  <a:pt x="5548149" y="0"/>
                </a:cubicBezTo>
                <a:cubicBezTo>
                  <a:pt x="5626832" y="-34734"/>
                  <a:pt x="5945141" y="74754"/>
                  <a:pt x="6256423" y="0"/>
                </a:cubicBezTo>
                <a:cubicBezTo>
                  <a:pt x="6567705" y="-74754"/>
                  <a:pt x="6441361" y="9000"/>
                  <a:pt x="6492515" y="0"/>
                </a:cubicBezTo>
                <a:cubicBezTo>
                  <a:pt x="6543669" y="-9000"/>
                  <a:pt x="6850064" y="37252"/>
                  <a:pt x="7082743" y="0"/>
                </a:cubicBezTo>
                <a:cubicBezTo>
                  <a:pt x="7315422" y="-37252"/>
                  <a:pt x="7414992" y="14357"/>
                  <a:pt x="7554926" y="0"/>
                </a:cubicBezTo>
                <a:cubicBezTo>
                  <a:pt x="7694860" y="-14357"/>
                  <a:pt x="7892489" y="41709"/>
                  <a:pt x="8145155" y="0"/>
                </a:cubicBezTo>
                <a:cubicBezTo>
                  <a:pt x="8397821" y="-41709"/>
                  <a:pt x="8586429" y="9834"/>
                  <a:pt x="8735383" y="0"/>
                </a:cubicBezTo>
                <a:cubicBezTo>
                  <a:pt x="8884337" y="-9834"/>
                  <a:pt x="9064612" y="4655"/>
                  <a:pt x="9207566" y="0"/>
                </a:cubicBezTo>
                <a:cubicBezTo>
                  <a:pt x="9350520" y="-4655"/>
                  <a:pt x="9596458" y="30114"/>
                  <a:pt x="9915840" y="0"/>
                </a:cubicBezTo>
                <a:cubicBezTo>
                  <a:pt x="10235222" y="-30114"/>
                  <a:pt x="10300125" y="42083"/>
                  <a:pt x="10506069" y="0"/>
                </a:cubicBezTo>
                <a:cubicBezTo>
                  <a:pt x="10712013" y="-42083"/>
                  <a:pt x="10845725" y="28749"/>
                  <a:pt x="10978252" y="0"/>
                </a:cubicBezTo>
                <a:cubicBezTo>
                  <a:pt x="11110779" y="-28749"/>
                  <a:pt x="11578321" y="34653"/>
                  <a:pt x="11804572" y="0"/>
                </a:cubicBezTo>
                <a:lnTo>
                  <a:pt x="11804572" y="0"/>
                </a:lnTo>
                <a:cubicBezTo>
                  <a:pt x="11860967" y="108729"/>
                  <a:pt x="11771696" y="274209"/>
                  <a:pt x="11804572" y="491165"/>
                </a:cubicBezTo>
                <a:cubicBezTo>
                  <a:pt x="11837448" y="708122"/>
                  <a:pt x="11786338" y="730511"/>
                  <a:pt x="11804572" y="919628"/>
                </a:cubicBezTo>
                <a:cubicBezTo>
                  <a:pt x="11822806" y="1108745"/>
                  <a:pt x="11780134" y="1286111"/>
                  <a:pt x="11804572" y="1410793"/>
                </a:cubicBezTo>
                <a:cubicBezTo>
                  <a:pt x="11829010" y="1535476"/>
                  <a:pt x="11775789" y="1630860"/>
                  <a:pt x="11804572" y="1839256"/>
                </a:cubicBezTo>
                <a:cubicBezTo>
                  <a:pt x="11833355" y="2047652"/>
                  <a:pt x="11784762" y="2188584"/>
                  <a:pt x="11804572" y="2424473"/>
                </a:cubicBezTo>
                <a:cubicBezTo>
                  <a:pt x="11824382" y="2660362"/>
                  <a:pt x="11800303" y="2940875"/>
                  <a:pt x="11804572" y="3135095"/>
                </a:cubicBezTo>
                <a:lnTo>
                  <a:pt x="11804572" y="3135095"/>
                </a:lnTo>
                <a:cubicBezTo>
                  <a:pt x="11579874" y="3191049"/>
                  <a:pt x="11552474" y="3097472"/>
                  <a:pt x="11332389" y="3135095"/>
                </a:cubicBezTo>
                <a:cubicBezTo>
                  <a:pt x="11112304" y="3172718"/>
                  <a:pt x="10874303" y="3130660"/>
                  <a:pt x="10624115" y="3135095"/>
                </a:cubicBezTo>
                <a:cubicBezTo>
                  <a:pt x="10373927" y="3139530"/>
                  <a:pt x="10435836" y="3128453"/>
                  <a:pt x="10269978" y="3135095"/>
                </a:cubicBezTo>
                <a:cubicBezTo>
                  <a:pt x="10104120" y="3141737"/>
                  <a:pt x="9839175" y="3043118"/>
                  <a:pt x="9443658" y="3135095"/>
                </a:cubicBezTo>
                <a:cubicBezTo>
                  <a:pt x="9048141" y="3227072"/>
                  <a:pt x="9017059" y="3093080"/>
                  <a:pt x="8853429" y="3135095"/>
                </a:cubicBezTo>
                <a:cubicBezTo>
                  <a:pt x="8689799" y="3177110"/>
                  <a:pt x="8468884" y="3095342"/>
                  <a:pt x="8263200" y="3135095"/>
                </a:cubicBezTo>
                <a:cubicBezTo>
                  <a:pt x="8057516" y="3174848"/>
                  <a:pt x="8123018" y="3130149"/>
                  <a:pt x="8027109" y="3135095"/>
                </a:cubicBezTo>
                <a:cubicBezTo>
                  <a:pt x="7931200" y="3140041"/>
                  <a:pt x="7416740" y="3134643"/>
                  <a:pt x="7200789" y="3135095"/>
                </a:cubicBezTo>
                <a:cubicBezTo>
                  <a:pt x="6984838" y="3135547"/>
                  <a:pt x="6598669" y="3050854"/>
                  <a:pt x="6374469" y="3135095"/>
                </a:cubicBezTo>
                <a:cubicBezTo>
                  <a:pt x="6150269" y="3219336"/>
                  <a:pt x="6214057" y="3127752"/>
                  <a:pt x="6138377" y="3135095"/>
                </a:cubicBezTo>
                <a:cubicBezTo>
                  <a:pt x="6062697" y="3142438"/>
                  <a:pt x="5879599" y="3119983"/>
                  <a:pt x="5784240" y="3135095"/>
                </a:cubicBezTo>
                <a:cubicBezTo>
                  <a:pt x="5688881" y="3150207"/>
                  <a:pt x="5485856" y="3087660"/>
                  <a:pt x="5312057" y="3135095"/>
                </a:cubicBezTo>
                <a:cubicBezTo>
                  <a:pt x="5138258" y="3182530"/>
                  <a:pt x="5151331" y="3132138"/>
                  <a:pt x="5075966" y="3135095"/>
                </a:cubicBezTo>
                <a:cubicBezTo>
                  <a:pt x="5000601" y="3138052"/>
                  <a:pt x="4905774" y="3130993"/>
                  <a:pt x="4839875" y="3135095"/>
                </a:cubicBezTo>
                <a:cubicBezTo>
                  <a:pt x="4773976" y="3139197"/>
                  <a:pt x="4703362" y="3107931"/>
                  <a:pt x="4603783" y="3135095"/>
                </a:cubicBezTo>
                <a:cubicBezTo>
                  <a:pt x="4504204" y="3162259"/>
                  <a:pt x="4331503" y="3110083"/>
                  <a:pt x="4249646" y="3135095"/>
                </a:cubicBezTo>
                <a:cubicBezTo>
                  <a:pt x="4167789" y="3160107"/>
                  <a:pt x="3775580" y="3113628"/>
                  <a:pt x="3541372" y="3135095"/>
                </a:cubicBezTo>
                <a:cubicBezTo>
                  <a:pt x="3307164" y="3156562"/>
                  <a:pt x="3120340" y="3069158"/>
                  <a:pt x="2833097" y="3135095"/>
                </a:cubicBezTo>
                <a:cubicBezTo>
                  <a:pt x="2545855" y="3201032"/>
                  <a:pt x="2172772" y="3050817"/>
                  <a:pt x="2006777" y="3135095"/>
                </a:cubicBezTo>
                <a:cubicBezTo>
                  <a:pt x="1840782" y="3219373"/>
                  <a:pt x="1760257" y="3108434"/>
                  <a:pt x="1652640" y="3135095"/>
                </a:cubicBezTo>
                <a:cubicBezTo>
                  <a:pt x="1545023" y="3161756"/>
                  <a:pt x="1129450" y="3121525"/>
                  <a:pt x="944366" y="3135095"/>
                </a:cubicBezTo>
                <a:cubicBezTo>
                  <a:pt x="759282" y="3148665"/>
                  <a:pt x="662541" y="3120249"/>
                  <a:pt x="590229" y="3135095"/>
                </a:cubicBezTo>
                <a:cubicBezTo>
                  <a:pt x="517917" y="3149941"/>
                  <a:pt x="264274" y="3087870"/>
                  <a:pt x="0" y="3135095"/>
                </a:cubicBezTo>
                <a:lnTo>
                  <a:pt x="0" y="3135095"/>
                </a:lnTo>
                <a:cubicBezTo>
                  <a:pt x="-4751" y="3042358"/>
                  <a:pt x="19871" y="2856208"/>
                  <a:pt x="0" y="2706632"/>
                </a:cubicBezTo>
                <a:cubicBezTo>
                  <a:pt x="-19871" y="2557056"/>
                  <a:pt x="30291" y="2422115"/>
                  <a:pt x="0" y="2215467"/>
                </a:cubicBezTo>
                <a:cubicBezTo>
                  <a:pt x="-30291" y="2008819"/>
                  <a:pt x="6134" y="1953628"/>
                  <a:pt x="0" y="1692951"/>
                </a:cubicBezTo>
                <a:cubicBezTo>
                  <a:pt x="-6134" y="1432274"/>
                  <a:pt x="56040" y="1318458"/>
                  <a:pt x="0" y="1201786"/>
                </a:cubicBezTo>
                <a:cubicBezTo>
                  <a:pt x="-56040" y="1085115"/>
                  <a:pt x="7874" y="915360"/>
                  <a:pt x="0" y="741972"/>
                </a:cubicBezTo>
                <a:cubicBezTo>
                  <a:pt x="-7874" y="568584"/>
                  <a:pt x="619" y="274069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137183766">
                  <a:prstGeom prst="roundRect">
                    <a:avLst>
                      <a:gd name="adj" fmla="val 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7F2D400-D080-B3EE-AAB7-1747B2730B91}"/>
              </a:ext>
            </a:extLst>
          </p:cNvPr>
          <p:cNvSpPr txBox="1"/>
          <p:nvPr/>
        </p:nvSpPr>
        <p:spPr>
          <a:xfrm>
            <a:off x="5118383" y="2673258"/>
            <a:ext cx="2768765" cy="3277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700" dirty="0">
                <a:latin typeface="Trebuchet MS" panose="020B0703020202090204" pitchFamily="34" charset="0"/>
              </a:rPr>
              <a:t>Post-processing Phase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142B573-E858-A40B-B569-28867B00342B}"/>
              </a:ext>
            </a:extLst>
          </p:cNvPr>
          <p:cNvSpPr/>
          <p:nvPr/>
        </p:nvSpPr>
        <p:spPr>
          <a:xfrm>
            <a:off x="3634000" y="4303519"/>
            <a:ext cx="819542" cy="40011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57E4EB-75F4-0D37-9AD1-5872B3EC89EF}"/>
              </a:ext>
            </a:extLst>
          </p:cNvPr>
          <p:cNvSpPr txBox="1"/>
          <p:nvPr/>
        </p:nvSpPr>
        <p:spPr>
          <a:xfrm>
            <a:off x="4530315" y="5430674"/>
            <a:ext cx="335683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dirty="0">
                <a:latin typeface="Trebuchet MS" panose="020B0703020202090204" pitchFamily="34" charset="0"/>
              </a:rPr>
              <a:t>Kernel Map </a:t>
            </a:r>
          </a:p>
          <a:p>
            <a:pPr algn="ctr">
              <a:lnSpc>
                <a:spcPct val="90000"/>
              </a:lnSpc>
            </a:pPr>
            <a:r>
              <a:rPr lang="en-GB" sz="2000" dirty="0">
                <a:latin typeface="Trebuchet MS" panose="020B0703020202090204" pitchFamily="34" charset="0"/>
              </a:rPr>
              <a:t>(</a:t>
            </a:r>
            <a:r>
              <a:rPr lang="en-GB" sz="2000" b="1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column major</a:t>
            </a:r>
            <a:r>
              <a:rPr lang="en-GB" sz="2000" dirty="0">
                <a:latin typeface="Trebuchet MS" panose="020B0703020202090204" pitchFamily="34" charset="0"/>
              </a:rPr>
              <a:t>)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9765757-C4D1-AA85-3734-8FD549C3F88C}"/>
              </a:ext>
            </a:extLst>
          </p:cNvPr>
          <p:cNvSpPr/>
          <p:nvPr/>
        </p:nvSpPr>
        <p:spPr>
          <a:xfrm>
            <a:off x="7695898" y="4259308"/>
            <a:ext cx="709633" cy="40011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CB638A-F805-FC71-7ACC-E154F2B85EEB}"/>
              </a:ext>
            </a:extLst>
          </p:cNvPr>
          <p:cNvSpPr txBox="1"/>
          <p:nvPr/>
        </p:nvSpPr>
        <p:spPr>
          <a:xfrm>
            <a:off x="8514238" y="3368194"/>
            <a:ext cx="3264926" cy="400110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sz="2000" dirty="0">
                <a:latin typeface="Trebuchet MS" panose="020B0703020202090204" pitchFamily="34" charset="0"/>
              </a:rPr>
              <a:t>   </a:t>
            </a:r>
            <a:r>
              <a:rPr lang="en-US" sz="1600" dirty="0">
                <a:latin typeface="Trebuchet MS" panose="020B0703020202090204" pitchFamily="34" charset="0"/>
              </a:rPr>
              <a:t>offs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1600" baseline="-25000" dirty="0">
                <a:effectLst/>
                <a:latin typeface="Trebuchet MS" panose="020B0703020202090204" pitchFamily="34" charset="0"/>
              </a:rPr>
              <a:t>0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)   </a:t>
            </a:r>
            <a:r>
              <a:rPr lang="en-US" sz="1600" dirty="0">
                <a:latin typeface="Trebuchet MS" panose="020B0703020202090204" pitchFamily="34" charset="0"/>
              </a:rPr>
              <a:t>offs(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600" baseline="-25000" dirty="0">
                <a:effectLst/>
                <a:latin typeface="Trebuchet MS" panose="020B0703020202090204" pitchFamily="34" charset="0"/>
              </a:rPr>
              <a:t>1</a:t>
            </a:r>
            <a:r>
              <a:rPr lang="en-US" sz="1600" dirty="0">
                <a:latin typeface="Trebuchet MS" panose="020B0703020202090204" pitchFamily="34" charset="0"/>
              </a:rPr>
              <a:t>)   offs(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600" baseline="-25000" dirty="0">
                <a:effectLst/>
                <a:latin typeface="Trebuchet MS" panose="020B0703020202090204" pitchFamily="34" charset="0"/>
              </a:rPr>
              <a:t>2</a:t>
            </a:r>
            <a:r>
              <a:rPr lang="en-US" sz="1600" dirty="0">
                <a:latin typeface="Trebuchet MS" panose="020B0703020202090204" pitchFamily="34" charset="0"/>
              </a:rPr>
              <a:t>) …</a:t>
            </a:r>
            <a:endParaRPr lang="en-US" sz="20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11DD3D-BA89-625F-AEBC-27C4DD31312D}"/>
              </a:ext>
            </a:extLst>
          </p:cNvPr>
          <p:cNvSpPr txBox="1"/>
          <p:nvPr/>
        </p:nvSpPr>
        <p:spPr>
          <a:xfrm>
            <a:off x="8566451" y="5089875"/>
            <a:ext cx="335683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dirty="0">
                <a:latin typeface="Trebuchet MS" panose="020B0703020202090204" pitchFamily="34" charset="0"/>
              </a:rPr>
              <a:t>Kernel Map </a:t>
            </a:r>
          </a:p>
          <a:p>
            <a:pPr algn="ctr">
              <a:lnSpc>
                <a:spcPct val="90000"/>
              </a:lnSpc>
            </a:pPr>
            <a:r>
              <a:rPr lang="en-GB" sz="2000" dirty="0">
                <a:latin typeface="Trebuchet MS" panose="020B0703020202090204" pitchFamily="34" charset="0"/>
              </a:rPr>
              <a:t>(</a:t>
            </a:r>
            <a:r>
              <a:rPr lang="en-GB" sz="2000" b="1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column major + filtered</a:t>
            </a:r>
            <a:r>
              <a:rPr lang="en-GB" sz="2000" dirty="0">
                <a:latin typeface="Trebuchet MS" panose="020B0703020202090204" pitchFamily="34" charset="0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905F97-43AB-F045-5915-A3CD4F8AF489}"/>
              </a:ext>
            </a:extLst>
          </p:cNvPr>
          <p:cNvSpPr txBox="1"/>
          <p:nvPr/>
        </p:nvSpPr>
        <p:spPr>
          <a:xfrm>
            <a:off x="3559316" y="4044151"/>
            <a:ext cx="985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transpose</a:t>
            </a:r>
            <a:endParaRPr lang="el-GR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DC1CC0-24F3-CA1B-9F4C-69F5EF6D240A}"/>
              </a:ext>
            </a:extLst>
          </p:cNvPr>
          <p:cNvSpPr txBox="1"/>
          <p:nvPr/>
        </p:nvSpPr>
        <p:spPr>
          <a:xfrm>
            <a:off x="7671542" y="4029790"/>
            <a:ext cx="1913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filter</a:t>
            </a:r>
            <a:endParaRPr lang="el-GR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E493311-4CCE-8EAA-4000-B4E5790B5CB1}"/>
              </a:ext>
            </a:extLst>
          </p:cNvPr>
          <p:cNvSpPr txBox="1"/>
          <p:nvPr/>
        </p:nvSpPr>
        <p:spPr>
          <a:xfrm>
            <a:off x="608382" y="3182904"/>
            <a:ext cx="4200160" cy="369332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dirty="0">
                <a:latin typeface="Trebuchet MS" panose="020B0703020202090204" pitchFamily="34" charset="0"/>
              </a:rPr>
              <a:t>   </a:t>
            </a:r>
            <a:r>
              <a:rPr lang="en-US" sz="1600" dirty="0">
                <a:latin typeface="Trebuchet MS" panose="020B0703020202090204" pitchFamily="34" charset="0"/>
              </a:rPr>
              <a:t>offs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1600" baseline="-25000" dirty="0">
                <a:effectLst/>
                <a:latin typeface="Trebuchet MS" panose="020B0703020202090204" pitchFamily="34" charset="0"/>
              </a:rPr>
              <a:t>0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)   </a:t>
            </a:r>
            <a:r>
              <a:rPr lang="en-US" sz="1600" dirty="0">
                <a:latin typeface="Trebuchet MS" panose="020B0703020202090204" pitchFamily="34" charset="0"/>
              </a:rPr>
              <a:t>offs(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600" baseline="-25000" dirty="0">
                <a:effectLst/>
                <a:latin typeface="Trebuchet MS" panose="020B0703020202090204" pitchFamily="34" charset="0"/>
              </a:rPr>
              <a:t>1</a:t>
            </a:r>
            <a:r>
              <a:rPr lang="en-US" sz="1600" dirty="0">
                <a:latin typeface="Trebuchet MS" panose="020B0703020202090204" pitchFamily="34" charset="0"/>
              </a:rPr>
              <a:t>)   offs(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600" baseline="-25000" dirty="0">
                <a:effectLst/>
                <a:latin typeface="Trebuchet MS" panose="020B0703020202090204" pitchFamily="34" charset="0"/>
              </a:rPr>
              <a:t>2</a:t>
            </a:r>
            <a:r>
              <a:rPr lang="en-US" sz="1600" dirty="0">
                <a:latin typeface="Trebuchet MS" panose="020B0703020202090204" pitchFamily="34" charset="0"/>
              </a:rPr>
              <a:t>) 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 </a:t>
            </a:r>
            <a:r>
              <a:rPr lang="en-US" sz="1600" dirty="0">
                <a:latin typeface="Trebuchet MS" panose="020B0703020202090204" pitchFamily="34" charset="0"/>
              </a:rPr>
              <a:t>…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232FA74D-9C8F-6A47-306E-CC109AC63181}"/>
              </a:ext>
            </a:extLst>
          </p:cNvPr>
          <p:cNvCxnSpPr>
            <a:cxnSpLocks/>
          </p:cNvCxnSpPr>
          <p:nvPr/>
        </p:nvCxnSpPr>
        <p:spPr>
          <a:xfrm>
            <a:off x="689771" y="3599160"/>
            <a:ext cx="2763250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7097B5A-F526-CCF9-D08D-E0F1D263A66C}"/>
              </a:ext>
            </a:extLst>
          </p:cNvPr>
          <p:cNvCxnSpPr>
            <a:cxnSpLocks/>
          </p:cNvCxnSpPr>
          <p:nvPr/>
        </p:nvCxnSpPr>
        <p:spPr>
          <a:xfrm>
            <a:off x="4727127" y="3558784"/>
            <a:ext cx="0" cy="193278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D0174C3B-5CCA-FE35-F7C3-9089F70F1F79}"/>
              </a:ext>
            </a:extLst>
          </p:cNvPr>
          <p:cNvSpPr txBox="1"/>
          <p:nvPr/>
        </p:nvSpPr>
        <p:spPr>
          <a:xfrm>
            <a:off x="4561310" y="3197825"/>
            <a:ext cx="4200160" cy="369332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dirty="0">
                <a:latin typeface="Trebuchet MS" panose="020B0703020202090204" pitchFamily="34" charset="0"/>
              </a:rPr>
              <a:t>   </a:t>
            </a:r>
            <a:r>
              <a:rPr lang="en-US" sz="1600" dirty="0">
                <a:latin typeface="Trebuchet MS" panose="020B0703020202090204" pitchFamily="34" charset="0"/>
              </a:rPr>
              <a:t>offs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1600" baseline="-25000" dirty="0">
                <a:effectLst/>
                <a:latin typeface="Trebuchet MS" panose="020B0703020202090204" pitchFamily="34" charset="0"/>
              </a:rPr>
              <a:t>0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)   </a:t>
            </a:r>
            <a:r>
              <a:rPr lang="en-US" sz="1600" dirty="0">
                <a:latin typeface="Trebuchet MS" panose="020B0703020202090204" pitchFamily="34" charset="0"/>
              </a:rPr>
              <a:t>offs(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600" baseline="-25000" dirty="0">
                <a:effectLst/>
                <a:latin typeface="Trebuchet MS" panose="020B0703020202090204" pitchFamily="34" charset="0"/>
              </a:rPr>
              <a:t>1</a:t>
            </a:r>
            <a:r>
              <a:rPr lang="en-US" sz="1600" dirty="0">
                <a:latin typeface="Trebuchet MS" panose="020B0703020202090204" pitchFamily="34" charset="0"/>
              </a:rPr>
              <a:t>)   offs(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600" baseline="-25000" dirty="0">
                <a:effectLst/>
                <a:latin typeface="Trebuchet MS" panose="020B0703020202090204" pitchFamily="34" charset="0"/>
              </a:rPr>
              <a:t>2</a:t>
            </a:r>
            <a:r>
              <a:rPr lang="en-US" sz="1600" dirty="0">
                <a:latin typeface="Trebuchet MS" panose="020B0703020202090204" pitchFamily="34" charset="0"/>
              </a:rPr>
              <a:t>) 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 </a:t>
            </a:r>
            <a:r>
              <a:rPr lang="en-US" sz="1600" dirty="0">
                <a:latin typeface="Trebuchet MS" panose="020B0703020202090204" pitchFamily="34" charset="0"/>
              </a:rPr>
              <a:t>…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7600288-4194-9571-0CD5-39EC7770BEB0}"/>
              </a:ext>
            </a:extLst>
          </p:cNvPr>
          <p:cNvCxnSpPr>
            <a:cxnSpLocks/>
          </p:cNvCxnSpPr>
          <p:nvPr/>
        </p:nvCxnSpPr>
        <p:spPr>
          <a:xfrm>
            <a:off x="8740980" y="3883377"/>
            <a:ext cx="11134" cy="119895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>
            <a:extLst>
              <a:ext uri="{FF2B5EF4-FFF2-40B4-BE49-F238E27FC236}">
                <a16:creationId xmlns:a16="http://schemas.microsoft.com/office/drawing/2014/main" id="{867C1047-5B25-E5B8-2169-6F76BAF19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1851"/>
            <a:ext cx="12192000" cy="678884"/>
          </a:xfrm>
        </p:spPr>
        <p:txBody>
          <a:bodyPr>
            <a:noAutofit/>
          </a:bodyPr>
          <a:lstStyle/>
          <a:p>
            <a:pPr algn="ctr"/>
            <a:r>
              <a:rPr lang="en-US" sz="3300" dirty="0"/>
              <a:t>Prior Works have Expensive Post-Processing in the Mapping Step</a:t>
            </a:r>
            <a:endParaRPr lang="el-GR" sz="3300" dirty="0"/>
          </a:p>
        </p:txBody>
      </p:sp>
    </p:spTree>
    <p:extLst>
      <p:ext uri="{BB962C8B-B14F-4D97-AF65-F5344CB8AC3E}">
        <p14:creationId xmlns:p14="http://schemas.microsoft.com/office/powerpoint/2010/main" val="92509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5" grpId="0" animBg="1"/>
      <p:bldP spid="9" grpId="0"/>
      <p:bldP spid="10" grpId="0" animBg="1"/>
      <p:bldP spid="12" grpId="0"/>
      <p:bldP spid="26" grpId="0"/>
      <p:bldP spid="28" grpId="0"/>
      <p:bldP spid="30" grpId="0"/>
      <p:bldP spid="1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6F677-3597-0690-DBDA-0D7948A3C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Outline</a:t>
            </a:r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42FBC-A8FD-1BAA-851C-6A1A7EA7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13</a:t>
            </a:fld>
            <a:endParaRPr lang="en-GR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4048E3-8F60-6692-AF26-41C69AD37DC9}"/>
              </a:ext>
            </a:extLst>
          </p:cNvPr>
          <p:cNvGrpSpPr/>
          <p:nvPr/>
        </p:nvGrpSpPr>
        <p:grpSpPr>
          <a:xfrm>
            <a:off x="3118004" y="1249560"/>
            <a:ext cx="5955993" cy="4492230"/>
            <a:chOff x="450328" y="1214439"/>
            <a:chExt cx="3178697" cy="4492230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72467B30-696A-BB9B-49B3-8CFA5C70C100}"/>
                </a:ext>
              </a:extLst>
            </p:cNvPr>
            <p:cNvSpPr txBox="1">
              <a:spLocks/>
            </p:cNvSpPr>
            <p:nvPr/>
          </p:nvSpPr>
          <p:spPr>
            <a:xfrm>
              <a:off x="450333" y="1214439"/>
              <a:ext cx="3178692" cy="553640"/>
            </a:xfrm>
            <a:prstGeom prst="roundRect">
              <a:avLst/>
            </a:prstGeom>
            <a:solidFill>
              <a:srgbClr val="B1D1E3"/>
            </a:solidFill>
            <a:ln w="63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</a:t>
              </a:r>
              <a:r>
                <a:rPr lang="en-GR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Background</a:t>
              </a:r>
            </a:p>
          </p:txBody>
        </p:sp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7C738145-3219-5525-5E72-58C279AFC823}"/>
                </a:ext>
              </a:extLst>
            </p:cNvPr>
            <p:cNvSpPr txBox="1">
              <a:spLocks/>
            </p:cNvSpPr>
            <p:nvPr/>
          </p:nvSpPr>
          <p:spPr>
            <a:xfrm>
              <a:off x="450328" y="3183734"/>
              <a:ext cx="3178697" cy="553640"/>
            </a:xfrm>
            <a:prstGeom prst="roundRect">
              <a:avLst/>
            </a:prstGeom>
            <a:solidFill>
              <a:srgbClr val="20455A"/>
            </a:solidFill>
            <a:ln w="57150" cap="flat" cmpd="sng" algn="ctr">
              <a:solidFill>
                <a:srgbClr val="20455A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Voxel Data Properties</a:t>
              </a:r>
              <a:endParaRPr lang="en-GR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id="{4303AF32-4B4D-3653-E937-6E07FEE47F71}"/>
                </a:ext>
              </a:extLst>
            </p:cNvPr>
            <p:cNvSpPr txBox="1">
              <a:spLocks/>
            </p:cNvSpPr>
            <p:nvPr/>
          </p:nvSpPr>
          <p:spPr>
            <a:xfrm>
              <a:off x="450329" y="4168382"/>
              <a:ext cx="3178692" cy="55364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Spira</a:t>
              </a: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Design</a:t>
              </a:r>
              <a:endParaRPr lang="en-GR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43225B7C-EE22-85CD-2BEE-2667F7F2DEAF}"/>
                </a:ext>
              </a:extLst>
            </p:cNvPr>
            <p:cNvSpPr txBox="1">
              <a:spLocks/>
            </p:cNvSpPr>
            <p:nvPr/>
          </p:nvSpPr>
          <p:spPr>
            <a:xfrm>
              <a:off x="450329" y="5153029"/>
              <a:ext cx="3178692" cy="55364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Evaluation</a:t>
              </a:r>
              <a:endParaRPr lang="en-GR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DBA2F80-0305-AA2E-41FF-28787871513C}"/>
              </a:ext>
            </a:extLst>
          </p:cNvPr>
          <p:cNvSpPr txBox="1">
            <a:spLocks/>
          </p:cNvSpPr>
          <p:nvPr/>
        </p:nvSpPr>
        <p:spPr>
          <a:xfrm>
            <a:off x="3118010" y="2234207"/>
            <a:ext cx="5955987" cy="5536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8800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Prior Works</a:t>
            </a:r>
            <a:endParaRPr lang="en-GR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75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14631-92F3-8E5E-6FD3-529D595F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Identified Voxel Structural Properties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C2047-BB16-29D2-9B0C-B4525D258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54100"/>
            <a:ext cx="11518900" cy="541785"/>
          </a:xfrm>
        </p:spPr>
        <p:txBody>
          <a:bodyPr/>
          <a:lstStyle/>
          <a:p>
            <a:r>
              <a:rPr lang="en-US" sz="2400" dirty="0">
                <a:latin typeface="Trebuchet MS" panose="020B0603020202020204" pitchFamily="34" charset="0"/>
              </a:rPr>
              <a:t>We identify three properties regarding real-world voxel data:</a:t>
            </a:r>
          </a:p>
          <a:p>
            <a:pPr marL="0" indent="0">
              <a:spcAft>
                <a:spcPts val="800"/>
              </a:spcAft>
              <a:buNone/>
            </a:pPr>
            <a:endParaRPr lang="en-US" sz="2400" b="1" dirty="0">
              <a:latin typeface="Trebuchet MS" panose="020B060302020202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en-US" sz="2400" b="1" dirty="0">
              <a:latin typeface="Trebuchet MS" panose="020B0603020202020204" pitchFamily="34" charset="0"/>
            </a:endParaRPr>
          </a:p>
          <a:p>
            <a:endParaRPr lang="en-US" sz="2400" b="1" dirty="0">
              <a:latin typeface="Trebuchet MS" panose="020B0603020202020204" pitchFamily="34" charset="0"/>
            </a:endParaRPr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3B179-1FE3-CCEC-6CE4-9AE9B2CB4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14</a:t>
            </a:fld>
            <a:endParaRPr lang="en-GR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FD0528-FB76-F5DB-DA62-8A6E6ECC3CAC}"/>
              </a:ext>
            </a:extLst>
          </p:cNvPr>
          <p:cNvGrpSpPr/>
          <p:nvPr/>
        </p:nvGrpSpPr>
        <p:grpSpPr>
          <a:xfrm>
            <a:off x="6064250" y="2612359"/>
            <a:ext cx="4078161" cy="2848872"/>
            <a:chOff x="6878764" y="2413243"/>
            <a:chExt cx="4078161" cy="2848872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A4DC6EE0-6E7F-EF1B-A5B3-8ABD79803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494" t="6724" r="10380" b="10364"/>
            <a:stretch/>
          </p:blipFill>
          <p:spPr>
            <a:xfrm>
              <a:off x="6878764" y="2413243"/>
              <a:ext cx="4078161" cy="2848872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86C8DD1-1F7D-EF85-D13C-8EA93BC66BAD}"/>
                </a:ext>
              </a:extLst>
            </p:cNvPr>
            <p:cNvSpPr txBox="1"/>
            <p:nvPr/>
          </p:nvSpPr>
          <p:spPr>
            <a:xfrm>
              <a:off x="8004175" y="4862005"/>
              <a:ext cx="2743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rebuchet MS" panose="020B0703020202090204" pitchFamily="34" charset="0"/>
                </a:rPr>
                <a:t>V</a:t>
              </a:r>
              <a:r>
                <a:rPr lang="en-US" sz="2000" dirty="0">
                  <a:effectLst/>
                  <a:latin typeface="Trebuchet MS" panose="020B0703020202090204" pitchFamily="34" charset="0"/>
                </a:rPr>
                <a:t>oxel </a:t>
              </a:r>
              <a:r>
                <a:rPr lang="en-US" sz="2000" dirty="0">
                  <a:latin typeface="Trebuchet MS" panose="020B0703020202090204" pitchFamily="34" charset="0"/>
                </a:rPr>
                <a:t>d</a:t>
              </a:r>
              <a:r>
                <a:rPr lang="en-US" sz="2000" dirty="0">
                  <a:effectLst/>
                  <a:latin typeface="Trebuchet MS" panose="020B0703020202090204" pitchFamily="34" charset="0"/>
                </a:rPr>
                <a:t>ata</a:t>
              </a:r>
            </a:p>
          </p:txBody>
        </p:sp>
      </p:grp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4C60FD81-3993-97F2-8BCF-9E9F19950963}"/>
              </a:ext>
            </a:extLst>
          </p:cNvPr>
          <p:cNvSpPr txBox="1">
            <a:spLocks/>
          </p:cNvSpPr>
          <p:nvPr/>
        </p:nvSpPr>
        <p:spPr>
          <a:xfrm>
            <a:off x="870795" y="2612359"/>
            <a:ext cx="3581461" cy="553640"/>
          </a:xfrm>
          <a:prstGeom prst="roundRect">
            <a:avLst/>
          </a:prstGeom>
          <a:solidFill>
            <a:srgbClr val="7030A0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Integer Property</a:t>
            </a:r>
            <a:endParaRPr lang="en-GR" sz="2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0AEB103E-BBD2-64B1-1C45-1396D7E7809A}"/>
              </a:ext>
            </a:extLst>
          </p:cNvPr>
          <p:cNvSpPr txBox="1">
            <a:spLocks/>
          </p:cNvSpPr>
          <p:nvPr/>
        </p:nvSpPr>
        <p:spPr>
          <a:xfrm>
            <a:off x="870796" y="3848493"/>
            <a:ext cx="3581460" cy="553640"/>
          </a:xfrm>
          <a:prstGeom prst="roundRect">
            <a:avLst/>
          </a:prstGeom>
          <a:solidFill>
            <a:srgbClr val="B96D00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Bounded Property</a:t>
            </a:r>
            <a:endParaRPr lang="en-GR" sz="2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AFE0E805-0482-0DEA-FBFD-750A86E484CA}"/>
              </a:ext>
            </a:extLst>
          </p:cNvPr>
          <p:cNvSpPr txBox="1">
            <a:spLocks/>
          </p:cNvSpPr>
          <p:nvPr/>
        </p:nvSpPr>
        <p:spPr>
          <a:xfrm>
            <a:off x="870795" y="5084627"/>
            <a:ext cx="3581459" cy="553640"/>
          </a:xfrm>
          <a:prstGeom prst="roundRect">
            <a:avLst/>
          </a:prstGeom>
          <a:solidFill>
            <a:srgbClr val="008F00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Neighboring Property</a:t>
            </a:r>
            <a:endParaRPr lang="en-GR" sz="26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9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0E64C-1A79-217F-A956-DE51738F7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Integer Property</a:t>
            </a:r>
            <a:endParaRPr lang="el-GR" sz="3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26057-CA00-9F8C-086F-D4162B5DD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noProof="0" dirty="0">
                <a:solidFill>
                  <a:prstClr val="black"/>
                </a:solidFill>
                <a:latin typeface="Trebuchet MS" panose="020B0703020202090204" pitchFamily="34" charset="0"/>
              </a:rPr>
              <a:t>Voxel coordinates are </a:t>
            </a:r>
            <a:r>
              <a:rPr lang="en-GB" sz="2400" i="1" noProof="0" dirty="0">
                <a:solidFill>
                  <a:srgbClr val="7030A0"/>
                </a:solidFill>
                <a:latin typeface="Trebuchet MS" panose="020B0703020202090204" pitchFamily="34" charset="0"/>
              </a:rPr>
              <a:t>integer-valued</a:t>
            </a:r>
            <a:r>
              <a:rPr lang="en-GB" sz="2400" noProof="0" dirty="0">
                <a:solidFill>
                  <a:prstClr val="black"/>
                </a:solidFill>
                <a:latin typeface="Trebuchet MS" panose="020B0703020202090204" pitchFamily="34" charset="0"/>
              </a:rPr>
              <a:t>: a triplet of values represents a </a:t>
            </a:r>
            <a:r>
              <a:rPr lang="en-GB" sz="2400" i="1" noProof="0" dirty="0">
                <a:latin typeface="Trebuchet MS" panose="020B0703020202090204" pitchFamily="34" charset="0"/>
              </a:rPr>
              <a:t>discrete</a:t>
            </a:r>
            <a:r>
              <a:rPr lang="en-GB" sz="2400" noProof="0" dirty="0">
                <a:solidFill>
                  <a:prstClr val="black"/>
                </a:solidFill>
                <a:latin typeface="Trebuchet MS" panose="020B0703020202090204" pitchFamily="34" charset="0"/>
              </a:rPr>
              <a:t> location in a 3D grid</a:t>
            </a:r>
            <a:endParaRPr kumimoji="0" lang="en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D55C4-F70F-9A60-0D7A-1AAF0383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15</a:t>
            </a:fld>
            <a:endParaRPr lang="en-G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09D3DD-D04F-7169-CF8D-370E82FE5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94" t="6724" r="10380" b="10364"/>
          <a:stretch/>
        </p:blipFill>
        <p:spPr>
          <a:xfrm>
            <a:off x="1801833" y="2606108"/>
            <a:ext cx="3957813" cy="276480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2E473D-9CF2-C319-3F18-B2556F02001D}"/>
              </a:ext>
            </a:extLst>
          </p:cNvPr>
          <p:cNvCxnSpPr>
            <a:cxnSpLocks/>
          </p:cNvCxnSpPr>
          <p:nvPr/>
        </p:nvCxnSpPr>
        <p:spPr>
          <a:xfrm flipH="1" flipV="1">
            <a:off x="5190850" y="3640011"/>
            <a:ext cx="905150" cy="56006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D9B23E95-AB17-6A0C-998E-C0C49D64F768}"/>
              </a:ext>
            </a:extLst>
          </p:cNvPr>
          <p:cNvGrpSpPr/>
          <p:nvPr/>
        </p:nvGrpSpPr>
        <p:grpSpPr>
          <a:xfrm>
            <a:off x="6127946" y="3615531"/>
            <a:ext cx="6064054" cy="1138774"/>
            <a:chOff x="6946607" y="4158025"/>
            <a:chExt cx="6064054" cy="113877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FC8050-1B43-EB78-3A50-0BA559549E56}"/>
                </a:ext>
              </a:extLst>
            </p:cNvPr>
            <p:cNvSpPr txBox="1"/>
            <p:nvPr/>
          </p:nvSpPr>
          <p:spPr>
            <a:xfrm>
              <a:off x="6946607" y="4158025"/>
              <a:ext cx="6064054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400"/>
                </a:spcBef>
              </a:pPr>
              <a:r>
                <a:rPr lang="en-GB" sz="2000" dirty="0">
                  <a:latin typeface="Trebuchet MS" panose="020B0703020202090204" pitchFamily="34" charset="0"/>
                </a:rPr>
                <a:t>Non-zero coordinate at (x, y, z) location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DF01C01-9221-D302-9C80-BB1576233A97}"/>
                </a:ext>
              </a:extLst>
            </p:cNvPr>
            <p:cNvSpPr txBox="1"/>
            <p:nvPr/>
          </p:nvSpPr>
          <p:spPr>
            <a:xfrm>
              <a:off x="6946607" y="4558135"/>
              <a:ext cx="26098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7030A0"/>
                  </a:solidFill>
                  <a:latin typeface="Trebuchet MS" panose="020B0703020202090204" pitchFamily="34" charset="0"/>
                </a:rPr>
                <a:t>(42,7,12)</a:t>
              </a:r>
              <a:endParaRPr lang="en-US" sz="2400" dirty="0">
                <a:solidFill>
                  <a:srgbClr val="7030A0"/>
                </a:solidFill>
              </a:endParaRPr>
            </a:p>
            <a:p>
              <a:r>
                <a:rPr lang="en-US" dirty="0">
                  <a:solidFill>
                    <a:srgbClr val="7030A0"/>
                  </a:solidFill>
                </a:rPr>
                <a:t>integer values</a:t>
              </a:r>
              <a:endParaRPr lang="el-GR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200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11BA6-0FB4-6101-5775-3132A81AD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B96D00"/>
                </a:solidFill>
              </a:rPr>
              <a:t>Bounded Property</a:t>
            </a:r>
            <a:endParaRPr lang="el-GR" sz="3600" dirty="0">
              <a:solidFill>
                <a:srgbClr val="B96D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A7065-D60D-7D46-4C71-70DA174BF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7206"/>
            <a:ext cx="11518900" cy="51228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GB" sz="2400" noProof="0" dirty="0">
                <a:solidFill>
                  <a:prstClr val="black"/>
                </a:solidFill>
                <a:latin typeface="Trebuchet MS" panose="020B0703020202090204" pitchFamily="34" charset="0"/>
              </a:rPr>
              <a:t>Voxel coordinates are </a:t>
            </a:r>
            <a:r>
              <a:rPr lang="en-GB" sz="2400" i="1" dirty="0">
                <a:solidFill>
                  <a:srgbClr val="B96D00"/>
                </a:solidFill>
                <a:latin typeface="Trebuchet MS" panose="020B0703020202090204" pitchFamily="34" charset="0"/>
              </a:rPr>
              <a:t>spatially constrained</a:t>
            </a:r>
            <a:r>
              <a:rPr lang="en-GB" sz="2400" dirty="0">
                <a:solidFill>
                  <a:srgbClr val="B96D00"/>
                </a:solidFill>
                <a:latin typeface="Trebuchet MS" panose="020B0703020202090204" pitchFamily="34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Trebuchet MS" panose="020B0703020202090204" pitchFamily="34" charset="0"/>
              </a:rPr>
              <a:t>due to </a:t>
            </a:r>
            <a:r>
              <a:rPr lang="en-GB" sz="2400" dirty="0">
                <a:latin typeface="Trebuchet MS" panose="020B0703020202090204" pitchFamily="34" charset="0"/>
              </a:rPr>
              <a:t>technological sensor limits</a:t>
            </a:r>
            <a:endParaRPr lang="en-GB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endParaRPr lang="en-GB" sz="2400" noProof="0" dirty="0">
              <a:solidFill>
                <a:prstClr val="black"/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endParaRPr lang="en-GB" sz="2400" dirty="0">
              <a:solidFill>
                <a:prstClr val="black"/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endParaRPr lang="en-GB" sz="24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endParaRPr lang="en-GB" sz="24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endParaRPr lang="en-GB" sz="24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endParaRPr lang="en-GB" sz="24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endParaRPr lang="en-GB" sz="24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  <a:defRPr/>
            </a:pPr>
            <a:endParaRPr lang="en-GB" sz="2400" noProof="0" dirty="0">
              <a:solidFill>
                <a:prstClr val="black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B6373-56B2-B7B6-78C2-236D3693F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16</a:t>
            </a:fld>
            <a:endParaRPr lang="en-GR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8878F9C-388B-8DA0-AA4A-7002ED771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543" y="2464076"/>
            <a:ext cx="5471967" cy="3339824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DE69F2E-699C-641F-56EB-10BA01327D97}"/>
              </a:ext>
            </a:extLst>
          </p:cNvPr>
          <p:cNvCxnSpPr>
            <a:cxnSpLocks/>
          </p:cNvCxnSpPr>
          <p:nvPr/>
        </p:nvCxnSpPr>
        <p:spPr>
          <a:xfrm flipH="1" flipV="1">
            <a:off x="5146954" y="3400252"/>
            <a:ext cx="949046" cy="364028"/>
          </a:xfrm>
          <a:prstGeom prst="straightConnector1">
            <a:avLst/>
          </a:prstGeom>
          <a:ln w="57150">
            <a:solidFill>
              <a:srgbClr val="B96D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7836AF2-6AFA-B415-6255-7EDA0D55989F}"/>
              </a:ext>
            </a:extLst>
          </p:cNvPr>
          <p:cNvSpPr txBox="1"/>
          <p:nvPr/>
        </p:nvSpPr>
        <p:spPr>
          <a:xfrm>
            <a:off x="2346965" y="4573331"/>
            <a:ext cx="3315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/>
                <a:latin typeface="Trebuchet MS" panose="020B0703020202090204" pitchFamily="34" charset="0"/>
              </a:rPr>
              <a:t>limited capture range of</a:t>
            </a:r>
          </a:p>
          <a:p>
            <a:pPr algn="ctr"/>
            <a:r>
              <a:rPr lang="en-US" sz="2000" dirty="0">
                <a:effectLst/>
                <a:latin typeface="Trebuchet MS" panose="020B0703020202090204" pitchFamily="34" charset="0"/>
              </a:rPr>
              <a:t>LiDAR sensors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B7C95-FF7F-8199-A6AC-F86053C41736}"/>
              </a:ext>
            </a:extLst>
          </p:cNvPr>
          <p:cNvSpPr/>
          <p:nvPr/>
        </p:nvSpPr>
        <p:spPr>
          <a:xfrm>
            <a:off x="8911462" y="4629745"/>
            <a:ext cx="435428" cy="208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2A7538-14CB-D571-7492-9F5769B8C142}"/>
              </a:ext>
            </a:extLst>
          </p:cNvPr>
          <p:cNvGrpSpPr/>
          <p:nvPr/>
        </p:nvGrpSpPr>
        <p:grpSpPr>
          <a:xfrm>
            <a:off x="6127946" y="3211941"/>
            <a:ext cx="6064054" cy="1205137"/>
            <a:chOff x="7003901" y="3633064"/>
            <a:chExt cx="6064054" cy="120513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AFAF9D2-4636-4F0B-165E-0AAD36947E6A}"/>
                </a:ext>
              </a:extLst>
            </p:cNvPr>
            <p:cNvSpPr txBox="1"/>
            <p:nvPr/>
          </p:nvSpPr>
          <p:spPr>
            <a:xfrm>
              <a:off x="7003901" y="3633064"/>
              <a:ext cx="6064054" cy="82073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400"/>
                </a:spcBef>
              </a:pPr>
              <a:r>
                <a:rPr lang="en-GB" sz="2000" dirty="0">
                  <a:latin typeface="Trebuchet MS" panose="020B0703020202090204" pitchFamily="34" charset="0"/>
                </a:rPr>
                <a:t>Non-zero coordinate at (x, y, z) location</a:t>
              </a:r>
            </a:p>
            <a:p>
              <a:pPr>
                <a:lnSpc>
                  <a:spcPct val="100000"/>
                </a:lnSpc>
                <a:spcBef>
                  <a:spcPts val="400"/>
                </a:spcBef>
              </a:pPr>
              <a:r>
                <a:rPr lang="en-GB" sz="2400" dirty="0">
                  <a:solidFill>
                    <a:srgbClr val="B96D00"/>
                  </a:solidFill>
                  <a:latin typeface="Trebuchet MS" panose="020B0703020202090204" pitchFamily="34" charset="0"/>
                </a:rPr>
                <a:t>(0,0,0) &lt; </a:t>
              </a:r>
              <a:r>
                <a:rPr lang="en-GB" sz="2400" dirty="0">
                  <a:latin typeface="Trebuchet MS" panose="020B0703020202090204" pitchFamily="34" charset="0"/>
                </a:rPr>
                <a:t>(42,7,12) </a:t>
              </a:r>
              <a:r>
                <a:rPr lang="en-GB" sz="2400" dirty="0">
                  <a:solidFill>
                    <a:srgbClr val="B96D00"/>
                  </a:solidFill>
                  <a:latin typeface="Trebuchet MS" panose="020B0703020202090204" pitchFamily="34" charset="0"/>
                </a:rPr>
                <a:t>&lt; (800,800,100)</a:t>
              </a:r>
            </a:p>
          </p:txBody>
        </p:sp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B5F2EF54-C0E0-CAC5-87B9-1C2B6C4F9AA6}"/>
                </a:ext>
              </a:extLst>
            </p:cNvPr>
            <p:cNvSpPr/>
            <p:nvPr/>
          </p:nvSpPr>
          <p:spPr>
            <a:xfrm rot="16200000">
              <a:off x="8861587" y="3004429"/>
              <a:ext cx="446006" cy="3221537"/>
            </a:xfrm>
            <a:prstGeom prst="leftBrace">
              <a:avLst>
                <a:gd name="adj1" fmla="val 0"/>
                <a:gd name="adj2" fmla="val 50946"/>
              </a:avLst>
            </a:prstGeom>
            <a:ln w="28575">
              <a:solidFill>
                <a:srgbClr val="B96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CD55236-8851-8786-7C18-34FF5992BAB8}"/>
              </a:ext>
            </a:extLst>
          </p:cNvPr>
          <p:cNvSpPr/>
          <p:nvPr/>
        </p:nvSpPr>
        <p:spPr>
          <a:xfrm>
            <a:off x="8051800" y="4214394"/>
            <a:ext cx="452120" cy="223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CD5F70-41DC-4143-EAF6-DCC14D018031}"/>
              </a:ext>
            </a:extLst>
          </p:cNvPr>
          <p:cNvSpPr txBox="1"/>
          <p:nvPr/>
        </p:nvSpPr>
        <p:spPr>
          <a:xfrm>
            <a:off x="7259305" y="4133565"/>
            <a:ext cx="2427620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GB" sz="2000" dirty="0">
                <a:solidFill>
                  <a:srgbClr val="B96D00"/>
                </a:solidFill>
                <a:latin typeface="Trebuchet MS" panose="020B0703020202090204" pitchFamily="34" charset="0"/>
              </a:rPr>
              <a:t>bounded range</a:t>
            </a:r>
          </a:p>
        </p:txBody>
      </p:sp>
    </p:spTree>
    <p:extLst>
      <p:ext uri="{BB962C8B-B14F-4D97-AF65-F5344CB8AC3E}">
        <p14:creationId xmlns:p14="http://schemas.microsoft.com/office/powerpoint/2010/main" val="927075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96FA5-7B21-B7EE-99CE-219F387DF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A35D5-3B0D-E0AC-98DE-BDC1B4E15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8F00"/>
                </a:solidFill>
              </a:rPr>
              <a:t>Neighboring Property</a:t>
            </a:r>
            <a:endParaRPr lang="el-GR" sz="3600" dirty="0">
              <a:solidFill>
                <a:srgbClr val="008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4EB6E-219A-3BCF-F450-CFB2FDB91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Trebuchet MS" panose="020B0703020202090204" pitchFamily="34" charset="0"/>
              </a:rPr>
              <a:t>Neighboring voxel coordinates of the </a:t>
            </a:r>
            <a:r>
              <a:rPr lang="en-US" sz="2400" dirty="0">
                <a:latin typeface="Trebuchet MS" panose="020B0703020202090204" pitchFamily="34" charset="0"/>
              </a:rPr>
              <a:t>same</a:t>
            </a:r>
            <a:r>
              <a:rPr lang="en-US" sz="2400" dirty="0">
                <a:solidFill>
                  <a:prstClr val="black"/>
                </a:solidFill>
                <a:latin typeface="Trebuchet MS" panose="020B0703020202090204" pitchFamily="34" charset="0"/>
              </a:rPr>
              <a:t> object surface </a:t>
            </a:r>
            <a:r>
              <a:rPr lang="en-US" sz="2400" i="1" dirty="0">
                <a:solidFill>
                  <a:srgbClr val="008F00"/>
                </a:solidFill>
                <a:latin typeface="Trebuchet MS" panose="020B0703020202090204" pitchFamily="34" charset="0"/>
              </a:rPr>
              <a:t>are likely </a:t>
            </a:r>
            <a:r>
              <a:rPr lang="en-US" sz="2400" dirty="0">
                <a:solidFill>
                  <a:prstClr val="black"/>
                </a:solidFill>
                <a:latin typeface="Trebuchet MS" panose="020B0703020202090204" pitchFamily="34" charset="0"/>
              </a:rPr>
              <a:t>to exist in </a:t>
            </a:r>
            <a:r>
              <a:rPr lang="en-US" sz="2400" i="1" dirty="0">
                <a:solidFill>
                  <a:srgbClr val="008F00"/>
                </a:solidFill>
                <a:latin typeface="Trebuchet MS" panose="020B0703020202090204" pitchFamily="34" charset="0"/>
              </a:rPr>
              <a:t>small</a:t>
            </a:r>
            <a:r>
              <a:rPr lang="en-US" sz="2400" dirty="0">
                <a:latin typeface="Trebuchet MS" panose="020B0703020202090204" pitchFamily="34" charset="0"/>
              </a:rPr>
              <a:t> offset</a:t>
            </a:r>
            <a:r>
              <a:rPr lang="en-US" sz="2400" dirty="0">
                <a:solidFill>
                  <a:schemeClr val="accent3"/>
                </a:solidFill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rebuchet MS" panose="020B0703020202090204" pitchFamily="34" charset="0"/>
              </a:rPr>
              <a:t>displacements</a:t>
            </a:r>
            <a:endParaRPr lang="en-GB" sz="2400" noProof="0" dirty="0">
              <a:solidFill>
                <a:prstClr val="black"/>
              </a:solidFill>
              <a:latin typeface="Trebuchet MS" panose="020B0703020202090204" pitchFamily="34" charset="0"/>
            </a:endParaRPr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2859-D169-991E-5CAA-6D5EC1B87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17</a:t>
            </a:fld>
            <a:endParaRPr lang="en-GR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0E1A16A-2F43-65E4-15F4-A5D2AB329B6A}"/>
              </a:ext>
            </a:extLst>
          </p:cNvPr>
          <p:cNvGrpSpPr/>
          <p:nvPr/>
        </p:nvGrpSpPr>
        <p:grpSpPr>
          <a:xfrm>
            <a:off x="3643339" y="2704475"/>
            <a:ext cx="4159538" cy="2905719"/>
            <a:chOff x="3643339" y="2704475"/>
            <a:chExt cx="4159538" cy="290571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C574CF9-C1C8-AC81-0173-330840014E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494" t="6724" r="10380" b="10364"/>
            <a:stretch/>
          </p:blipFill>
          <p:spPr>
            <a:xfrm>
              <a:off x="3643339" y="2704475"/>
              <a:ext cx="4159538" cy="290571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D6443A4-A8EF-6479-2280-CCFECCCCE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615326" y="3542415"/>
              <a:ext cx="299001" cy="239201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B9DAEBF-CC19-52C7-DA6A-6661F8FF03F8}"/>
              </a:ext>
            </a:extLst>
          </p:cNvPr>
          <p:cNvGrpSpPr/>
          <p:nvPr/>
        </p:nvGrpSpPr>
        <p:grpSpPr>
          <a:xfrm>
            <a:off x="5781261" y="2922024"/>
            <a:ext cx="4084241" cy="942487"/>
            <a:chOff x="5781261" y="2922024"/>
            <a:chExt cx="4084241" cy="94248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95A4DF9-9F75-F4B4-59C6-DBD770816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B05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5781261" y="3625310"/>
              <a:ext cx="299001" cy="239201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260C6EE-1387-08EB-340C-510CDF845AB5}"/>
                </a:ext>
              </a:extLst>
            </p:cNvPr>
            <p:cNvGrpSpPr/>
            <p:nvPr/>
          </p:nvGrpSpPr>
          <p:grpSpPr>
            <a:xfrm>
              <a:off x="5818762" y="2922024"/>
              <a:ext cx="4046740" cy="782686"/>
              <a:chOff x="5818762" y="2922024"/>
              <a:chExt cx="4046740" cy="78268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CBE404D7-05AF-7582-9B2E-BE8AD9E0B5A0}"/>
                  </a:ext>
                </a:extLst>
              </p:cNvPr>
              <p:cNvGrpSpPr/>
              <p:nvPr/>
            </p:nvGrpSpPr>
            <p:grpSpPr>
              <a:xfrm rot="11330668">
                <a:off x="5881130" y="3349434"/>
                <a:ext cx="268973" cy="355276"/>
                <a:chOff x="3253291" y="3459037"/>
                <a:chExt cx="419890" cy="338046"/>
              </a:xfrm>
            </p:grpSpPr>
            <p:cxnSp>
              <p:nvCxnSpPr>
                <p:cNvPr id="30" name="Elbow Connector 20">
                  <a:extLst>
                    <a:ext uri="{FF2B5EF4-FFF2-40B4-BE49-F238E27FC236}">
                      <a16:creationId xmlns:a16="http://schemas.microsoft.com/office/drawing/2014/main" id="{0FCB072A-FDE8-36E6-3FC7-209DF2D15D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114056" flipH="1" flipV="1">
                  <a:off x="3388442" y="3512344"/>
                  <a:ext cx="325964" cy="243514"/>
                </a:xfrm>
                <a:prstGeom prst="bentConnector3">
                  <a:avLst>
                    <a:gd name="adj1" fmla="val 99272"/>
                  </a:avLst>
                </a:prstGeom>
                <a:ln w="44450">
                  <a:solidFill>
                    <a:srgbClr val="00B05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Elbow Connector 30">
                  <a:extLst>
                    <a:ext uri="{FF2B5EF4-FFF2-40B4-BE49-F238E27FC236}">
                      <a16:creationId xmlns:a16="http://schemas.microsoft.com/office/drawing/2014/main" id="{960E955F-38BB-A888-F9FA-7D5393EAC5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7314056" flipV="1">
                  <a:off x="3259313" y="3453015"/>
                  <a:ext cx="282962" cy="295006"/>
                </a:xfrm>
                <a:prstGeom prst="bentConnector3">
                  <a:avLst>
                    <a:gd name="adj1" fmla="val 99402"/>
                  </a:avLst>
                </a:prstGeom>
                <a:ln w="44450">
                  <a:solidFill>
                    <a:srgbClr val="00B05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8773D4-CF02-B9C0-9A58-4ABFCE759619}"/>
                  </a:ext>
                </a:extLst>
              </p:cNvPr>
              <p:cNvSpPr txBox="1"/>
              <p:nvPr/>
            </p:nvSpPr>
            <p:spPr>
              <a:xfrm>
                <a:off x="5818762" y="2922024"/>
                <a:ext cx="40467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8F00"/>
                    </a:solidFill>
                    <a:effectLst/>
                    <a:latin typeface="Trebuchet MS" panose="020B0703020202090204" pitchFamily="34" charset="0"/>
                  </a:rPr>
                  <a:t>small offset: same object surface 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2AE8818-593A-E705-3165-B61312669526}"/>
              </a:ext>
            </a:extLst>
          </p:cNvPr>
          <p:cNvGrpSpPr/>
          <p:nvPr/>
        </p:nvGrpSpPr>
        <p:grpSpPr>
          <a:xfrm>
            <a:off x="3230361" y="2851196"/>
            <a:ext cx="2444750" cy="1121682"/>
            <a:chOff x="3230361" y="2851196"/>
            <a:chExt cx="2444750" cy="112168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5EAD6D0-F3AF-65C4-8EF4-3BE613FA9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99195" y="3287870"/>
              <a:ext cx="299001" cy="239201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736E26C-7168-C69D-EAF3-778CE6A5370D}"/>
                </a:ext>
              </a:extLst>
            </p:cNvPr>
            <p:cNvGrpSpPr/>
            <p:nvPr/>
          </p:nvGrpSpPr>
          <p:grpSpPr>
            <a:xfrm>
              <a:off x="3230361" y="2851196"/>
              <a:ext cx="2444750" cy="1121682"/>
              <a:chOff x="3230361" y="2851196"/>
              <a:chExt cx="2444750" cy="1121682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CE4AAEC2-88FF-3FDD-C95E-2F542DBB311A}"/>
                  </a:ext>
                </a:extLst>
              </p:cNvPr>
              <p:cNvGrpSpPr/>
              <p:nvPr/>
            </p:nvGrpSpPr>
            <p:grpSpPr>
              <a:xfrm>
                <a:off x="5112115" y="3527071"/>
                <a:ext cx="562996" cy="445807"/>
                <a:chOff x="3198108" y="3372896"/>
                <a:chExt cx="475073" cy="424187"/>
              </a:xfrm>
            </p:grpSpPr>
            <p:cxnSp>
              <p:nvCxnSpPr>
                <p:cNvPr id="32" name="Elbow Connector 20">
                  <a:extLst>
                    <a:ext uri="{FF2B5EF4-FFF2-40B4-BE49-F238E27FC236}">
                      <a16:creationId xmlns:a16="http://schemas.microsoft.com/office/drawing/2014/main" id="{FDF76783-8ED9-9687-508F-C883B1F7D0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114056" flipH="1" flipV="1">
                  <a:off x="3388442" y="3512344"/>
                  <a:ext cx="325964" cy="243514"/>
                </a:xfrm>
                <a:prstGeom prst="bentConnector3">
                  <a:avLst>
                    <a:gd name="adj1" fmla="val 99272"/>
                  </a:avLst>
                </a:prstGeom>
                <a:ln w="44450">
                  <a:solidFill>
                    <a:srgbClr val="C0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Elbow Connector 30">
                  <a:extLst>
                    <a:ext uri="{FF2B5EF4-FFF2-40B4-BE49-F238E27FC236}">
                      <a16:creationId xmlns:a16="http://schemas.microsoft.com/office/drawing/2014/main" id="{F5A5688C-346A-4D96-EC08-7EA5928306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7314056" flipV="1">
                  <a:off x="3204130" y="3366874"/>
                  <a:ext cx="282962" cy="295005"/>
                </a:xfrm>
                <a:prstGeom prst="bentConnector3">
                  <a:avLst>
                    <a:gd name="adj1" fmla="val 99402"/>
                  </a:avLst>
                </a:prstGeom>
                <a:ln w="44450">
                  <a:solidFill>
                    <a:srgbClr val="C0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2F9975-4859-1A31-9A4D-280927EE86C6}"/>
                  </a:ext>
                </a:extLst>
              </p:cNvPr>
              <p:cNvSpPr txBox="1"/>
              <p:nvPr/>
            </p:nvSpPr>
            <p:spPr>
              <a:xfrm>
                <a:off x="3230361" y="2851196"/>
                <a:ext cx="1920029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C00000"/>
                    </a:solidFill>
                    <a:effectLst/>
                    <a:latin typeface="Trebuchet MS" panose="020B0703020202090204" pitchFamily="34" charset="0"/>
                  </a:rPr>
                  <a:t>large offset: 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Trebuchet MS" panose="020B0703020202090204" pitchFamily="34" charset="0"/>
                  </a:rPr>
                  <a:t>no</a:t>
                </a:r>
                <a:r>
                  <a:rPr lang="en-US" sz="2000" dirty="0">
                    <a:solidFill>
                      <a:srgbClr val="C00000"/>
                    </a:solidFill>
                    <a:effectLst/>
                    <a:latin typeface="Trebuchet MS" panose="020B0703020202090204" pitchFamily="34" charset="0"/>
                  </a:rPr>
                  <a:t> same object surface 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3990712-CC7D-F8F8-9454-18555BCAC8DA}"/>
              </a:ext>
            </a:extLst>
          </p:cNvPr>
          <p:cNvGrpSpPr/>
          <p:nvPr/>
        </p:nvGrpSpPr>
        <p:grpSpPr>
          <a:xfrm>
            <a:off x="2537822" y="4204987"/>
            <a:ext cx="1105517" cy="1067078"/>
            <a:chOff x="666714" y="3684250"/>
            <a:chExt cx="1105517" cy="1067078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02AB739-6953-D8C2-ADBB-96C7C650F6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961" y="4597053"/>
              <a:ext cx="68966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EC9AFB0-7398-278A-BE23-630B1E2F0FE0}"/>
                </a:ext>
              </a:extLst>
            </p:cNvPr>
            <p:cNvSpPr txBox="1"/>
            <p:nvPr/>
          </p:nvSpPr>
          <p:spPr>
            <a:xfrm rot="10800000">
              <a:off x="1346046" y="4351218"/>
              <a:ext cx="4261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rebuchet MS" panose="020B0703020202090204" pitchFamily="34" charset="0"/>
                </a:rPr>
                <a:t>z</a:t>
              </a:r>
              <a:endParaRPr lang="en-US" sz="2000" dirty="0">
                <a:effectLst/>
                <a:latin typeface="Trebuchet MS" panose="020B0703020202090204" pitchFamily="34" charset="0"/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3F09BDF-A20C-7A19-5AC0-FCAB10C201A5}"/>
                </a:ext>
              </a:extLst>
            </p:cNvPr>
            <p:cNvCxnSpPr>
              <a:cxnSpLocks/>
            </p:cNvCxnSpPr>
            <p:nvPr/>
          </p:nvCxnSpPr>
          <p:spPr>
            <a:xfrm>
              <a:off x="716816" y="3961016"/>
              <a:ext cx="0" cy="63133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B9EFE2D-0797-1B4C-5E18-6D05526F58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960" y="4192237"/>
              <a:ext cx="426185" cy="40011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8CB118D-C2EB-8501-A0A6-69957EFAC3AA}"/>
                </a:ext>
              </a:extLst>
            </p:cNvPr>
            <p:cNvSpPr txBox="1"/>
            <p:nvPr/>
          </p:nvSpPr>
          <p:spPr>
            <a:xfrm>
              <a:off x="1028752" y="3968600"/>
              <a:ext cx="4261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rebuchet MS" panose="020B0703020202090204" pitchFamily="34" charset="0"/>
                </a:rPr>
                <a:t>y</a:t>
              </a:r>
              <a:endParaRPr lang="en-US" sz="2000" dirty="0">
                <a:effectLst/>
                <a:latin typeface="Trebuchet MS" panose="020B070302020209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CB198E2-E90B-6CB2-116F-CC1583DD4519}"/>
                </a:ext>
              </a:extLst>
            </p:cNvPr>
            <p:cNvSpPr txBox="1"/>
            <p:nvPr/>
          </p:nvSpPr>
          <p:spPr>
            <a:xfrm rot="10800000">
              <a:off x="666714" y="3684250"/>
              <a:ext cx="4261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rebuchet MS" panose="020B0703020202090204" pitchFamily="34" charset="0"/>
                </a:rPr>
                <a:t>x</a:t>
              </a:r>
              <a:endParaRPr lang="en-US" sz="2000" dirty="0">
                <a:effectLst/>
                <a:latin typeface="Trebuchet MS" panose="020B0703020202090204" pitchFamily="34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E0C469B-1B15-4DD1-C44C-347CFB4511D2}"/>
              </a:ext>
            </a:extLst>
          </p:cNvPr>
          <p:cNvSpPr/>
          <p:nvPr/>
        </p:nvSpPr>
        <p:spPr>
          <a:xfrm>
            <a:off x="-13984" y="4576912"/>
            <a:ext cx="12191999" cy="1294939"/>
          </a:xfrm>
          <a:prstGeom prst="rect">
            <a:avLst/>
          </a:prstGeom>
          <a:solidFill>
            <a:srgbClr val="D8E8F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lvl="0" algn="ctr">
              <a:defRPr/>
            </a:pPr>
            <a:r>
              <a:rPr lang="en-US" sz="3200" kern="0" dirty="0">
                <a:solidFill>
                  <a:srgbClr val="002060"/>
                </a:solidFill>
                <a:latin typeface="Trebuchet MS" panose="020B0703020202090204" pitchFamily="34" charset="0"/>
              </a:rPr>
              <a:t>Existing </a:t>
            </a:r>
            <a:r>
              <a:rPr lang="en-US" sz="3200" kern="0" dirty="0" err="1">
                <a:solidFill>
                  <a:srgbClr val="002060"/>
                </a:solidFill>
                <a:latin typeface="Trebuchet MS" panose="020B0703020202090204" pitchFamily="34" charset="0"/>
              </a:rPr>
              <a:t>SpC</a:t>
            </a:r>
            <a:r>
              <a:rPr lang="en-US" sz="3200" kern="0" dirty="0">
                <a:solidFill>
                  <a:srgbClr val="002060"/>
                </a:solidFill>
                <a:latin typeface="Trebuchet MS" panose="020B0703020202090204" pitchFamily="34" charset="0"/>
              </a:rPr>
              <a:t> engines </a:t>
            </a:r>
            <a:r>
              <a:rPr lang="en-US" sz="2400" kern="0" dirty="0">
                <a:solidFill>
                  <a:srgbClr val="002060"/>
                </a:solidFill>
                <a:latin typeface="Trebuchet MS" panose="020B0703020202090204" pitchFamily="34" charset="0"/>
              </a:rPr>
              <a:t>[e.g., </a:t>
            </a:r>
            <a:r>
              <a:rPr lang="en-US" sz="2400" kern="0" dirty="0" err="1">
                <a:solidFill>
                  <a:srgbClr val="002060"/>
                </a:solidFill>
                <a:latin typeface="Trebuchet MS" panose="020B0703020202090204" pitchFamily="34" charset="0"/>
              </a:rPr>
              <a:t>TorchSparse</a:t>
            </a:r>
            <a:r>
              <a:rPr lang="en-US" sz="2400" kern="0" dirty="0">
                <a:solidFill>
                  <a:srgbClr val="002060"/>
                </a:solidFill>
                <a:latin typeface="Trebuchet MS" panose="020B0703020202090204" pitchFamily="34" charset="0"/>
              </a:rPr>
              <a:t>++’23, Minuet’24]</a:t>
            </a:r>
          </a:p>
          <a:p>
            <a:pPr lvl="0" algn="ctr">
              <a:defRPr/>
            </a:pPr>
            <a:r>
              <a:rPr lang="en-US" sz="3200" kern="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do not </a:t>
            </a:r>
            <a:r>
              <a:rPr lang="en-US" sz="3200" kern="0" dirty="0">
                <a:solidFill>
                  <a:srgbClr val="002060"/>
                </a:solidFill>
                <a:latin typeface="Trebuchet MS" panose="020B0703020202090204" pitchFamily="34" charset="0"/>
              </a:rPr>
              <a:t>leverage structural properties of voxel data </a:t>
            </a:r>
            <a:endParaRPr lang="en-GR" sz="3200" kern="0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6F677-3597-0690-DBDA-0D7948A3C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Outline</a:t>
            </a:r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42FBC-A8FD-1BAA-851C-6A1A7EA7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18</a:t>
            </a:fld>
            <a:endParaRPr lang="en-GR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4048E3-8F60-6692-AF26-41C69AD37DC9}"/>
              </a:ext>
            </a:extLst>
          </p:cNvPr>
          <p:cNvGrpSpPr/>
          <p:nvPr/>
        </p:nvGrpSpPr>
        <p:grpSpPr>
          <a:xfrm>
            <a:off x="3118006" y="1249560"/>
            <a:ext cx="5955991" cy="4492230"/>
            <a:chOff x="450329" y="1214439"/>
            <a:chExt cx="3178696" cy="4492230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72467B30-696A-BB9B-49B3-8CFA5C70C100}"/>
                </a:ext>
              </a:extLst>
            </p:cNvPr>
            <p:cNvSpPr txBox="1">
              <a:spLocks/>
            </p:cNvSpPr>
            <p:nvPr/>
          </p:nvSpPr>
          <p:spPr>
            <a:xfrm>
              <a:off x="450333" y="1214439"/>
              <a:ext cx="3178692" cy="553640"/>
            </a:xfrm>
            <a:prstGeom prst="roundRect">
              <a:avLst/>
            </a:prstGeom>
            <a:solidFill>
              <a:srgbClr val="B1D1E3"/>
            </a:solidFill>
            <a:ln w="63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</a:t>
              </a:r>
              <a:r>
                <a:rPr lang="en-GR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Background</a:t>
              </a:r>
            </a:p>
          </p:txBody>
        </p:sp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id="{4303AF32-4B4D-3653-E937-6E07FEE47F71}"/>
                </a:ext>
              </a:extLst>
            </p:cNvPr>
            <p:cNvSpPr txBox="1">
              <a:spLocks/>
            </p:cNvSpPr>
            <p:nvPr/>
          </p:nvSpPr>
          <p:spPr>
            <a:xfrm>
              <a:off x="450329" y="4168382"/>
              <a:ext cx="3178692" cy="553640"/>
            </a:xfrm>
            <a:prstGeom prst="roundRect">
              <a:avLst/>
            </a:prstGeom>
            <a:solidFill>
              <a:srgbClr val="20455A"/>
            </a:solidFill>
            <a:ln w="57150" cap="flat" cmpd="sng" algn="ctr">
              <a:solidFill>
                <a:srgbClr val="20455A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Spira</a:t>
              </a:r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Design</a:t>
              </a:r>
              <a:endParaRPr lang="en-GR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43225B7C-EE22-85CD-2BEE-2667F7F2DEAF}"/>
                </a:ext>
              </a:extLst>
            </p:cNvPr>
            <p:cNvSpPr txBox="1">
              <a:spLocks/>
            </p:cNvSpPr>
            <p:nvPr/>
          </p:nvSpPr>
          <p:spPr>
            <a:xfrm>
              <a:off x="450329" y="5153029"/>
              <a:ext cx="3178692" cy="55364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Evaluation</a:t>
              </a:r>
              <a:endParaRPr lang="en-GR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DBA2F80-0305-AA2E-41FF-28787871513C}"/>
              </a:ext>
            </a:extLst>
          </p:cNvPr>
          <p:cNvSpPr txBox="1">
            <a:spLocks/>
          </p:cNvSpPr>
          <p:nvPr/>
        </p:nvSpPr>
        <p:spPr>
          <a:xfrm>
            <a:off x="3118010" y="2234207"/>
            <a:ext cx="5955987" cy="5536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8800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Prior Works</a:t>
            </a:r>
            <a:endParaRPr lang="en-GR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5338DE02-67C1-62E1-9CFC-5A8C769EAC87}"/>
              </a:ext>
            </a:extLst>
          </p:cNvPr>
          <p:cNvSpPr txBox="1">
            <a:spLocks/>
          </p:cNvSpPr>
          <p:nvPr/>
        </p:nvSpPr>
        <p:spPr>
          <a:xfrm>
            <a:off x="3118004" y="3218855"/>
            <a:ext cx="5955993" cy="5536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8800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Voxel Data Properties</a:t>
            </a:r>
            <a:endParaRPr lang="en-GR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474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2296-A1CE-D0EC-DA1E-FA9D50051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Designing </a:t>
            </a:r>
            <a:r>
              <a:rPr lang="en-US" sz="3600" dirty="0" err="1"/>
              <a:t>Spira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D34AC-27DA-CA48-E0AD-5716FDC39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first voxel-property-aware </a:t>
            </a:r>
            <a:r>
              <a:rPr lang="en-US" sz="2400" dirty="0" err="1"/>
              <a:t>SpC</a:t>
            </a:r>
            <a:r>
              <a:rPr lang="en-US" sz="2400" dirty="0"/>
              <a:t> engine</a:t>
            </a:r>
          </a:p>
          <a:p>
            <a:r>
              <a:rPr lang="en-US" sz="2400" dirty="0"/>
              <a:t>Spira incorporates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4 key components</a:t>
            </a:r>
            <a:r>
              <a:rPr lang="en-US" sz="2400" b="1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arenR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29CB7-3CEF-A10A-C49F-FDF0FE7E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19</a:t>
            </a:fld>
            <a:endParaRPr lang="en-GR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8118B7DE-7A90-6F2C-A298-E2119A036701}"/>
              </a:ext>
            </a:extLst>
          </p:cNvPr>
          <p:cNvSpPr txBox="1">
            <a:spLocks/>
          </p:cNvSpPr>
          <p:nvPr/>
        </p:nvSpPr>
        <p:spPr>
          <a:xfrm>
            <a:off x="522451" y="2273865"/>
            <a:ext cx="5573549" cy="553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One-Shot Z-Delta Search Mapping</a:t>
            </a:r>
            <a:endParaRPr lang="en-GR" sz="2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D6926787-2A6D-1582-C9CC-85B7F7C2B43F}"/>
              </a:ext>
            </a:extLst>
          </p:cNvPr>
          <p:cNvSpPr txBox="1">
            <a:spLocks/>
          </p:cNvSpPr>
          <p:nvPr/>
        </p:nvSpPr>
        <p:spPr>
          <a:xfrm>
            <a:off x="522451" y="3299878"/>
            <a:ext cx="5573549" cy="553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Packed-Native Mapping Step</a:t>
            </a:r>
            <a:endParaRPr lang="en-GR" sz="2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5012C601-D743-1FDF-6DD9-8D0D55658AC3}"/>
              </a:ext>
            </a:extLst>
          </p:cNvPr>
          <p:cNvSpPr txBox="1">
            <a:spLocks/>
          </p:cNvSpPr>
          <p:nvPr/>
        </p:nvSpPr>
        <p:spPr>
          <a:xfrm>
            <a:off x="522451" y="4325891"/>
            <a:ext cx="5573549" cy="553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Adaptive Hybrid Dataflow Execution</a:t>
            </a:r>
            <a:endParaRPr lang="en-GR" sz="2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E43101FB-FD84-F034-FD91-C2E794A636B8}"/>
              </a:ext>
            </a:extLst>
          </p:cNvPr>
          <p:cNvSpPr txBox="1">
            <a:spLocks/>
          </p:cNvSpPr>
          <p:nvPr/>
        </p:nvSpPr>
        <p:spPr>
          <a:xfrm>
            <a:off x="522451" y="5351903"/>
            <a:ext cx="5573549" cy="553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Network-Wide Mapping</a:t>
            </a:r>
          </a:p>
        </p:txBody>
      </p:sp>
    </p:spTree>
    <p:extLst>
      <p:ext uri="{BB962C8B-B14F-4D97-AF65-F5344CB8AC3E}">
        <p14:creationId xmlns:p14="http://schemas.microsoft.com/office/powerpoint/2010/main" val="795667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EC78C-1FFE-8F75-38DE-D4A5F448B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96FC-2D86-5C3A-4B4E-5BA37E5E1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Executive Summary</a:t>
            </a:r>
            <a:endParaRPr lang="en-GR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D2020-7850-4881-025D-2AC938E7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2</a:t>
            </a:fld>
            <a:endParaRPr lang="en-G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DD3AB71-ED21-595B-D26B-3EED79A075D3}"/>
              </a:ext>
            </a:extLst>
          </p:cNvPr>
          <p:cNvSpPr/>
          <p:nvPr/>
        </p:nvSpPr>
        <p:spPr>
          <a:xfrm>
            <a:off x="304800" y="1047903"/>
            <a:ext cx="11518900" cy="936093"/>
          </a:xfrm>
          <a:prstGeom prst="rect">
            <a:avLst/>
          </a:prstGeom>
          <a:solidFill>
            <a:schemeClr val="accent1">
              <a:lumMod val="40000"/>
              <a:lumOff val="60000"/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tlCol="0" anchor="ctr"/>
          <a:lstStyle/>
          <a:p>
            <a:r>
              <a:rPr lang="en-GR" sz="2000" dirty="0">
                <a:solidFill>
                  <a:schemeClr val="accent1"/>
                </a:solidFill>
                <a:latin typeface="Trebuchet MS" panose="020B0703020202090204" pitchFamily="34" charset="0"/>
              </a:rPr>
              <a:t>Motivation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: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Sparse Convolution (</a:t>
            </a:r>
            <a:r>
              <a:rPr lang="en-US" sz="2000" dirty="0" err="1">
                <a:solidFill>
                  <a:srgbClr val="418AB3"/>
                </a:solidFill>
                <a:latin typeface="Trebuchet MS" panose="020B0703020202090204" pitchFamily="34" charset="0"/>
              </a:rPr>
              <a:t>SpC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) is a </a:t>
            </a:r>
            <a:r>
              <a:rPr lang="en-US" sz="2000" i="1" dirty="0">
                <a:solidFill>
                  <a:schemeClr val="accent1"/>
                </a:solidFill>
                <a:latin typeface="Trebuchet MS" panose="020B0703020202090204" pitchFamily="34" charset="0"/>
              </a:rPr>
              <a:t>key operator in point cloud networks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used in </a:t>
            </a:r>
          </a:p>
          <a:p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autonomous driving, robotics, AR/VR…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9C4438-8A06-6D86-1404-F2EE00B64F49}"/>
              </a:ext>
            </a:extLst>
          </p:cNvPr>
          <p:cNvSpPr/>
          <p:nvPr/>
        </p:nvSpPr>
        <p:spPr>
          <a:xfrm>
            <a:off x="304800" y="3777967"/>
            <a:ext cx="11518900" cy="1206295"/>
          </a:xfrm>
          <a:prstGeom prst="rect">
            <a:avLst/>
          </a:prstGeom>
          <a:solidFill>
            <a:schemeClr val="accent2">
              <a:lumMod val="40000"/>
              <a:lumOff val="60000"/>
              <a:alpha val="6196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tlCol="0" anchor="ctr"/>
          <a:lstStyle/>
          <a:p>
            <a:r>
              <a:rPr lang="en-US" sz="2000" dirty="0">
                <a:solidFill>
                  <a:srgbClr val="008F01"/>
                </a:solidFill>
                <a:latin typeface="Trebuchet MS" panose="020B0603020202020204" pitchFamily="34" charset="0"/>
              </a:rPr>
              <a:t>Spira</a:t>
            </a:r>
            <a:r>
              <a:rPr lang="en-GR" sz="2000">
                <a:solidFill>
                  <a:schemeClr val="tx1"/>
                </a:solidFill>
                <a:latin typeface="Trebuchet MS" panose="020B0703020202090204" pitchFamily="34" charset="0"/>
              </a:rPr>
              <a:t>: 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The </a:t>
            </a:r>
            <a:r>
              <a:rPr lang="en-US" sz="2000" i="1" dirty="0">
                <a:solidFill>
                  <a:srgbClr val="008F01"/>
                </a:solidFill>
                <a:latin typeface="Trebuchet MS" panose="020B0603020202020204" pitchFamily="34" charset="0"/>
              </a:rPr>
              <a:t>first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SpC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engine for point cloud networks on GPUs that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i="1" dirty="0">
                <a:solidFill>
                  <a:srgbClr val="008F01"/>
                </a:solidFill>
                <a:latin typeface="Trebuchet MS" panose="020B0603020202020204" pitchFamily="34" charset="0"/>
              </a:rPr>
              <a:t>intelligently leverages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structural properties of voxel data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i="1" dirty="0">
                <a:solidFill>
                  <a:srgbClr val="008F01"/>
                </a:solidFill>
                <a:latin typeface="Trebuchet MS" panose="020B0603020202020204" pitchFamily="34" charset="0"/>
              </a:rPr>
              <a:t>effectively mitigates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pre- and post-processing costs in the </a:t>
            </a:r>
            <a:r>
              <a:rPr lang="en-US" sz="2000" dirty="0" err="1">
                <a:solidFill>
                  <a:schemeClr val="tx1"/>
                </a:solidFill>
              </a:rPr>
              <a:t>SpC</a:t>
            </a:r>
            <a:r>
              <a:rPr lang="en-US" sz="2000" dirty="0">
                <a:solidFill>
                  <a:schemeClr val="tx1"/>
                </a:solidFill>
              </a:rPr>
              <a:t> mapping step</a:t>
            </a:r>
            <a:endParaRPr lang="en-GR" sz="20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0049E5-4FF0-3E9C-8BC0-3E1AB92B5066}"/>
              </a:ext>
            </a:extLst>
          </p:cNvPr>
          <p:cNvSpPr/>
          <p:nvPr/>
        </p:nvSpPr>
        <p:spPr>
          <a:xfrm>
            <a:off x="304800" y="2839742"/>
            <a:ext cx="11518900" cy="933372"/>
          </a:xfrm>
          <a:prstGeom prst="rect">
            <a:avLst/>
          </a:prstGeom>
          <a:solidFill>
            <a:srgbClr val="D2B1DB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tlCol="0" anchor="ctr"/>
          <a:lstStyle/>
          <a:p>
            <a:r>
              <a:rPr lang="en-US" sz="2000" dirty="0">
                <a:solidFill>
                  <a:srgbClr val="7030A0"/>
                </a:solidFill>
                <a:latin typeface="Trebuchet MS" panose="020B0703020202090204" pitchFamily="34" charset="0"/>
              </a:rPr>
              <a:t>Opportunities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: We identify that </a:t>
            </a:r>
            <a:r>
              <a:rPr lang="en-US" sz="2000" dirty="0" err="1">
                <a:solidFill>
                  <a:schemeClr val="tx1"/>
                </a:solidFill>
                <a:latin typeface="Trebuchet MS" panose="020B0703020202090204" pitchFamily="34" charset="0"/>
              </a:rPr>
              <a:t>SpC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operates </a:t>
            </a:r>
            <a:r>
              <a:rPr lang="en-US" sz="2000" dirty="0">
                <a:solidFill>
                  <a:schemeClr val="tx1"/>
                </a:solidFill>
              </a:rPr>
              <a:t>on voxel data that have inherent structural </a:t>
            </a:r>
            <a:r>
              <a:rPr lang="en-US" sz="2000" i="1" dirty="0">
                <a:solidFill>
                  <a:srgbClr val="7030A0"/>
                </a:solidFill>
              </a:rPr>
              <a:t>properties</a:t>
            </a:r>
            <a:r>
              <a:rPr lang="en-US" sz="2000" dirty="0">
                <a:solidFill>
                  <a:schemeClr val="tx1"/>
                </a:solidFill>
              </a:rPr>
              <a:t>, which existing works </a:t>
            </a:r>
            <a:r>
              <a:rPr lang="en-US" sz="2000" i="1" dirty="0">
                <a:solidFill>
                  <a:srgbClr val="7030A0"/>
                </a:solidFill>
              </a:rPr>
              <a:t>do not exploit </a:t>
            </a:r>
            <a:r>
              <a:rPr lang="en-US" sz="2000" dirty="0">
                <a:solidFill>
                  <a:schemeClr val="tx1"/>
                </a:solidFill>
              </a:rPr>
              <a:t>them</a:t>
            </a:r>
            <a:endParaRPr lang="en-US" sz="20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61A96E-A08E-4162-4254-8E1329F09671}"/>
              </a:ext>
            </a:extLst>
          </p:cNvPr>
          <p:cNvSpPr/>
          <p:nvPr/>
        </p:nvSpPr>
        <p:spPr>
          <a:xfrm>
            <a:off x="304800" y="4989115"/>
            <a:ext cx="11518900" cy="919549"/>
          </a:xfrm>
          <a:prstGeom prst="rect">
            <a:avLst/>
          </a:prstGeom>
          <a:solidFill>
            <a:schemeClr val="accent3">
              <a:lumMod val="40000"/>
              <a:lumOff val="60000"/>
              <a:alpha val="6196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tlCol="0" anchor="ctr"/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Key Results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: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rebuchet MS" panose="020B0703020202090204" pitchFamily="34" charset="0"/>
              </a:rPr>
              <a:t>Spira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improves inference performance 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over existing state-of-the-art frameworks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by </a:t>
            </a:r>
            <a:r>
              <a:rPr lang="en-GB" sz="2000" i="1" dirty="0">
                <a:solidFill>
                  <a:srgbClr val="AB3C19"/>
                </a:solidFill>
                <a:latin typeface="Trebuchet MS" panose="020B0703020202090204" pitchFamily="34" charset="0"/>
              </a:rPr>
              <a:t>1.68</a:t>
            </a:r>
            <a:r>
              <a:rPr lang="en-GB" sz="2000" i="1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×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averaged across </a:t>
            </a:r>
            <a:r>
              <a:rPr lang="en-GB" sz="2000" i="1" dirty="0">
                <a:solidFill>
                  <a:srgbClr val="AB3C19"/>
                </a:solidFill>
                <a:latin typeface="Trebuchet MS" panose="020B0603020202020204" pitchFamily="34" charset="0"/>
              </a:rPr>
              <a:t>six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GPU architectures</a:t>
            </a:r>
            <a:endParaRPr lang="en-GR" sz="20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8A292AFA-EB05-93E4-4D15-9EF9FF5635CA}"/>
              </a:ext>
            </a:extLst>
          </p:cNvPr>
          <p:cNvSpPr/>
          <p:nvPr/>
        </p:nvSpPr>
        <p:spPr>
          <a:xfrm>
            <a:off x="304800" y="1988849"/>
            <a:ext cx="11518900" cy="854885"/>
          </a:xfrm>
          <a:prstGeom prst="rect">
            <a:avLst/>
          </a:prstGeom>
          <a:solidFill>
            <a:schemeClr val="accent6">
              <a:lumMod val="40000"/>
              <a:lumOff val="60000"/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400" rtlCol="0" anchor="ctr"/>
          <a:lstStyle/>
          <a:p>
            <a:r>
              <a:rPr lang="en-US" sz="2000" dirty="0">
                <a:solidFill>
                  <a:srgbClr val="C00000"/>
                </a:solidFill>
                <a:latin typeface="Trebuchet MS" panose="020B0703020202090204" pitchFamily="34" charset="0"/>
              </a:rPr>
              <a:t>Problem</a:t>
            </a:r>
            <a:r>
              <a:rPr lang="en-GR" sz="2000" dirty="0">
                <a:solidFill>
                  <a:schemeClr val="tx1"/>
                </a:solidFill>
                <a:latin typeface="Trebuchet MS" panose="020B0703020202090204" pitchFamily="34" charset="0"/>
              </a:rPr>
              <a:t>: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SpC</a:t>
            </a:r>
            <a:r>
              <a:rPr lang="en-US" sz="2000" dirty="0">
                <a:solidFill>
                  <a:schemeClr val="tx1"/>
                </a:solidFill>
              </a:rPr>
              <a:t> execution 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on GPUs</a:t>
            </a:r>
            <a:r>
              <a:rPr lang="en-US" sz="2000" dirty="0">
                <a:solidFill>
                  <a:schemeClr val="tx1"/>
                </a:solidFill>
              </a:rPr>
              <a:t> has a mapping step and a feature computation step; prior works incur significant </a:t>
            </a:r>
            <a:r>
              <a:rPr lang="en-US" sz="2000" dirty="0">
                <a:solidFill>
                  <a:srgbClr val="C00000"/>
                </a:solidFill>
              </a:rPr>
              <a:t>pre-</a:t>
            </a:r>
            <a:r>
              <a:rPr lang="en-US" sz="2000" dirty="0">
                <a:solidFill>
                  <a:schemeClr val="tx1"/>
                </a:solidFill>
              </a:rPr>
              <a:t> and </a:t>
            </a:r>
            <a:r>
              <a:rPr lang="en-US" sz="2000" dirty="0">
                <a:solidFill>
                  <a:srgbClr val="C00000"/>
                </a:solidFill>
              </a:rPr>
              <a:t>post-processing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rgbClr val="C00000"/>
                </a:solidFill>
              </a:rPr>
              <a:t>overheads</a:t>
            </a:r>
            <a:r>
              <a:rPr lang="en-US" sz="2000" dirty="0">
                <a:solidFill>
                  <a:schemeClr val="tx1"/>
                </a:solidFill>
              </a:rPr>
              <a:t> in the mapping step of </a:t>
            </a:r>
            <a:r>
              <a:rPr lang="en-US" sz="2000" dirty="0" err="1">
                <a:solidFill>
                  <a:schemeClr val="tx1"/>
                </a:solidFill>
              </a:rPr>
              <a:t>SpC</a:t>
            </a:r>
            <a:endParaRPr lang="en-US" sz="20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754341-FAB7-C5E0-627A-0403D83FD1FF}"/>
              </a:ext>
            </a:extLst>
          </p:cNvPr>
          <p:cNvGrpSpPr/>
          <p:nvPr/>
        </p:nvGrpSpPr>
        <p:grpSpPr>
          <a:xfrm>
            <a:off x="7996137" y="5502739"/>
            <a:ext cx="3827564" cy="1260810"/>
            <a:chOff x="6331107" y="4428995"/>
            <a:chExt cx="3827564" cy="12608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4D2416D-F8EE-6895-A5CD-4FECF7B18EBF}"/>
                </a:ext>
              </a:extLst>
            </p:cNvPr>
            <p:cNvSpPr/>
            <p:nvPr/>
          </p:nvSpPr>
          <p:spPr>
            <a:xfrm>
              <a:off x="6331107" y="4834920"/>
              <a:ext cx="3827564" cy="854885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61961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400" rtlCol="0" anchor="ctr"/>
            <a:lstStyle/>
            <a:p>
              <a:endParaRPr lang="en-GR" sz="20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7BD2320-FACF-9085-8D73-86D96696D19D}"/>
                </a:ext>
              </a:extLst>
            </p:cNvPr>
            <p:cNvGrpSpPr/>
            <p:nvPr/>
          </p:nvGrpSpPr>
          <p:grpSpPr>
            <a:xfrm>
              <a:off x="6470276" y="4428995"/>
              <a:ext cx="3603173" cy="1204875"/>
              <a:chOff x="3097061" y="5416565"/>
              <a:chExt cx="3603173" cy="1204875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DEA00A3-FAE4-E2A5-516E-648FD5FC8022}"/>
                  </a:ext>
                </a:extLst>
              </p:cNvPr>
              <p:cNvSpPr/>
              <p:nvPr/>
            </p:nvSpPr>
            <p:spPr>
              <a:xfrm>
                <a:off x="3097061" y="6008371"/>
                <a:ext cx="3384430" cy="5329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2400" rtlCol="0" anchor="ctr"/>
              <a:lstStyle/>
              <a:p>
                <a:r>
                  <a:rPr lang="en-US" sz="2000" dirty="0">
                    <a:solidFill>
                      <a:srgbClr val="008F01"/>
                    </a:solidFill>
                    <a:latin typeface="Trebuchet MS" panose="020B0603020202020204" pitchFamily="34" charset="0"/>
                  </a:rPr>
                  <a:t>Spira</a:t>
                </a:r>
                <a:r>
                  <a:rPr lang="en-US" sz="2000" dirty="0">
                    <a:solidFill>
                      <a:schemeClr val="tx1"/>
                    </a:solidFill>
                    <a:latin typeface="Trebuchet MS" panose="020B0703020202090204" pitchFamily="34" charset="0"/>
                  </a:rPr>
                  <a:t> is open-source:</a:t>
                </a:r>
                <a:endParaRPr lang="en-GR" sz="2000" dirty="0">
                  <a:solidFill>
                    <a:schemeClr val="tx1"/>
                  </a:solidFill>
                  <a:latin typeface="Trebuchet MS" panose="020B0703020202090204" pitchFamily="34" charset="0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AB3691D-BFE3-7CD5-A828-3BE3AEA7BB70}"/>
                  </a:ext>
                </a:extLst>
              </p:cNvPr>
              <p:cNvGrpSpPr/>
              <p:nvPr/>
            </p:nvGrpSpPr>
            <p:grpSpPr>
              <a:xfrm>
                <a:off x="5705267" y="5416565"/>
                <a:ext cx="994967" cy="1204875"/>
                <a:chOff x="10208819" y="2060006"/>
                <a:chExt cx="1453405" cy="1760030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07EC45E5-EAB8-FDFD-C6A4-A94B4B3084A7}"/>
                    </a:ext>
                  </a:extLst>
                </p:cNvPr>
                <p:cNvGrpSpPr/>
                <p:nvPr/>
              </p:nvGrpSpPr>
              <p:grpSpPr>
                <a:xfrm>
                  <a:off x="10208819" y="2060006"/>
                  <a:ext cx="1453405" cy="1747852"/>
                  <a:chOff x="10208819" y="2060006"/>
                  <a:chExt cx="1453405" cy="1747852"/>
                </a:xfrm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47A287AD-0AA4-9E6A-1548-A26DA793D104}"/>
                      </a:ext>
                    </a:extLst>
                  </p:cNvPr>
                  <p:cNvSpPr/>
                  <p:nvPr/>
                </p:nvSpPr>
                <p:spPr>
                  <a:xfrm>
                    <a:off x="10208819" y="2060006"/>
                    <a:ext cx="1453405" cy="1747852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pic>
                <p:nvPicPr>
                  <p:cNvPr id="19" name="Picture 18" descr="A qr code with a white background&#10;&#10;Description automatically generated">
                    <a:extLst>
                      <a:ext uri="{FF2B5EF4-FFF2-40B4-BE49-F238E27FC236}">
                        <a16:creationId xmlns:a16="http://schemas.microsoft.com/office/drawing/2014/main" id="{DB58B21F-0FD4-1D24-F363-5678788F28F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0284361" y="2136206"/>
                    <a:ext cx="1302319" cy="130231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84CE388-1FEF-23F6-8818-D752CE8ADB41}"/>
                    </a:ext>
                  </a:extLst>
                </p:cNvPr>
                <p:cNvSpPr txBox="1"/>
                <p:nvPr/>
              </p:nvSpPr>
              <p:spPr>
                <a:xfrm>
                  <a:off x="10476108" y="3437887"/>
                  <a:ext cx="918821" cy="382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solidFill>
                        <a:schemeClr val="bg1"/>
                      </a:solidFill>
                    </a:rPr>
                    <a:t>GitHub</a:t>
                  </a:r>
                  <a:endParaRPr lang="el-GR" sz="11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8954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3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470F6-075A-5ED0-F925-A46C611B5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37">
            <a:extLst>
              <a:ext uri="{FF2B5EF4-FFF2-40B4-BE49-F238E27FC236}">
                <a16:creationId xmlns:a16="http://schemas.microsoft.com/office/drawing/2014/main" id="{8143D500-CD85-9DCB-DC28-E043D0B64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54100"/>
            <a:ext cx="11518900" cy="5122863"/>
          </a:xfrm>
        </p:spPr>
        <p:txBody>
          <a:bodyPr/>
          <a:lstStyle/>
          <a:p>
            <a:r>
              <a:rPr lang="en-US" sz="2400" dirty="0">
                <a:latin typeface="Trebuchet MS" panose="020B0703020202090204" pitchFamily="34" charset="0"/>
              </a:rPr>
              <a:t>Spira eliminates pre-processing by </a:t>
            </a:r>
            <a:r>
              <a:rPr lang="en-US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directly</a:t>
            </a:r>
            <a:r>
              <a:rPr lang="en-US" sz="2400" dirty="0">
                <a:latin typeface="Trebuchet MS" panose="020B0703020202090204" pitchFamily="34" charset="0"/>
              </a:rPr>
              <a:t> searching on the sorted input coordinates as given </a:t>
            </a:r>
            <a:endParaRPr lang="en-GB" sz="2400" noProof="0" dirty="0">
              <a:solidFill>
                <a:prstClr val="black"/>
              </a:solidFill>
              <a:latin typeface="Trebuchet MS" panose="020B0703020202090204" pitchFamily="34" charset="0"/>
            </a:endParaRPr>
          </a:p>
          <a:p>
            <a:endParaRPr lang="el-GR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3EAD8971-2608-2AF1-7835-401391598F39}"/>
              </a:ext>
            </a:extLst>
          </p:cNvPr>
          <p:cNvSpPr/>
          <p:nvPr/>
        </p:nvSpPr>
        <p:spPr>
          <a:xfrm>
            <a:off x="3588118" y="4562946"/>
            <a:ext cx="1788437" cy="21434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09844-8C2E-5F27-62B7-5534DF0F5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20</a:t>
            </a:fld>
            <a:endParaRPr lang="en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F71FC6-EE30-B992-2C33-F6359CCA5434}"/>
              </a:ext>
            </a:extLst>
          </p:cNvPr>
          <p:cNvSpPr txBox="1"/>
          <p:nvPr/>
        </p:nvSpPr>
        <p:spPr>
          <a:xfrm>
            <a:off x="1300112" y="2199087"/>
            <a:ext cx="24479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Pre-processing Phase</a:t>
            </a:r>
            <a:endParaRPr lang="el-GR" sz="1700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9302483-8193-C8EA-1BDC-94C2D19AD7F7}"/>
              </a:ext>
            </a:extLst>
          </p:cNvPr>
          <p:cNvSpPr/>
          <p:nvPr/>
        </p:nvSpPr>
        <p:spPr>
          <a:xfrm rot="5400000">
            <a:off x="1509871" y="3443094"/>
            <a:ext cx="790896" cy="40011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ounded Rectangle 11">
            <a:extLst>
              <a:ext uri="{FF2B5EF4-FFF2-40B4-BE49-F238E27FC236}">
                <a16:creationId xmlns:a16="http://schemas.microsoft.com/office/drawing/2014/main" id="{492E60B1-A26A-9CD0-C00E-ABC2E4F3E11C}"/>
              </a:ext>
            </a:extLst>
          </p:cNvPr>
          <p:cNvSpPr/>
          <p:nvPr/>
        </p:nvSpPr>
        <p:spPr>
          <a:xfrm>
            <a:off x="436956" y="2545351"/>
            <a:ext cx="3959548" cy="3452873"/>
          </a:xfrm>
          <a:custGeom>
            <a:avLst/>
            <a:gdLst>
              <a:gd name="connsiteX0" fmla="*/ 0 w 3959548"/>
              <a:gd name="connsiteY0" fmla="*/ 0 h 3452873"/>
              <a:gd name="connsiteX1" fmla="*/ 0 w 3959548"/>
              <a:gd name="connsiteY1" fmla="*/ 0 h 3452873"/>
              <a:gd name="connsiteX2" fmla="*/ 644841 w 3959548"/>
              <a:gd name="connsiteY2" fmla="*/ 0 h 3452873"/>
              <a:gd name="connsiteX3" fmla="*/ 1131299 w 3959548"/>
              <a:gd name="connsiteY3" fmla="*/ 0 h 3452873"/>
              <a:gd name="connsiteX4" fmla="*/ 1617758 w 3959548"/>
              <a:gd name="connsiteY4" fmla="*/ 0 h 3452873"/>
              <a:gd name="connsiteX5" fmla="*/ 2262599 w 3959548"/>
              <a:gd name="connsiteY5" fmla="*/ 0 h 3452873"/>
              <a:gd name="connsiteX6" fmla="*/ 2749058 w 3959548"/>
              <a:gd name="connsiteY6" fmla="*/ 0 h 3452873"/>
              <a:gd name="connsiteX7" fmla="*/ 3354303 w 3959548"/>
              <a:gd name="connsiteY7" fmla="*/ 0 h 3452873"/>
              <a:gd name="connsiteX8" fmla="*/ 3959548 w 3959548"/>
              <a:gd name="connsiteY8" fmla="*/ 0 h 3452873"/>
              <a:gd name="connsiteX9" fmla="*/ 3959548 w 3959548"/>
              <a:gd name="connsiteY9" fmla="*/ 0 h 3452873"/>
              <a:gd name="connsiteX10" fmla="*/ 3959548 w 3959548"/>
              <a:gd name="connsiteY10" fmla="*/ 540950 h 3452873"/>
              <a:gd name="connsiteX11" fmla="*/ 3959548 w 3959548"/>
              <a:gd name="connsiteY11" fmla="*/ 1081900 h 3452873"/>
              <a:gd name="connsiteX12" fmla="*/ 3959548 w 3959548"/>
              <a:gd name="connsiteY12" fmla="*/ 1726436 h 3452873"/>
              <a:gd name="connsiteX13" fmla="*/ 3959548 w 3959548"/>
              <a:gd name="connsiteY13" fmla="*/ 2232858 h 3452873"/>
              <a:gd name="connsiteX14" fmla="*/ 3959548 w 3959548"/>
              <a:gd name="connsiteY14" fmla="*/ 2808337 h 3452873"/>
              <a:gd name="connsiteX15" fmla="*/ 3959548 w 3959548"/>
              <a:gd name="connsiteY15" fmla="*/ 3452873 h 3452873"/>
              <a:gd name="connsiteX16" fmla="*/ 3959548 w 3959548"/>
              <a:gd name="connsiteY16" fmla="*/ 3452873 h 3452873"/>
              <a:gd name="connsiteX17" fmla="*/ 3354303 w 3959548"/>
              <a:gd name="connsiteY17" fmla="*/ 3452873 h 3452873"/>
              <a:gd name="connsiteX18" fmla="*/ 2828249 w 3959548"/>
              <a:gd name="connsiteY18" fmla="*/ 3452873 h 3452873"/>
              <a:gd name="connsiteX19" fmla="*/ 2381385 w 3959548"/>
              <a:gd name="connsiteY19" fmla="*/ 3452873 h 3452873"/>
              <a:gd name="connsiteX20" fmla="*/ 1894927 w 3959548"/>
              <a:gd name="connsiteY20" fmla="*/ 3452873 h 3452873"/>
              <a:gd name="connsiteX21" fmla="*/ 1448063 w 3959548"/>
              <a:gd name="connsiteY21" fmla="*/ 3452873 h 3452873"/>
              <a:gd name="connsiteX22" fmla="*/ 842818 w 3959548"/>
              <a:gd name="connsiteY22" fmla="*/ 3452873 h 3452873"/>
              <a:gd name="connsiteX23" fmla="*/ 0 w 3959548"/>
              <a:gd name="connsiteY23" fmla="*/ 3452873 h 3452873"/>
              <a:gd name="connsiteX24" fmla="*/ 0 w 3959548"/>
              <a:gd name="connsiteY24" fmla="*/ 3452873 h 3452873"/>
              <a:gd name="connsiteX25" fmla="*/ 0 w 3959548"/>
              <a:gd name="connsiteY25" fmla="*/ 2946452 h 3452873"/>
              <a:gd name="connsiteX26" fmla="*/ 0 w 3959548"/>
              <a:gd name="connsiteY26" fmla="*/ 2474559 h 3452873"/>
              <a:gd name="connsiteX27" fmla="*/ 0 w 3959548"/>
              <a:gd name="connsiteY27" fmla="*/ 1968138 h 3452873"/>
              <a:gd name="connsiteX28" fmla="*/ 0 w 3959548"/>
              <a:gd name="connsiteY28" fmla="*/ 1323601 h 3452873"/>
              <a:gd name="connsiteX29" fmla="*/ 0 w 3959548"/>
              <a:gd name="connsiteY29" fmla="*/ 851709 h 3452873"/>
              <a:gd name="connsiteX30" fmla="*/ 0 w 3959548"/>
              <a:gd name="connsiteY30" fmla="*/ 0 h 345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959548" h="3452873" extrusionOk="0">
                <a:moveTo>
                  <a:pt x="0" y="0"/>
                </a:moveTo>
                <a:lnTo>
                  <a:pt x="0" y="0"/>
                </a:lnTo>
                <a:cubicBezTo>
                  <a:pt x="133366" y="-23621"/>
                  <a:pt x="356248" y="47520"/>
                  <a:pt x="644841" y="0"/>
                </a:cubicBezTo>
                <a:cubicBezTo>
                  <a:pt x="933434" y="-47520"/>
                  <a:pt x="1031300" y="41787"/>
                  <a:pt x="1131299" y="0"/>
                </a:cubicBezTo>
                <a:cubicBezTo>
                  <a:pt x="1231298" y="-41787"/>
                  <a:pt x="1378664" y="31918"/>
                  <a:pt x="1617758" y="0"/>
                </a:cubicBezTo>
                <a:cubicBezTo>
                  <a:pt x="1856852" y="-31918"/>
                  <a:pt x="1945139" y="59656"/>
                  <a:pt x="2262599" y="0"/>
                </a:cubicBezTo>
                <a:cubicBezTo>
                  <a:pt x="2580059" y="-59656"/>
                  <a:pt x="2588076" y="31318"/>
                  <a:pt x="2749058" y="0"/>
                </a:cubicBezTo>
                <a:cubicBezTo>
                  <a:pt x="2910040" y="-31318"/>
                  <a:pt x="3166564" y="22331"/>
                  <a:pt x="3354303" y="0"/>
                </a:cubicBezTo>
                <a:cubicBezTo>
                  <a:pt x="3542043" y="-22331"/>
                  <a:pt x="3672083" y="19167"/>
                  <a:pt x="3959548" y="0"/>
                </a:cubicBezTo>
                <a:lnTo>
                  <a:pt x="3959548" y="0"/>
                </a:lnTo>
                <a:cubicBezTo>
                  <a:pt x="4008248" y="165474"/>
                  <a:pt x="3916427" y="427901"/>
                  <a:pt x="3959548" y="540950"/>
                </a:cubicBezTo>
                <a:cubicBezTo>
                  <a:pt x="4002669" y="653999"/>
                  <a:pt x="3905129" y="823078"/>
                  <a:pt x="3959548" y="1081900"/>
                </a:cubicBezTo>
                <a:cubicBezTo>
                  <a:pt x="4013967" y="1340722"/>
                  <a:pt x="3948644" y="1595496"/>
                  <a:pt x="3959548" y="1726436"/>
                </a:cubicBezTo>
                <a:cubicBezTo>
                  <a:pt x="3970452" y="1857376"/>
                  <a:pt x="3917138" y="2125311"/>
                  <a:pt x="3959548" y="2232858"/>
                </a:cubicBezTo>
                <a:cubicBezTo>
                  <a:pt x="4001958" y="2340405"/>
                  <a:pt x="3938617" y="2551861"/>
                  <a:pt x="3959548" y="2808337"/>
                </a:cubicBezTo>
                <a:cubicBezTo>
                  <a:pt x="3980479" y="3064813"/>
                  <a:pt x="3906284" y="3209184"/>
                  <a:pt x="3959548" y="3452873"/>
                </a:cubicBezTo>
                <a:lnTo>
                  <a:pt x="3959548" y="3452873"/>
                </a:lnTo>
                <a:cubicBezTo>
                  <a:pt x="3670545" y="3462478"/>
                  <a:pt x="3619227" y="3382576"/>
                  <a:pt x="3354303" y="3452873"/>
                </a:cubicBezTo>
                <a:cubicBezTo>
                  <a:pt x="3089380" y="3523170"/>
                  <a:pt x="2970835" y="3407425"/>
                  <a:pt x="2828249" y="3452873"/>
                </a:cubicBezTo>
                <a:cubicBezTo>
                  <a:pt x="2685663" y="3498321"/>
                  <a:pt x="2519816" y="3443655"/>
                  <a:pt x="2381385" y="3452873"/>
                </a:cubicBezTo>
                <a:cubicBezTo>
                  <a:pt x="2242954" y="3462091"/>
                  <a:pt x="2136343" y="3440482"/>
                  <a:pt x="1894927" y="3452873"/>
                </a:cubicBezTo>
                <a:cubicBezTo>
                  <a:pt x="1653511" y="3465264"/>
                  <a:pt x="1633386" y="3426666"/>
                  <a:pt x="1448063" y="3452873"/>
                </a:cubicBezTo>
                <a:cubicBezTo>
                  <a:pt x="1262740" y="3479080"/>
                  <a:pt x="1081606" y="3401172"/>
                  <a:pt x="842818" y="3452873"/>
                </a:cubicBezTo>
                <a:cubicBezTo>
                  <a:pt x="604031" y="3504574"/>
                  <a:pt x="379734" y="3449883"/>
                  <a:pt x="0" y="3452873"/>
                </a:cubicBezTo>
                <a:lnTo>
                  <a:pt x="0" y="3452873"/>
                </a:lnTo>
                <a:cubicBezTo>
                  <a:pt x="-1182" y="3286922"/>
                  <a:pt x="26435" y="3187854"/>
                  <a:pt x="0" y="2946452"/>
                </a:cubicBezTo>
                <a:cubicBezTo>
                  <a:pt x="-26435" y="2705050"/>
                  <a:pt x="27860" y="2656271"/>
                  <a:pt x="0" y="2474559"/>
                </a:cubicBezTo>
                <a:cubicBezTo>
                  <a:pt x="-27860" y="2292847"/>
                  <a:pt x="8861" y="2131709"/>
                  <a:pt x="0" y="1968138"/>
                </a:cubicBezTo>
                <a:cubicBezTo>
                  <a:pt x="-8861" y="1804567"/>
                  <a:pt x="49239" y="1616986"/>
                  <a:pt x="0" y="1323601"/>
                </a:cubicBezTo>
                <a:cubicBezTo>
                  <a:pt x="-49239" y="1030216"/>
                  <a:pt x="27143" y="1062508"/>
                  <a:pt x="0" y="851709"/>
                </a:cubicBezTo>
                <a:cubicBezTo>
                  <a:pt x="-27143" y="640910"/>
                  <a:pt x="86563" y="174246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555900783">
                  <a:prstGeom prst="roundRect">
                    <a:avLst>
                      <a:gd name="adj" fmla="val 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593236-0FC8-E20B-B6DE-664540A096A6}"/>
              </a:ext>
            </a:extLst>
          </p:cNvPr>
          <p:cNvSpPr txBox="1"/>
          <p:nvPr/>
        </p:nvSpPr>
        <p:spPr>
          <a:xfrm>
            <a:off x="829509" y="5400048"/>
            <a:ext cx="3174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Trebuchet MS" panose="020B0703020202090204" pitchFamily="34" charset="0"/>
              </a:rPr>
              <a:t>P: Input Non-Zero Coord.</a:t>
            </a:r>
            <a:r>
              <a:rPr lang="en-US" sz="1600" dirty="0">
                <a:latin typeface="Trebuchet MS" panose="020B070302020209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B67B0-C55B-4423-37AA-DC17150DA91B}"/>
              </a:ext>
            </a:extLst>
          </p:cNvPr>
          <p:cNvSpPr txBox="1"/>
          <p:nvPr/>
        </p:nvSpPr>
        <p:spPr>
          <a:xfrm>
            <a:off x="5715531" y="5650559"/>
            <a:ext cx="3174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rebuchet MS" panose="020B0703020202090204" pitchFamily="34" charset="0"/>
              </a:rPr>
              <a:t>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pre-processed</a:t>
            </a:r>
            <a:r>
              <a:rPr lang="en-US" sz="1600" dirty="0">
                <a:latin typeface="Trebuchet MS" panose="020B0703020202090204" pitchFamily="34" charset="0"/>
              </a:rPr>
              <a:t>)</a:t>
            </a:r>
            <a:endParaRPr lang="en-US" sz="16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0C4995-8DCF-758E-D5DE-ACE969CF1279}"/>
              </a:ext>
            </a:extLst>
          </p:cNvPr>
          <p:cNvSpPr txBox="1"/>
          <p:nvPr/>
        </p:nvSpPr>
        <p:spPr>
          <a:xfrm>
            <a:off x="2066809" y="3473846"/>
            <a:ext cx="1822893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dirty="0"/>
              <a:t>Pre-process</a:t>
            </a:r>
            <a:endParaRPr lang="el-GR" sz="17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CF48074-78F9-E17B-DF78-E726050889FC}"/>
              </a:ext>
            </a:extLst>
          </p:cNvPr>
          <p:cNvGrpSpPr/>
          <p:nvPr/>
        </p:nvGrpSpPr>
        <p:grpSpPr>
          <a:xfrm>
            <a:off x="1022999" y="4121230"/>
            <a:ext cx="2339169" cy="1238110"/>
            <a:chOff x="1002634" y="4293460"/>
            <a:chExt cx="2339169" cy="1238110"/>
          </a:xfrm>
        </p:grpSpPr>
        <p:sp>
          <p:nvSpPr>
            <p:cNvPr id="31" name="Freeform 176">
              <a:extLst>
                <a:ext uri="{FF2B5EF4-FFF2-40B4-BE49-F238E27FC236}">
                  <a16:creationId xmlns:a16="http://schemas.microsoft.com/office/drawing/2014/main" id="{3FACA8D2-3EB1-F070-DC90-AD70CFF302EF}"/>
                </a:ext>
              </a:extLst>
            </p:cNvPr>
            <p:cNvSpPr/>
            <p:nvPr/>
          </p:nvSpPr>
          <p:spPr>
            <a:xfrm>
              <a:off x="1002634" y="4293460"/>
              <a:ext cx="2339169" cy="1238110"/>
            </a:xfrm>
            <a:custGeom>
              <a:avLst/>
              <a:gdLst>
                <a:gd name="connsiteX0" fmla="*/ 1436915 w 2971800"/>
                <a:gd name="connsiteY0" fmla="*/ 65314 h 1943100"/>
                <a:gd name="connsiteX1" fmla="*/ 1240972 w 2971800"/>
                <a:gd name="connsiteY1" fmla="*/ 48985 h 1943100"/>
                <a:gd name="connsiteX2" fmla="*/ 1191986 w 2971800"/>
                <a:gd name="connsiteY2" fmla="*/ 32657 h 1943100"/>
                <a:gd name="connsiteX3" fmla="*/ 1126672 w 2971800"/>
                <a:gd name="connsiteY3" fmla="*/ 16328 h 1943100"/>
                <a:gd name="connsiteX4" fmla="*/ 326572 w 2971800"/>
                <a:gd name="connsiteY4" fmla="*/ 48985 h 1943100"/>
                <a:gd name="connsiteX5" fmla="*/ 212272 w 2971800"/>
                <a:gd name="connsiteY5" fmla="*/ 81642 h 1943100"/>
                <a:gd name="connsiteX6" fmla="*/ 81643 w 2971800"/>
                <a:gd name="connsiteY6" fmla="*/ 195942 h 1943100"/>
                <a:gd name="connsiteX7" fmla="*/ 65315 w 2971800"/>
                <a:gd name="connsiteY7" fmla="*/ 244928 h 1943100"/>
                <a:gd name="connsiteX8" fmla="*/ 16329 w 2971800"/>
                <a:gd name="connsiteY8" fmla="*/ 473528 h 1943100"/>
                <a:gd name="connsiteX9" fmla="*/ 0 w 2971800"/>
                <a:gd name="connsiteY9" fmla="*/ 538842 h 1943100"/>
                <a:gd name="connsiteX10" fmla="*/ 16329 w 2971800"/>
                <a:gd name="connsiteY10" fmla="*/ 849085 h 1943100"/>
                <a:gd name="connsiteX11" fmla="*/ 48986 w 2971800"/>
                <a:gd name="connsiteY11" fmla="*/ 979714 h 1943100"/>
                <a:gd name="connsiteX12" fmla="*/ 81643 w 2971800"/>
                <a:gd name="connsiteY12" fmla="*/ 1077685 h 1943100"/>
                <a:gd name="connsiteX13" fmla="*/ 212272 w 2971800"/>
                <a:gd name="connsiteY13" fmla="*/ 1306285 h 1943100"/>
                <a:gd name="connsiteX14" fmla="*/ 244929 w 2971800"/>
                <a:gd name="connsiteY14" fmla="*/ 1355271 h 1943100"/>
                <a:gd name="connsiteX15" fmla="*/ 293915 w 2971800"/>
                <a:gd name="connsiteY15" fmla="*/ 1404257 h 1943100"/>
                <a:gd name="connsiteX16" fmla="*/ 326572 w 2971800"/>
                <a:gd name="connsiteY16" fmla="*/ 1502228 h 1943100"/>
                <a:gd name="connsiteX17" fmla="*/ 342900 w 2971800"/>
                <a:gd name="connsiteY17" fmla="*/ 1567542 h 1943100"/>
                <a:gd name="connsiteX18" fmla="*/ 375557 w 2971800"/>
                <a:gd name="connsiteY18" fmla="*/ 1616528 h 1943100"/>
                <a:gd name="connsiteX19" fmla="*/ 440872 w 2971800"/>
                <a:gd name="connsiteY19" fmla="*/ 1763485 h 1943100"/>
                <a:gd name="connsiteX20" fmla="*/ 489857 w 2971800"/>
                <a:gd name="connsiteY20" fmla="*/ 1812471 h 1943100"/>
                <a:gd name="connsiteX21" fmla="*/ 538843 w 2971800"/>
                <a:gd name="connsiteY21" fmla="*/ 1828800 h 1943100"/>
                <a:gd name="connsiteX22" fmla="*/ 718457 w 2971800"/>
                <a:gd name="connsiteY22" fmla="*/ 1894114 h 1943100"/>
                <a:gd name="connsiteX23" fmla="*/ 718457 w 2971800"/>
                <a:gd name="connsiteY23" fmla="*/ 1894114 h 1943100"/>
                <a:gd name="connsiteX24" fmla="*/ 816429 w 2971800"/>
                <a:gd name="connsiteY24" fmla="*/ 1926771 h 1943100"/>
                <a:gd name="connsiteX25" fmla="*/ 865415 w 2971800"/>
                <a:gd name="connsiteY25" fmla="*/ 1943100 h 1943100"/>
                <a:gd name="connsiteX26" fmla="*/ 1273629 w 2971800"/>
                <a:gd name="connsiteY26" fmla="*/ 1926771 h 1943100"/>
                <a:gd name="connsiteX27" fmla="*/ 1404257 w 2971800"/>
                <a:gd name="connsiteY27" fmla="*/ 1894114 h 1943100"/>
                <a:gd name="connsiteX28" fmla="*/ 1502229 w 2971800"/>
                <a:gd name="connsiteY28" fmla="*/ 1877785 h 1943100"/>
                <a:gd name="connsiteX29" fmla="*/ 1583872 w 2971800"/>
                <a:gd name="connsiteY29" fmla="*/ 1861457 h 1943100"/>
                <a:gd name="connsiteX30" fmla="*/ 1894115 w 2971800"/>
                <a:gd name="connsiteY30" fmla="*/ 1812471 h 1943100"/>
                <a:gd name="connsiteX31" fmla="*/ 2171700 w 2971800"/>
                <a:gd name="connsiteY31" fmla="*/ 1779814 h 1943100"/>
                <a:gd name="connsiteX32" fmla="*/ 2302329 w 2971800"/>
                <a:gd name="connsiteY32" fmla="*/ 1747157 h 1943100"/>
                <a:gd name="connsiteX33" fmla="*/ 2351315 w 2971800"/>
                <a:gd name="connsiteY33" fmla="*/ 1730828 h 1943100"/>
                <a:gd name="connsiteX34" fmla="*/ 2400300 w 2971800"/>
                <a:gd name="connsiteY34" fmla="*/ 1698171 h 1943100"/>
                <a:gd name="connsiteX35" fmla="*/ 2498272 w 2971800"/>
                <a:gd name="connsiteY35" fmla="*/ 1649185 h 1943100"/>
                <a:gd name="connsiteX36" fmla="*/ 2547257 w 2971800"/>
                <a:gd name="connsiteY36" fmla="*/ 1551214 h 1943100"/>
                <a:gd name="connsiteX37" fmla="*/ 2563586 w 2971800"/>
                <a:gd name="connsiteY37" fmla="*/ 1502228 h 1943100"/>
                <a:gd name="connsiteX38" fmla="*/ 2645229 w 2971800"/>
                <a:gd name="connsiteY38" fmla="*/ 1404257 h 1943100"/>
                <a:gd name="connsiteX39" fmla="*/ 2677886 w 2971800"/>
                <a:gd name="connsiteY39" fmla="*/ 1355271 h 1943100"/>
                <a:gd name="connsiteX40" fmla="*/ 2775857 w 2971800"/>
                <a:gd name="connsiteY40" fmla="*/ 1257300 h 1943100"/>
                <a:gd name="connsiteX41" fmla="*/ 2857500 w 2971800"/>
                <a:gd name="connsiteY41" fmla="*/ 1175657 h 1943100"/>
                <a:gd name="connsiteX42" fmla="*/ 2906486 w 2971800"/>
                <a:gd name="connsiteY42" fmla="*/ 1126671 h 1943100"/>
                <a:gd name="connsiteX43" fmla="*/ 2955472 w 2971800"/>
                <a:gd name="connsiteY43" fmla="*/ 1094014 h 1943100"/>
                <a:gd name="connsiteX44" fmla="*/ 2971800 w 2971800"/>
                <a:gd name="connsiteY44" fmla="*/ 963385 h 1943100"/>
                <a:gd name="connsiteX45" fmla="*/ 2939143 w 2971800"/>
                <a:gd name="connsiteY45" fmla="*/ 751114 h 1943100"/>
                <a:gd name="connsiteX46" fmla="*/ 2906486 w 2971800"/>
                <a:gd name="connsiteY46" fmla="*/ 653142 h 1943100"/>
                <a:gd name="connsiteX47" fmla="*/ 2890157 w 2971800"/>
                <a:gd name="connsiteY47" fmla="*/ 604157 h 1943100"/>
                <a:gd name="connsiteX48" fmla="*/ 2824843 w 2971800"/>
                <a:gd name="connsiteY48" fmla="*/ 489857 h 1943100"/>
                <a:gd name="connsiteX49" fmla="*/ 2792186 w 2971800"/>
                <a:gd name="connsiteY49" fmla="*/ 391885 h 1943100"/>
                <a:gd name="connsiteX50" fmla="*/ 2726872 w 2971800"/>
                <a:gd name="connsiteY50" fmla="*/ 293914 h 1943100"/>
                <a:gd name="connsiteX51" fmla="*/ 2710543 w 2971800"/>
                <a:gd name="connsiteY51" fmla="*/ 244928 h 1943100"/>
                <a:gd name="connsiteX52" fmla="*/ 2661557 w 2971800"/>
                <a:gd name="connsiteY52" fmla="*/ 228600 h 1943100"/>
                <a:gd name="connsiteX53" fmla="*/ 2579915 w 2971800"/>
                <a:gd name="connsiteY53" fmla="*/ 179614 h 1943100"/>
                <a:gd name="connsiteX54" fmla="*/ 2547257 w 2971800"/>
                <a:gd name="connsiteY54" fmla="*/ 146957 h 1943100"/>
                <a:gd name="connsiteX55" fmla="*/ 2498272 w 2971800"/>
                <a:gd name="connsiteY55" fmla="*/ 114300 h 1943100"/>
                <a:gd name="connsiteX56" fmla="*/ 2465615 w 2971800"/>
                <a:gd name="connsiteY56" fmla="*/ 81642 h 1943100"/>
                <a:gd name="connsiteX57" fmla="*/ 2416629 w 2971800"/>
                <a:gd name="connsiteY57" fmla="*/ 65314 h 1943100"/>
                <a:gd name="connsiteX58" fmla="*/ 2367643 w 2971800"/>
                <a:gd name="connsiteY58" fmla="*/ 32657 h 1943100"/>
                <a:gd name="connsiteX59" fmla="*/ 2318657 w 2971800"/>
                <a:gd name="connsiteY59" fmla="*/ 16328 h 1943100"/>
                <a:gd name="connsiteX60" fmla="*/ 1975757 w 2971800"/>
                <a:gd name="connsiteY60" fmla="*/ 0 h 1943100"/>
                <a:gd name="connsiteX61" fmla="*/ 1551215 w 2971800"/>
                <a:gd name="connsiteY61" fmla="*/ 16328 h 1943100"/>
                <a:gd name="connsiteX62" fmla="*/ 1436915 w 2971800"/>
                <a:gd name="connsiteY62" fmla="*/ 65314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971800" h="1943100">
                  <a:moveTo>
                    <a:pt x="1436915" y="65314"/>
                  </a:moveTo>
                  <a:cubicBezTo>
                    <a:pt x="1385208" y="70757"/>
                    <a:pt x="1305938" y="57647"/>
                    <a:pt x="1240972" y="48985"/>
                  </a:cubicBezTo>
                  <a:cubicBezTo>
                    <a:pt x="1223911" y="46710"/>
                    <a:pt x="1208536" y="37385"/>
                    <a:pt x="1191986" y="32657"/>
                  </a:cubicBezTo>
                  <a:cubicBezTo>
                    <a:pt x="1170408" y="26492"/>
                    <a:pt x="1148443" y="21771"/>
                    <a:pt x="1126672" y="16328"/>
                  </a:cubicBezTo>
                  <a:cubicBezTo>
                    <a:pt x="830106" y="23225"/>
                    <a:pt x="593428" y="-4386"/>
                    <a:pt x="326572" y="48985"/>
                  </a:cubicBezTo>
                  <a:cubicBezTo>
                    <a:pt x="275319" y="59236"/>
                    <a:pt x="258957" y="66081"/>
                    <a:pt x="212272" y="81642"/>
                  </a:cubicBezTo>
                  <a:cubicBezTo>
                    <a:pt x="97972" y="157843"/>
                    <a:pt x="136072" y="114300"/>
                    <a:pt x="81643" y="195942"/>
                  </a:cubicBezTo>
                  <a:cubicBezTo>
                    <a:pt x="76200" y="212271"/>
                    <a:pt x="70043" y="228378"/>
                    <a:pt x="65315" y="244928"/>
                  </a:cubicBezTo>
                  <a:cubicBezTo>
                    <a:pt x="35337" y="349852"/>
                    <a:pt x="53848" y="323455"/>
                    <a:pt x="16329" y="473528"/>
                  </a:cubicBezTo>
                  <a:lnTo>
                    <a:pt x="0" y="538842"/>
                  </a:lnTo>
                  <a:cubicBezTo>
                    <a:pt x="5443" y="642256"/>
                    <a:pt x="4893" y="746161"/>
                    <a:pt x="16329" y="849085"/>
                  </a:cubicBezTo>
                  <a:cubicBezTo>
                    <a:pt x="21286" y="893694"/>
                    <a:pt x="34793" y="937134"/>
                    <a:pt x="48986" y="979714"/>
                  </a:cubicBezTo>
                  <a:cubicBezTo>
                    <a:pt x="59872" y="1012371"/>
                    <a:pt x="66248" y="1046896"/>
                    <a:pt x="81643" y="1077685"/>
                  </a:cubicBezTo>
                  <a:cubicBezTo>
                    <a:pt x="164513" y="1243425"/>
                    <a:pt x="119950" y="1167803"/>
                    <a:pt x="212272" y="1306285"/>
                  </a:cubicBezTo>
                  <a:cubicBezTo>
                    <a:pt x="223158" y="1322614"/>
                    <a:pt x="231052" y="1341394"/>
                    <a:pt x="244929" y="1355271"/>
                  </a:cubicBezTo>
                  <a:lnTo>
                    <a:pt x="293915" y="1404257"/>
                  </a:lnTo>
                  <a:cubicBezTo>
                    <a:pt x="304801" y="1436914"/>
                    <a:pt x="318223" y="1468832"/>
                    <a:pt x="326572" y="1502228"/>
                  </a:cubicBezTo>
                  <a:cubicBezTo>
                    <a:pt x="332015" y="1523999"/>
                    <a:pt x="334060" y="1546915"/>
                    <a:pt x="342900" y="1567542"/>
                  </a:cubicBezTo>
                  <a:cubicBezTo>
                    <a:pt x="350630" y="1585580"/>
                    <a:pt x="367587" y="1598595"/>
                    <a:pt x="375557" y="1616528"/>
                  </a:cubicBezTo>
                  <a:cubicBezTo>
                    <a:pt x="416243" y="1708072"/>
                    <a:pt x="388081" y="1700135"/>
                    <a:pt x="440872" y="1763485"/>
                  </a:cubicBezTo>
                  <a:cubicBezTo>
                    <a:pt x="455655" y="1781225"/>
                    <a:pt x="470643" y="1799662"/>
                    <a:pt x="489857" y="1812471"/>
                  </a:cubicBezTo>
                  <a:cubicBezTo>
                    <a:pt x="504178" y="1822019"/>
                    <a:pt x="523448" y="1821103"/>
                    <a:pt x="538843" y="1828800"/>
                  </a:cubicBezTo>
                  <a:cubicBezTo>
                    <a:pt x="682725" y="1900741"/>
                    <a:pt x="437166" y="1823791"/>
                    <a:pt x="718457" y="1894114"/>
                  </a:cubicBezTo>
                  <a:lnTo>
                    <a:pt x="718457" y="1894114"/>
                  </a:lnTo>
                  <a:lnTo>
                    <a:pt x="816429" y="1926771"/>
                  </a:lnTo>
                  <a:lnTo>
                    <a:pt x="865415" y="1943100"/>
                  </a:lnTo>
                  <a:cubicBezTo>
                    <a:pt x="1001486" y="1937657"/>
                    <a:pt x="1138008" y="1939100"/>
                    <a:pt x="1273629" y="1926771"/>
                  </a:cubicBezTo>
                  <a:cubicBezTo>
                    <a:pt x="1318327" y="1922707"/>
                    <a:pt x="1359985" y="1901493"/>
                    <a:pt x="1404257" y="1894114"/>
                  </a:cubicBezTo>
                  <a:lnTo>
                    <a:pt x="1502229" y="1877785"/>
                  </a:lnTo>
                  <a:cubicBezTo>
                    <a:pt x="1529535" y="1872820"/>
                    <a:pt x="1556541" y="1866280"/>
                    <a:pt x="1583872" y="1861457"/>
                  </a:cubicBezTo>
                  <a:cubicBezTo>
                    <a:pt x="1646171" y="1850463"/>
                    <a:pt x="1814010" y="1821895"/>
                    <a:pt x="1894115" y="1812471"/>
                  </a:cubicBezTo>
                  <a:cubicBezTo>
                    <a:pt x="1972755" y="1803219"/>
                    <a:pt x="2089751" y="1796204"/>
                    <a:pt x="2171700" y="1779814"/>
                  </a:cubicBezTo>
                  <a:cubicBezTo>
                    <a:pt x="2215712" y="1771012"/>
                    <a:pt x="2259749" y="1761351"/>
                    <a:pt x="2302329" y="1747157"/>
                  </a:cubicBezTo>
                  <a:cubicBezTo>
                    <a:pt x="2318658" y="1741714"/>
                    <a:pt x="2335920" y="1738525"/>
                    <a:pt x="2351315" y="1730828"/>
                  </a:cubicBezTo>
                  <a:cubicBezTo>
                    <a:pt x="2368867" y="1722052"/>
                    <a:pt x="2382748" y="1706947"/>
                    <a:pt x="2400300" y="1698171"/>
                  </a:cubicBezTo>
                  <a:cubicBezTo>
                    <a:pt x="2535511" y="1630565"/>
                    <a:pt x="2357881" y="1742778"/>
                    <a:pt x="2498272" y="1649185"/>
                  </a:cubicBezTo>
                  <a:cubicBezTo>
                    <a:pt x="2539311" y="1526064"/>
                    <a:pt x="2483953" y="1677823"/>
                    <a:pt x="2547257" y="1551214"/>
                  </a:cubicBezTo>
                  <a:cubicBezTo>
                    <a:pt x="2554954" y="1535819"/>
                    <a:pt x="2555889" y="1517623"/>
                    <a:pt x="2563586" y="1502228"/>
                  </a:cubicBezTo>
                  <a:cubicBezTo>
                    <a:pt x="2593994" y="1441413"/>
                    <a:pt x="2600085" y="1458429"/>
                    <a:pt x="2645229" y="1404257"/>
                  </a:cubicBezTo>
                  <a:cubicBezTo>
                    <a:pt x="2657792" y="1389181"/>
                    <a:pt x="2664848" y="1369939"/>
                    <a:pt x="2677886" y="1355271"/>
                  </a:cubicBezTo>
                  <a:cubicBezTo>
                    <a:pt x="2708569" y="1320753"/>
                    <a:pt x="2743200" y="1289957"/>
                    <a:pt x="2775857" y="1257300"/>
                  </a:cubicBezTo>
                  <a:lnTo>
                    <a:pt x="2857500" y="1175657"/>
                  </a:lnTo>
                  <a:cubicBezTo>
                    <a:pt x="2873829" y="1159328"/>
                    <a:pt x="2887272" y="1139480"/>
                    <a:pt x="2906486" y="1126671"/>
                  </a:cubicBezTo>
                  <a:lnTo>
                    <a:pt x="2955472" y="1094014"/>
                  </a:lnTo>
                  <a:cubicBezTo>
                    <a:pt x="2960915" y="1050471"/>
                    <a:pt x="2971800" y="1007267"/>
                    <a:pt x="2971800" y="963385"/>
                  </a:cubicBezTo>
                  <a:cubicBezTo>
                    <a:pt x="2971800" y="930272"/>
                    <a:pt x="2951574" y="796695"/>
                    <a:pt x="2939143" y="751114"/>
                  </a:cubicBezTo>
                  <a:cubicBezTo>
                    <a:pt x="2930085" y="717903"/>
                    <a:pt x="2917372" y="685799"/>
                    <a:pt x="2906486" y="653142"/>
                  </a:cubicBezTo>
                  <a:cubicBezTo>
                    <a:pt x="2901043" y="636814"/>
                    <a:pt x="2899704" y="618478"/>
                    <a:pt x="2890157" y="604157"/>
                  </a:cubicBezTo>
                  <a:cubicBezTo>
                    <a:pt x="2860701" y="559973"/>
                    <a:pt x="2845559" y="541647"/>
                    <a:pt x="2824843" y="489857"/>
                  </a:cubicBezTo>
                  <a:cubicBezTo>
                    <a:pt x="2812058" y="457895"/>
                    <a:pt x="2811281" y="420527"/>
                    <a:pt x="2792186" y="391885"/>
                  </a:cubicBezTo>
                  <a:cubicBezTo>
                    <a:pt x="2770415" y="359228"/>
                    <a:pt x="2739284" y="331149"/>
                    <a:pt x="2726872" y="293914"/>
                  </a:cubicBezTo>
                  <a:cubicBezTo>
                    <a:pt x="2721429" y="277585"/>
                    <a:pt x="2722714" y="257099"/>
                    <a:pt x="2710543" y="244928"/>
                  </a:cubicBezTo>
                  <a:cubicBezTo>
                    <a:pt x="2698372" y="232757"/>
                    <a:pt x="2677886" y="234043"/>
                    <a:pt x="2661557" y="228600"/>
                  </a:cubicBezTo>
                  <a:cubicBezTo>
                    <a:pt x="2578815" y="145856"/>
                    <a:pt x="2685893" y="243200"/>
                    <a:pt x="2579915" y="179614"/>
                  </a:cubicBezTo>
                  <a:cubicBezTo>
                    <a:pt x="2566714" y="171693"/>
                    <a:pt x="2559278" y="156574"/>
                    <a:pt x="2547257" y="146957"/>
                  </a:cubicBezTo>
                  <a:cubicBezTo>
                    <a:pt x="2531933" y="134698"/>
                    <a:pt x="2513596" y="126559"/>
                    <a:pt x="2498272" y="114300"/>
                  </a:cubicBezTo>
                  <a:cubicBezTo>
                    <a:pt x="2486251" y="104683"/>
                    <a:pt x="2478816" y="89563"/>
                    <a:pt x="2465615" y="81642"/>
                  </a:cubicBezTo>
                  <a:cubicBezTo>
                    <a:pt x="2450856" y="72787"/>
                    <a:pt x="2432958" y="70757"/>
                    <a:pt x="2416629" y="65314"/>
                  </a:cubicBezTo>
                  <a:cubicBezTo>
                    <a:pt x="2400300" y="54428"/>
                    <a:pt x="2385196" y="41433"/>
                    <a:pt x="2367643" y="32657"/>
                  </a:cubicBezTo>
                  <a:cubicBezTo>
                    <a:pt x="2352248" y="24960"/>
                    <a:pt x="2335810" y="17757"/>
                    <a:pt x="2318657" y="16328"/>
                  </a:cubicBezTo>
                  <a:cubicBezTo>
                    <a:pt x="2204623" y="6825"/>
                    <a:pt x="2090057" y="5443"/>
                    <a:pt x="1975757" y="0"/>
                  </a:cubicBezTo>
                  <a:cubicBezTo>
                    <a:pt x="1834243" y="5443"/>
                    <a:pt x="1692215" y="3109"/>
                    <a:pt x="1551215" y="16328"/>
                  </a:cubicBezTo>
                  <a:cubicBezTo>
                    <a:pt x="1506281" y="20540"/>
                    <a:pt x="1488622" y="59871"/>
                    <a:pt x="1436915" y="65314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34893DD-C459-7ED7-699A-D8A12DED61D9}"/>
                </a:ext>
              </a:extLst>
            </p:cNvPr>
            <p:cNvSpPr txBox="1"/>
            <p:nvPr/>
          </p:nvSpPr>
          <p:spPr>
            <a:xfrm>
              <a:off x="2205211" y="4345735"/>
              <a:ext cx="7251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effectLst/>
                  <a:latin typeface="Trebuchet MS" panose="020B0703020202090204" pitchFamily="34" charset="0"/>
                </a:rPr>
                <a:t>…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1B99010-4D1A-30A3-1B1E-697A87CC0885}"/>
                </a:ext>
              </a:extLst>
            </p:cNvPr>
            <p:cNvSpPr>
              <a:spLocks/>
            </p:cNvSpPr>
            <p:nvPr/>
          </p:nvSpPr>
          <p:spPr>
            <a:xfrm>
              <a:off x="2771568" y="4735462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4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B4F4384-D3B7-C76F-F6AD-F729EA2BE98A}"/>
                </a:ext>
              </a:extLst>
            </p:cNvPr>
            <p:cNvSpPr>
              <a:spLocks/>
            </p:cNvSpPr>
            <p:nvPr/>
          </p:nvSpPr>
          <p:spPr>
            <a:xfrm>
              <a:off x="2161418" y="4948799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sz="16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3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76C535-50A4-D4C3-268A-A6CB8149A0FC}"/>
                </a:ext>
              </a:extLst>
            </p:cNvPr>
            <p:cNvSpPr>
              <a:spLocks/>
            </p:cNvSpPr>
            <p:nvPr/>
          </p:nvSpPr>
          <p:spPr>
            <a:xfrm>
              <a:off x="1147709" y="4583060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sz="16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0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911C67F-DD5B-642C-6547-621AA009B0E0}"/>
                </a:ext>
              </a:extLst>
            </p:cNvPr>
            <p:cNvSpPr>
              <a:spLocks/>
            </p:cNvSpPr>
            <p:nvPr/>
          </p:nvSpPr>
          <p:spPr>
            <a:xfrm>
              <a:off x="1574255" y="5068390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1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1060CBE-DD54-FA43-4CD5-1BF2E196838A}"/>
                </a:ext>
              </a:extLst>
            </p:cNvPr>
            <p:cNvSpPr>
              <a:spLocks/>
            </p:cNvSpPr>
            <p:nvPr/>
          </p:nvSpPr>
          <p:spPr>
            <a:xfrm>
              <a:off x="1747734" y="4436129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2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06598B06-DC6A-9B81-5597-D2A60AC09C30}"/>
              </a:ext>
            </a:extLst>
          </p:cNvPr>
          <p:cNvSpPr txBox="1"/>
          <p:nvPr/>
        </p:nvSpPr>
        <p:spPr>
          <a:xfrm>
            <a:off x="5339749" y="5431423"/>
            <a:ext cx="3174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Trebuchet MS" panose="020B0703020202090204" pitchFamily="34" charset="0"/>
              </a:rPr>
              <a:t>P: Input Non-Zero Coord.</a:t>
            </a:r>
            <a:r>
              <a:rPr lang="en-US" sz="1600" dirty="0">
                <a:latin typeface="Trebuchet MS" panose="020B0703020202090204" pitchFamily="34" charset="0"/>
              </a:rPr>
              <a:t>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6EA9AB1-D19F-E324-814E-6B1075289A1A}"/>
              </a:ext>
            </a:extLst>
          </p:cNvPr>
          <p:cNvSpPr txBox="1"/>
          <p:nvPr/>
        </p:nvSpPr>
        <p:spPr>
          <a:xfrm>
            <a:off x="7359429" y="3804296"/>
            <a:ext cx="1486399" cy="3416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rgbClr val="0070C0"/>
                </a:solidFill>
                <a:latin typeface="Trebuchet MS" panose="020B0703020202090204" pitchFamily="34" charset="0"/>
              </a:rPr>
              <a:t>searches</a:t>
            </a:r>
            <a:endParaRPr lang="en-GB" sz="2000" dirty="0">
              <a:solidFill>
                <a:srgbClr val="0070C0"/>
              </a:solidFill>
              <a:latin typeface="Trebuchet MS" panose="020B0703020202090204" pitchFamily="34" charset="0"/>
            </a:endParaRPr>
          </a:p>
        </p:txBody>
      </p: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0A000435-61EE-6E09-F6E1-1AAD62F58B35}"/>
              </a:ext>
            </a:extLst>
          </p:cNvPr>
          <p:cNvCxnSpPr>
            <a:cxnSpLocks/>
            <a:stCxn id="30" idx="2"/>
            <a:endCxn id="78" idx="0"/>
          </p:cNvCxnSpPr>
          <p:nvPr/>
        </p:nvCxnSpPr>
        <p:spPr>
          <a:xfrm rot="5400000">
            <a:off x="6513685" y="3795319"/>
            <a:ext cx="1358729" cy="603770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7B57C7D-DAC1-9691-0070-EA4B5BA44D4C}"/>
              </a:ext>
            </a:extLst>
          </p:cNvPr>
          <p:cNvSpPr txBox="1"/>
          <p:nvPr/>
        </p:nvSpPr>
        <p:spPr>
          <a:xfrm>
            <a:off x="6093511" y="2655070"/>
            <a:ext cx="1463807" cy="3277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700" dirty="0">
                <a:latin typeface="Trebuchet MS" panose="020B0703020202090204" pitchFamily="34" charset="0"/>
              </a:rPr>
              <a:t>Queries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71849E-BC01-592E-A0CA-B8B17AF50D34}"/>
              </a:ext>
            </a:extLst>
          </p:cNvPr>
          <p:cNvSpPr>
            <a:spLocks/>
          </p:cNvSpPr>
          <p:nvPr/>
        </p:nvSpPr>
        <p:spPr>
          <a:xfrm>
            <a:off x="6612801" y="3023003"/>
            <a:ext cx="316758" cy="316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Q</a:t>
            </a:r>
            <a:r>
              <a:rPr lang="en-US" sz="1600" b="1" kern="0" baseline="-25000" dirty="0">
                <a:solidFill>
                  <a:prstClr val="black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4</a:t>
            </a:r>
            <a:endParaRPr lang="en-US" sz="1600" baseline="-25000" dirty="0">
              <a:solidFill>
                <a:schemeClr val="tx1"/>
              </a:solidFill>
              <a:latin typeface="+mj-lt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16E3A-F315-D194-0566-1C228EA6BCA1}"/>
              </a:ext>
            </a:extLst>
          </p:cNvPr>
          <p:cNvSpPr txBox="1"/>
          <p:nvPr/>
        </p:nvSpPr>
        <p:spPr>
          <a:xfrm rot="10800000" flipH="1" flipV="1">
            <a:off x="6184235" y="2826078"/>
            <a:ext cx="32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Trebuchet MS" panose="020B0703020202090204" pitchFamily="34" charset="0"/>
              </a:rPr>
              <a:t>+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6F427C-9E83-C353-6F00-C1001C97D302}"/>
              </a:ext>
            </a:extLst>
          </p:cNvPr>
          <p:cNvSpPr>
            <a:spLocks/>
          </p:cNvSpPr>
          <p:nvPr/>
        </p:nvSpPr>
        <p:spPr>
          <a:xfrm>
            <a:off x="7521354" y="3013824"/>
            <a:ext cx="316758" cy="316758"/>
          </a:xfrm>
          <a:prstGeom prst="rect">
            <a:avLst/>
          </a:prstGeom>
          <a:solidFill>
            <a:srgbClr val="37BCD2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P</a:t>
            </a:r>
            <a:r>
              <a:rPr lang="en-US" sz="1600" b="1" kern="0" baseline="-25000" noProof="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?</a:t>
            </a:r>
            <a:endParaRPr lang="en-US" sz="1600" b="1" baseline="-25000" dirty="0">
              <a:solidFill>
                <a:schemeClr val="tx1"/>
              </a:solidFill>
              <a:latin typeface="Trebuchet MS" panose="020B0703020202090204" pitchFamily="34" charset="0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46EB3A-8D8D-00D2-33D6-8CC93CB26AE2}"/>
              </a:ext>
            </a:extLst>
          </p:cNvPr>
          <p:cNvSpPr txBox="1"/>
          <p:nvPr/>
        </p:nvSpPr>
        <p:spPr>
          <a:xfrm rot="10800000" flipH="1" flipV="1">
            <a:off x="7063478" y="2826079"/>
            <a:ext cx="32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Trebuchet MS" panose="020B0703020202090204" pitchFamily="34" charset="0"/>
              </a:rPr>
              <a:t>=</a:t>
            </a:r>
          </a:p>
        </p:txBody>
      </p:sp>
      <p:sp>
        <p:nvSpPr>
          <p:cNvPr id="30" name="Rounded Rectangle 11">
            <a:extLst>
              <a:ext uri="{FF2B5EF4-FFF2-40B4-BE49-F238E27FC236}">
                <a16:creationId xmlns:a16="http://schemas.microsoft.com/office/drawing/2014/main" id="{A171F118-98DF-538B-1ADC-4D0BC83807E0}"/>
              </a:ext>
            </a:extLst>
          </p:cNvPr>
          <p:cNvSpPr/>
          <p:nvPr/>
        </p:nvSpPr>
        <p:spPr>
          <a:xfrm>
            <a:off x="7072525" y="2945695"/>
            <a:ext cx="844818" cy="47214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414360CA-D0C0-CFFD-08BC-9F4ED006A747}"/>
              </a:ext>
            </a:extLst>
          </p:cNvPr>
          <p:cNvSpPr/>
          <p:nvPr/>
        </p:nvSpPr>
        <p:spPr>
          <a:xfrm>
            <a:off x="8164453" y="3017505"/>
            <a:ext cx="823670" cy="341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8D4CC52-8F68-A5B7-4663-682D37CC3B63}"/>
              </a:ext>
            </a:extLst>
          </p:cNvPr>
          <p:cNvSpPr txBox="1"/>
          <p:nvPr/>
        </p:nvSpPr>
        <p:spPr>
          <a:xfrm>
            <a:off x="5165278" y="3035908"/>
            <a:ext cx="885723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rebuchet MS" panose="020B0703020202090204" pitchFamily="34" charset="0"/>
              </a:rPr>
              <a:t>offs(W</a:t>
            </a:r>
            <a:r>
              <a:rPr lang="en-US" sz="1400" baseline="-25000" dirty="0">
                <a:latin typeface="Trebuchet MS" panose="020B0703020202090204" pitchFamily="34" charset="0"/>
              </a:rPr>
              <a:t>0</a:t>
            </a:r>
            <a:r>
              <a:rPr lang="en-US" sz="1400" dirty="0">
                <a:latin typeface="Trebuchet MS" panose="020B0703020202090204" pitchFamily="34" charset="0"/>
              </a:rPr>
              <a:t>)</a:t>
            </a:r>
            <a:endParaRPr lang="en-US" sz="14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52" name="Rounded Rectangle 11">
            <a:extLst>
              <a:ext uri="{FF2B5EF4-FFF2-40B4-BE49-F238E27FC236}">
                <a16:creationId xmlns:a16="http://schemas.microsoft.com/office/drawing/2014/main" id="{D7327AE5-0784-60B7-BE50-EF3D601C79F1}"/>
              </a:ext>
            </a:extLst>
          </p:cNvPr>
          <p:cNvSpPr/>
          <p:nvPr/>
        </p:nvSpPr>
        <p:spPr>
          <a:xfrm>
            <a:off x="4898047" y="2553030"/>
            <a:ext cx="6925654" cy="3506172"/>
          </a:xfrm>
          <a:custGeom>
            <a:avLst/>
            <a:gdLst>
              <a:gd name="connsiteX0" fmla="*/ 0 w 6925654"/>
              <a:gd name="connsiteY0" fmla="*/ 86743 h 3506172"/>
              <a:gd name="connsiteX1" fmla="*/ 86743 w 6925654"/>
              <a:gd name="connsiteY1" fmla="*/ 0 h 3506172"/>
              <a:gd name="connsiteX2" fmla="*/ 784467 w 6925654"/>
              <a:gd name="connsiteY2" fmla="*/ 0 h 3506172"/>
              <a:gd name="connsiteX3" fmla="*/ 1279626 w 6925654"/>
              <a:gd name="connsiteY3" fmla="*/ 0 h 3506172"/>
              <a:gd name="connsiteX4" fmla="*/ 1707263 w 6925654"/>
              <a:gd name="connsiteY4" fmla="*/ 0 h 3506172"/>
              <a:gd name="connsiteX5" fmla="*/ 2337466 w 6925654"/>
              <a:gd name="connsiteY5" fmla="*/ 0 h 3506172"/>
              <a:gd name="connsiteX6" fmla="*/ 2832625 w 6925654"/>
              <a:gd name="connsiteY6" fmla="*/ 0 h 3506172"/>
              <a:gd name="connsiteX7" fmla="*/ 3530349 w 6925654"/>
              <a:gd name="connsiteY7" fmla="*/ 0 h 3506172"/>
              <a:gd name="connsiteX8" fmla="*/ 3957986 w 6925654"/>
              <a:gd name="connsiteY8" fmla="*/ 0 h 3506172"/>
              <a:gd name="connsiteX9" fmla="*/ 4655710 w 6925654"/>
              <a:gd name="connsiteY9" fmla="*/ 0 h 3506172"/>
              <a:gd name="connsiteX10" fmla="*/ 5015826 w 6925654"/>
              <a:gd name="connsiteY10" fmla="*/ 0 h 3506172"/>
              <a:gd name="connsiteX11" fmla="*/ 5578506 w 6925654"/>
              <a:gd name="connsiteY11" fmla="*/ 0 h 3506172"/>
              <a:gd name="connsiteX12" fmla="*/ 6141187 w 6925654"/>
              <a:gd name="connsiteY12" fmla="*/ 0 h 3506172"/>
              <a:gd name="connsiteX13" fmla="*/ 6838911 w 6925654"/>
              <a:gd name="connsiteY13" fmla="*/ 0 h 3506172"/>
              <a:gd name="connsiteX14" fmla="*/ 6925654 w 6925654"/>
              <a:gd name="connsiteY14" fmla="*/ 86743 h 3506172"/>
              <a:gd name="connsiteX15" fmla="*/ 6925654 w 6925654"/>
              <a:gd name="connsiteY15" fmla="*/ 642191 h 3506172"/>
              <a:gd name="connsiteX16" fmla="*/ 6925654 w 6925654"/>
              <a:gd name="connsiteY16" fmla="*/ 1197638 h 3506172"/>
              <a:gd name="connsiteX17" fmla="*/ 6925654 w 6925654"/>
              <a:gd name="connsiteY17" fmla="*/ 1819740 h 3506172"/>
              <a:gd name="connsiteX18" fmla="*/ 6925654 w 6925654"/>
              <a:gd name="connsiteY18" fmla="*/ 2375187 h 3506172"/>
              <a:gd name="connsiteX19" fmla="*/ 6925654 w 6925654"/>
              <a:gd name="connsiteY19" fmla="*/ 2830654 h 3506172"/>
              <a:gd name="connsiteX20" fmla="*/ 6925654 w 6925654"/>
              <a:gd name="connsiteY20" fmla="*/ 3419429 h 3506172"/>
              <a:gd name="connsiteX21" fmla="*/ 6838911 w 6925654"/>
              <a:gd name="connsiteY21" fmla="*/ 3506172 h 3506172"/>
              <a:gd name="connsiteX22" fmla="*/ 6343752 w 6925654"/>
              <a:gd name="connsiteY22" fmla="*/ 3506172 h 3506172"/>
              <a:gd name="connsiteX23" fmla="*/ 5781071 w 6925654"/>
              <a:gd name="connsiteY23" fmla="*/ 3506172 h 3506172"/>
              <a:gd name="connsiteX24" fmla="*/ 5420956 w 6925654"/>
              <a:gd name="connsiteY24" fmla="*/ 3506172 h 3506172"/>
              <a:gd name="connsiteX25" fmla="*/ 5060840 w 6925654"/>
              <a:gd name="connsiteY25" fmla="*/ 3506172 h 3506172"/>
              <a:gd name="connsiteX26" fmla="*/ 4498159 w 6925654"/>
              <a:gd name="connsiteY26" fmla="*/ 3506172 h 3506172"/>
              <a:gd name="connsiteX27" fmla="*/ 4070522 w 6925654"/>
              <a:gd name="connsiteY27" fmla="*/ 3506172 h 3506172"/>
              <a:gd name="connsiteX28" fmla="*/ 3440320 w 6925654"/>
              <a:gd name="connsiteY28" fmla="*/ 3506172 h 3506172"/>
              <a:gd name="connsiteX29" fmla="*/ 3012682 w 6925654"/>
              <a:gd name="connsiteY29" fmla="*/ 3506172 h 3506172"/>
              <a:gd name="connsiteX30" fmla="*/ 2382480 w 6925654"/>
              <a:gd name="connsiteY30" fmla="*/ 3506172 h 3506172"/>
              <a:gd name="connsiteX31" fmla="*/ 2022364 w 6925654"/>
              <a:gd name="connsiteY31" fmla="*/ 3506172 h 3506172"/>
              <a:gd name="connsiteX32" fmla="*/ 1392162 w 6925654"/>
              <a:gd name="connsiteY32" fmla="*/ 3506172 h 3506172"/>
              <a:gd name="connsiteX33" fmla="*/ 964525 w 6925654"/>
              <a:gd name="connsiteY33" fmla="*/ 3506172 h 3506172"/>
              <a:gd name="connsiteX34" fmla="*/ 604409 w 6925654"/>
              <a:gd name="connsiteY34" fmla="*/ 3506172 h 3506172"/>
              <a:gd name="connsiteX35" fmla="*/ 86743 w 6925654"/>
              <a:gd name="connsiteY35" fmla="*/ 3506172 h 3506172"/>
              <a:gd name="connsiteX36" fmla="*/ 0 w 6925654"/>
              <a:gd name="connsiteY36" fmla="*/ 3419429 h 3506172"/>
              <a:gd name="connsiteX37" fmla="*/ 0 w 6925654"/>
              <a:gd name="connsiteY37" fmla="*/ 2830654 h 3506172"/>
              <a:gd name="connsiteX38" fmla="*/ 0 w 6925654"/>
              <a:gd name="connsiteY38" fmla="*/ 2341861 h 3506172"/>
              <a:gd name="connsiteX39" fmla="*/ 0 w 6925654"/>
              <a:gd name="connsiteY39" fmla="*/ 1819740 h 3506172"/>
              <a:gd name="connsiteX40" fmla="*/ 0 w 6925654"/>
              <a:gd name="connsiteY40" fmla="*/ 1264292 h 3506172"/>
              <a:gd name="connsiteX41" fmla="*/ 0 w 6925654"/>
              <a:gd name="connsiteY41" fmla="*/ 775498 h 3506172"/>
              <a:gd name="connsiteX42" fmla="*/ 0 w 6925654"/>
              <a:gd name="connsiteY42" fmla="*/ 86743 h 350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925654" h="3506172" extrusionOk="0">
                <a:moveTo>
                  <a:pt x="0" y="86743"/>
                </a:moveTo>
                <a:cubicBezTo>
                  <a:pt x="-7559" y="34173"/>
                  <a:pt x="25702" y="4930"/>
                  <a:pt x="86743" y="0"/>
                </a:cubicBezTo>
                <a:cubicBezTo>
                  <a:pt x="339855" y="-15079"/>
                  <a:pt x="536083" y="17223"/>
                  <a:pt x="784467" y="0"/>
                </a:cubicBezTo>
                <a:cubicBezTo>
                  <a:pt x="1032851" y="-17223"/>
                  <a:pt x="1060478" y="36361"/>
                  <a:pt x="1279626" y="0"/>
                </a:cubicBezTo>
                <a:cubicBezTo>
                  <a:pt x="1498774" y="-36361"/>
                  <a:pt x="1535013" y="11402"/>
                  <a:pt x="1707263" y="0"/>
                </a:cubicBezTo>
                <a:cubicBezTo>
                  <a:pt x="1879513" y="-11402"/>
                  <a:pt x="2158705" y="67247"/>
                  <a:pt x="2337466" y="0"/>
                </a:cubicBezTo>
                <a:cubicBezTo>
                  <a:pt x="2516227" y="-67247"/>
                  <a:pt x="2691006" y="39508"/>
                  <a:pt x="2832625" y="0"/>
                </a:cubicBezTo>
                <a:cubicBezTo>
                  <a:pt x="2974244" y="-39508"/>
                  <a:pt x="3358302" y="22079"/>
                  <a:pt x="3530349" y="0"/>
                </a:cubicBezTo>
                <a:cubicBezTo>
                  <a:pt x="3702396" y="-22079"/>
                  <a:pt x="3817690" y="35779"/>
                  <a:pt x="3957986" y="0"/>
                </a:cubicBezTo>
                <a:cubicBezTo>
                  <a:pt x="4098282" y="-35779"/>
                  <a:pt x="4376580" y="80389"/>
                  <a:pt x="4655710" y="0"/>
                </a:cubicBezTo>
                <a:cubicBezTo>
                  <a:pt x="4934840" y="-80389"/>
                  <a:pt x="4867843" y="31872"/>
                  <a:pt x="5015826" y="0"/>
                </a:cubicBezTo>
                <a:cubicBezTo>
                  <a:pt x="5163809" y="-31872"/>
                  <a:pt x="5464145" y="51240"/>
                  <a:pt x="5578506" y="0"/>
                </a:cubicBezTo>
                <a:cubicBezTo>
                  <a:pt x="5692867" y="-51240"/>
                  <a:pt x="5899904" y="16831"/>
                  <a:pt x="6141187" y="0"/>
                </a:cubicBezTo>
                <a:cubicBezTo>
                  <a:pt x="6382470" y="-16831"/>
                  <a:pt x="6533351" y="77083"/>
                  <a:pt x="6838911" y="0"/>
                </a:cubicBezTo>
                <a:cubicBezTo>
                  <a:pt x="6893365" y="8019"/>
                  <a:pt x="6931800" y="33455"/>
                  <a:pt x="6925654" y="86743"/>
                </a:cubicBezTo>
                <a:cubicBezTo>
                  <a:pt x="6974974" y="257397"/>
                  <a:pt x="6891335" y="377954"/>
                  <a:pt x="6925654" y="642191"/>
                </a:cubicBezTo>
                <a:cubicBezTo>
                  <a:pt x="6959973" y="906428"/>
                  <a:pt x="6909612" y="955261"/>
                  <a:pt x="6925654" y="1197638"/>
                </a:cubicBezTo>
                <a:cubicBezTo>
                  <a:pt x="6941696" y="1440015"/>
                  <a:pt x="6859507" y="1630273"/>
                  <a:pt x="6925654" y="1819740"/>
                </a:cubicBezTo>
                <a:cubicBezTo>
                  <a:pt x="6991801" y="2009207"/>
                  <a:pt x="6863400" y="2174386"/>
                  <a:pt x="6925654" y="2375187"/>
                </a:cubicBezTo>
                <a:cubicBezTo>
                  <a:pt x="6987908" y="2575988"/>
                  <a:pt x="6920424" y="2711416"/>
                  <a:pt x="6925654" y="2830654"/>
                </a:cubicBezTo>
                <a:cubicBezTo>
                  <a:pt x="6930884" y="2949892"/>
                  <a:pt x="6857790" y="3193193"/>
                  <a:pt x="6925654" y="3419429"/>
                </a:cubicBezTo>
                <a:cubicBezTo>
                  <a:pt x="6934865" y="3461872"/>
                  <a:pt x="6880017" y="3516970"/>
                  <a:pt x="6838911" y="3506172"/>
                </a:cubicBezTo>
                <a:cubicBezTo>
                  <a:pt x="6612485" y="3523322"/>
                  <a:pt x="6455129" y="3499951"/>
                  <a:pt x="6343752" y="3506172"/>
                </a:cubicBezTo>
                <a:cubicBezTo>
                  <a:pt x="6232375" y="3512393"/>
                  <a:pt x="6011288" y="3447095"/>
                  <a:pt x="5781071" y="3506172"/>
                </a:cubicBezTo>
                <a:cubicBezTo>
                  <a:pt x="5550854" y="3565249"/>
                  <a:pt x="5564717" y="3464755"/>
                  <a:pt x="5420956" y="3506172"/>
                </a:cubicBezTo>
                <a:cubicBezTo>
                  <a:pt x="5277196" y="3547589"/>
                  <a:pt x="5210729" y="3487946"/>
                  <a:pt x="5060840" y="3506172"/>
                </a:cubicBezTo>
                <a:cubicBezTo>
                  <a:pt x="4910951" y="3524398"/>
                  <a:pt x="4757525" y="3444810"/>
                  <a:pt x="4498159" y="3506172"/>
                </a:cubicBezTo>
                <a:cubicBezTo>
                  <a:pt x="4238793" y="3567534"/>
                  <a:pt x="4229721" y="3455592"/>
                  <a:pt x="4070522" y="3506172"/>
                </a:cubicBezTo>
                <a:cubicBezTo>
                  <a:pt x="3911323" y="3556752"/>
                  <a:pt x="3634343" y="3482988"/>
                  <a:pt x="3440320" y="3506172"/>
                </a:cubicBezTo>
                <a:cubicBezTo>
                  <a:pt x="3246297" y="3529356"/>
                  <a:pt x="3157289" y="3489175"/>
                  <a:pt x="3012682" y="3506172"/>
                </a:cubicBezTo>
                <a:cubicBezTo>
                  <a:pt x="2868075" y="3523169"/>
                  <a:pt x="2520322" y="3467291"/>
                  <a:pt x="2382480" y="3506172"/>
                </a:cubicBezTo>
                <a:cubicBezTo>
                  <a:pt x="2244638" y="3545053"/>
                  <a:pt x="2120632" y="3486269"/>
                  <a:pt x="2022364" y="3506172"/>
                </a:cubicBezTo>
                <a:cubicBezTo>
                  <a:pt x="1924096" y="3526075"/>
                  <a:pt x="1587063" y="3480914"/>
                  <a:pt x="1392162" y="3506172"/>
                </a:cubicBezTo>
                <a:cubicBezTo>
                  <a:pt x="1197261" y="3531430"/>
                  <a:pt x="1112945" y="3460466"/>
                  <a:pt x="964525" y="3506172"/>
                </a:cubicBezTo>
                <a:cubicBezTo>
                  <a:pt x="816105" y="3551878"/>
                  <a:pt x="754370" y="3497703"/>
                  <a:pt x="604409" y="3506172"/>
                </a:cubicBezTo>
                <a:cubicBezTo>
                  <a:pt x="454448" y="3514641"/>
                  <a:pt x="292898" y="3472171"/>
                  <a:pt x="86743" y="3506172"/>
                </a:cubicBezTo>
                <a:cubicBezTo>
                  <a:pt x="35266" y="3519529"/>
                  <a:pt x="11718" y="3470697"/>
                  <a:pt x="0" y="3419429"/>
                </a:cubicBezTo>
                <a:cubicBezTo>
                  <a:pt x="-22653" y="3192248"/>
                  <a:pt x="55449" y="3099898"/>
                  <a:pt x="0" y="2830654"/>
                </a:cubicBezTo>
                <a:cubicBezTo>
                  <a:pt x="-55449" y="2561410"/>
                  <a:pt x="20579" y="2559475"/>
                  <a:pt x="0" y="2341861"/>
                </a:cubicBezTo>
                <a:cubicBezTo>
                  <a:pt x="-20579" y="2124247"/>
                  <a:pt x="26314" y="2032406"/>
                  <a:pt x="0" y="1819740"/>
                </a:cubicBezTo>
                <a:cubicBezTo>
                  <a:pt x="-26314" y="1607074"/>
                  <a:pt x="42092" y="1527197"/>
                  <a:pt x="0" y="1264292"/>
                </a:cubicBezTo>
                <a:cubicBezTo>
                  <a:pt x="-42092" y="1001387"/>
                  <a:pt x="17374" y="995397"/>
                  <a:pt x="0" y="775498"/>
                </a:cubicBezTo>
                <a:cubicBezTo>
                  <a:pt x="-17374" y="555599"/>
                  <a:pt x="26193" y="385097"/>
                  <a:pt x="0" y="8674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24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B9955D7-3385-DAE0-1E24-DD6B1426B75D}"/>
              </a:ext>
            </a:extLst>
          </p:cNvPr>
          <p:cNvSpPr txBox="1"/>
          <p:nvPr/>
        </p:nvSpPr>
        <p:spPr>
          <a:xfrm>
            <a:off x="7641638" y="2223747"/>
            <a:ext cx="1698260" cy="3416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latin typeface="Trebuchet MS" panose="020B0703020202090204" pitchFamily="34" charset="0"/>
              </a:rPr>
              <a:t>Search </a:t>
            </a:r>
            <a:r>
              <a:rPr lang="en-GB" sz="1700" dirty="0">
                <a:latin typeface="Trebuchet MS" panose="020B0703020202090204" pitchFamily="34" charset="0"/>
              </a:rPr>
              <a:t>Phase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718047E-2041-4E57-5F10-542A7365CC4C}"/>
              </a:ext>
            </a:extLst>
          </p:cNvPr>
          <p:cNvGrpSpPr/>
          <p:nvPr/>
        </p:nvGrpSpPr>
        <p:grpSpPr>
          <a:xfrm>
            <a:off x="9235235" y="2659636"/>
            <a:ext cx="1515817" cy="666254"/>
            <a:chOff x="6804325" y="2243577"/>
            <a:chExt cx="1791659" cy="78749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536E907-CA4C-EE4A-A6C3-DDA4F61E3A78}"/>
                </a:ext>
              </a:extLst>
            </p:cNvPr>
            <p:cNvSpPr txBox="1"/>
            <p:nvPr/>
          </p:nvSpPr>
          <p:spPr>
            <a:xfrm>
              <a:off x="7013779" y="2243577"/>
              <a:ext cx="1477636" cy="38743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1700" dirty="0">
                  <a:latin typeface="Trebuchet MS" panose="020B0703020202090204" pitchFamily="34" charset="0"/>
                </a:rPr>
                <a:t>Mappings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E7D4A31-610B-04BA-8669-A9B645DCEE84}"/>
                </a:ext>
              </a:extLst>
            </p:cNvPr>
            <p:cNvGrpSpPr/>
            <p:nvPr/>
          </p:nvGrpSpPr>
          <p:grpSpPr>
            <a:xfrm>
              <a:off x="6804325" y="2667288"/>
              <a:ext cx="1791659" cy="363786"/>
              <a:chOff x="6696865" y="2681300"/>
              <a:chExt cx="1791659" cy="36378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53B91A8C-3AFC-EC2D-2991-C0C139D24AD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743593" y="2681300"/>
                <a:ext cx="369332" cy="36378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Q</a:t>
                </a:r>
                <a:r>
                  <a:rPr lang="en-US" sz="1600" b="1" kern="0" baseline="-25000" dirty="0">
                    <a:solidFill>
                      <a:prstClr val="black"/>
                    </a:solidFill>
                    <a:latin typeface="+mj-lt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4</a:t>
                </a:r>
                <a:endParaRPr lang="en-US" sz="1600" baseline="-25000" dirty="0">
                  <a:solidFill>
                    <a:schemeClr val="tx1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E6BB74F-E717-9318-2F02-6C8B657A4493}"/>
                  </a:ext>
                </a:extLst>
              </p:cNvPr>
              <p:cNvSpPr txBox="1"/>
              <p:nvPr/>
            </p:nvSpPr>
            <p:spPr>
              <a:xfrm>
                <a:off x="6696865" y="2681300"/>
                <a:ext cx="1046903" cy="36378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Trebuchet MS" panose="020B0703020202090204" pitchFamily="34" charset="0"/>
                  </a:rPr>
                  <a:t>offs(W</a:t>
                </a:r>
                <a:r>
                  <a:rPr lang="en-US" sz="1400" baseline="-25000" dirty="0">
                    <a:latin typeface="Trebuchet MS" panose="020B0703020202090204" pitchFamily="34" charset="0"/>
                  </a:rPr>
                  <a:t>0</a:t>
                </a:r>
                <a:r>
                  <a:rPr lang="en-US" sz="1400" dirty="0">
                    <a:latin typeface="Trebuchet MS" panose="020B0703020202090204" pitchFamily="34" charset="0"/>
                  </a:rPr>
                  <a:t>)</a:t>
                </a:r>
                <a:endParaRPr lang="en-US" sz="1400" dirty="0">
                  <a:effectLst/>
                  <a:latin typeface="Trebuchet MS" panose="020B0703020202090204" pitchFamily="34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FD76E7F-3406-4360-AE33-E33253124DB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119192" y="2681300"/>
                <a:ext cx="369332" cy="363786"/>
              </a:xfrm>
              <a:prstGeom prst="rect">
                <a:avLst/>
              </a:prstGeom>
              <a:solidFill>
                <a:srgbClr val="37BCD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P</a:t>
                </a:r>
                <a:r>
                  <a:rPr kumimoji="0" lang="en-US" sz="1600" b="1" i="0" u="none" strike="noStrike" kern="0" cap="none" spc="0" normalizeH="0" baseline="-2500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3</a:t>
                </a:r>
                <a:endParaRPr lang="en-US" sz="16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F6D6662-563B-B02B-DB0A-3BA4CF2A98A5}"/>
              </a:ext>
            </a:extLst>
          </p:cNvPr>
          <p:cNvGrpSpPr/>
          <p:nvPr/>
        </p:nvGrpSpPr>
        <p:grpSpPr>
          <a:xfrm>
            <a:off x="8460958" y="3842989"/>
            <a:ext cx="498677" cy="2089662"/>
            <a:chOff x="5528645" y="3834295"/>
            <a:chExt cx="498677" cy="2089662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8F1EC16-0E6F-05DB-BE93-41D5DFA1EF17}"/>
                </a:ext>
              </a:extLst>
            </p:cNvPr>
            <p:cNvSpPr txBox="1"/>
            <p:nvPr/>
          </p:nvSpPr>
          <p:spPr>
            <a:xfrm>
              <a:off x="5541641" y="5308404"/>
              <a:ext cx="485681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>
              <a:spAutoFit/>
            </a:bodyPr>
            <a:lstStyle/>
            <a:p>
              <a:r>
                <a:rPr lang="en-US" b="1" dirty="0">
                  <a:latin typeface="Trebuchet MS" panose="020B0703020202090204" pitchFamily="34" charset="0"/>
                </a:rPr>
                <a:t> </a:t>
              </a:r>
              <a:r>
                <a:rPr lang="en-US" sz="1600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4</a:t>
              </a:r>
            </a:p>
            <a:p>
              <a:r>
                <a:rPr lang="en-US" sz="1600" dirty="0">
                  <a:latin typeface="Trebuchet MS" panose="020B0703020202090204" pitchFamily="34" charset="0"/>
                </a:rPr>
                <a:t> …</a:t>
              </a:r>
              <a:endParaRPr lang="en-US" sz="1600" b="1" baseline="-25000" dirty="0"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6508DE3-FAA6-BAC0-1B8F-0D1DBBA7F5CB}"/>
                </a:ext>
              </a:extLst>
            </p:cNvPr>
            <p:cNvSpPr txBox="1"/>
            <p:nvPr/>
          </p:nvSpPr>
          <p:spPr>
            <a:xfrm>
              <a:off x="5532084" y="3834295"/>
              <a:ext cx="4856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>
              <a:spAutoFit/>
            </a:bodyPr>
            <a:lstStyle/>
            <a:p>
              <a:r>
                <a:rPr lang="en-US" b="1" dirty="0">
                  <a:latin typeface="Trebuchet MS" panose="020B0703020202090204" pitchFamily="34" charset="0"/>
                </a:rPr>
                <a:t> </a:t>
              </a:r>
              <a:r>
                <a:rPr lang="en-US" sz="1600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0</a:t>
              </a:r>
              <a:endParaRPr lang="en-US" sz="1600" b="1" baseline="-25000" dirty="0"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A69F52F-3FD2-A80D-F401-ECE57F967698}"/>
                </a:ext>
              </a:extLst>
            </p:cNvPr>
            <p:cNvSpPr txBox="1"/>
            <p:nvPr/>
          </p:nvSpPr>
          <p:spPr>
            <a:xfrm>
              <a:off x="5528645" y="4217406"/>
              <a:ext cx="41163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1</a:t>
              </a:r>
              <a:endParaRPr lang="el-GR" sz="16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B154387-0AFE-9409-71CD-FB5F80807256}"/>
                </a:ext>
              </a:extLst>
            </p:cNvPr>
            <p:cNvSpPr txBox="1"/>
            <p:nvPr/>
          </p:nvSpPr>
          <p:spPr>
            <a:xfrm>
              <a:off x="5529983" y="4589828"/>
              <a:ext cx="41163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2</a:t>
              </a:r>
              <a:endParaRPr lang="el-GR" sz="1600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067EE08-DB71-5C29-517B-FC21D7A4CB8F}"/>
                </a:ext>
              </a:extLst>
            </p:cNvPr>
            <p:cNvSpPr txBox="1"/>
            <p:nvPr/>
          </p:nvSpPr>
          <p:spPr>
            <a:xfrm>
              <a:off x="5528645" y="4969849"/>
              <a:ext cx="41163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3</a:t>
              </a:r>
              <a:endParaRPr lang="el-GR" sz="1600" dirty="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4285FDE-925B-338E-AF22-3D54F255B5C6}"/>
              </a:ext>
            </a:extLst>
          </p:cNvPr>
          <p:cNvGrpSpPr/>
          <p:nvPr/>
        </p:nvGrpSpPr>
        <p:grpSpPr>
          <a:xfrm>
            <a:off x="5579978" y="4121230"/>
            <a:ext cx="2339169" cy="1238110"/>
            <a:chOff x="1002634" y="4293460"/>
            <a:chExt cx="2339169" cy="1238110"/>
          </a:xfrm>
        </p:grpSpPr>
        <p:sp>
          <p:nvSpPr>
            <p:cNvPr id="75" name="Freeform 176">
              <a:extLst>
                <a:ext uri="{FF2B5EF4-FFF2-40B4-BE49-F238E27FC236}">
                  <a16:creationId xmlns:a16="http://schemas.microsoft.com/office/drawing/2014/main" id="{649ED1D8-7AED-2144-EF68-A5D9CE65C52B}"/>
                </a:ext>
              </a:extLst>
            </p:cNvPr>
            <p:cNvSpPr/>
            <p:nvPr/>
          </p:nvSpPr>
          <p:spPr>
            <a:xfrm>
              <a:off x="1002634" y="4293460"/>
              <a:ext cx="2339169" cy="1238110"/>
            </a:xfrm>
            <a:custGeom>
              <a:avLst/>
              <a:gdLst>
                <a:gd name="connsiteX0" fmla="*/ 1436915 w 2971800"/>
                <a:gd name="connsiteY0" fmla="*/ 65314 h 1943100"/>
                <a:gd name="connsiteX1" fmla="*/ 1240972 w 2971800"/>
                <a:gd name="connsiteY1" fmla="*/ 48985 h 1943100"/>
                <a:gd name="connsiteX2" fmla="*/ 1191986 w 2971800"/>
                <a:gd name="connsiteY2" fmla="*/ 32657 h 1943100"/>
                <a:gd name="connsiteX3" fmla="*/ 1126672 w 2971800"/>
                <a:gd name="connsiteY3" fmla="*/ 16328 h 1943100"/>
                <a:gd name="connsiteX4" fmla="*/ 326572 w 2971800"/>
                <a:gd name="connsiteY4" fmla="*/ 48985 h 1943100"/>
                <a:gd name="connsiteX5" fmla="*/ 212272 w 2971800"/>
                <a:gd name="connsiteY5" fmla="*/ 81642 h 1943100"/>
                <a:gd name="connsiteX6" fmla="*/ 81643 w 2971800"/>
                <a:gd name="connsiteY6" fmla="*/ 195942 h 1943100"/>
                <a:gd name="connsiteX7" fmla="*/ 65315 w 2971800"/>
                <a:gd name="connsiteY7" fmla="*/ 244928 h 1943100"/>
                <a:gd name="connsiteX8" fmla="*/ 16329 w 2971800"/>
                <a:gd name="connsiteY8" fmla="*/ 473528 h 1943100"/>
                <a:gd name="connsiteX9" fmla="*/ 0 w 2971800"/>
                <a:gd name="connsiteY9" fmla="*/ 538842 h 1943100"/>
                <a:gd name="connsiteX10" fmla="*/ 16329 w 2971800"/>
                <a:gd name="connsiteY10" fmla="*/ 849085 h 1943100"/>
                <a:gd name="connsiteX11" fmla="*/ 48986 w 2971800"/>
                <a:gd name="connsiteY11" fmla="*/ 979714 h 1943100"/>
                <a:gd name="connsiteX12" fmla="*/ 81643 w 2971800"/>
                <a:gd name="connsiteY12" fmla="*/ 1077685 h 1943100"/>
                <a:gd name="connsiteX13" fmla="*/ 212272 w 2971800"/>
                <a:gd name="connsiteY13" fmla="*/ 1306285 h 1943100"/>
                <a:gd name="connsiteX14" fmla="*/ 244929 w 2971800"/>
                <a:gd name="connsiteY14" fmla="*/ 1355271 h 1943100"/>
                <a:gd name="connsiteX15" fmla="*/ 293915 w 2971800"/>
                <a:gd name="connsiteY15" fmla="*/ 1404257 h 1943100"/>
                <a:gd name="connsiteX16" fmla="*/ 326572 w 2971800"/>
                <a:gd name="connsiteY16" fmla="*/ 1502228 h 1943100"/>
                <a:gd name="connsiteX17" fmla="*/ 342900 w 2971800"/>
                <a:gd name="connsiteY17" fmla="*/ 1567542 h 1943100"/>
                <a:gd name="connsiteX18" fmla="*/ 375557 w 2971800"/>
                <a:gd name="connsiteY18" fmla="*/ 1616528 h 1943100"/>
                <a:gd name="connsiteX19" fmla="*/ 440872 w 2971800"/>
                <a:gd name="connsiteY19" fmla="*/ 1763485 h 1943100"/>
                <a:gd name="connsiteX20" fmla="*/ 489857 w 2971800"/>
                <a:gd name="connsiteY20" fmla="*/ 1812471 h 1943100"/>
                <a:gd name="connsiteX21" fmla="*/ 538843 w 2971800"/>
                <a:gd name="connsiteY21" fmla="*/ 1828800 h 1943100"/>
                <a:gd name="connsiteX22" fmla="*/ 718457 w 2971800"/>
                <a:gd name="connsiteY22" fmla="*/ 1894114 h 1943100"/>
                <a:gd name="connsiteX23" fmla="*/ 718457 w 2971800"/>
                <a:gd name="connsiteY23" fmla="*/ 1894114 h 1943100"/>
                <a:gd name="connsiteX24" fmla="*/ 816429 w 2971800"/>
                <a:gd name="connsiteY24" fmla="*/ 1926771 h 1943100"/>
                <a:gd name="connsiteX25" fmla="*/ 865415 w 2971800"/>
                <a:gd name="connsiteY25" fmla="*/ 1943100 h 1943100"/>
                <a:gd name="connsiteX26" fmla="*/ 1273629 w 2971800"/>
                <a:gd name="connsiteY26" fmla="*/ 1926771 h 1943100"/>
                <a:gd name="connsiteX27" fmla="*/ 1404257 w 2971800"/>
                <a:gd name="connsiteY27" fmla="*/ 1894114 h 1943100"/>
                <a:gd name="connsiteX28" fmla="*/ 1502229 w 2971800"/>
                <a:gd name="connsiteY28" fmla="*/ 1877785 h 1943100"/>
                <a:gd name="connsiteX29" fmla="*/ 1583872 w 2971800"/>
                <a:gd name="connsiteY29" fmla="*/ 1861457 h 1943100"/>
                <a:gd name="connsiteX30" fmla="*/ 1894115 w 2971800"/>
                <a:gd name="connsiteY30" fmla="*/ 1812471 h 1943100"/>
                <a:gd name="connsiteX31" fmla="*/ 2171700 w 2971800"/>
                <a:gd name="connsiteY31" fmla="*/ 1779814 h 1943100"/>
                <a:gd name="connsiteX32" fmla="*/ 2302329 w 2971800"/>
                <a:gd name="connsiteY32" fmla="*/ 1747157 h 1943100"/>
                <a:gd name="connsiteX33" fmla="*/ 2351315 w 2971800"/>
                <a:gd name="connsiteY33" fmla="*/ 1730828 h 1943100"/>
                <a:gd name="connsiteX34" fmla="*/ 2400300 w 2971800"/>
                <a:gd name="connsiteY34" fmla="*/ 1698171 h 1943100"/>
                <a:gd name="connsiteX35" fmla="*/ 2498272 w 2971800"/>
                <a:gd name="connsiteY35" fmla="*/ 1649185 h 1943100"/>
                <a:gd name="connsiteX36" fmla="*/ 2547257 w 2971800"/>
                <a:gd name="connsiteY36" fmla="*/ 1551214 h 1943100"/>
                <a:gd name="connsiteX37" fmla="*/ 2563586 w 2971800"/>
                <a:gd name="connsiteY37" fmla="*/ 1502228 h 1943100"/>
                <a:gd name="connsiteX38" fmla="*/ 2645229 w 2971800"/>
                <a:gd name="connsiteY38" fmla="*/ 1404257 h 1943100"/>
                <a:gd name="connsiteX39" fmla="*/ 2677886 w 2971800"/>
                <a:gd name="connsiteY39" fmla="*/ 1355271 h 1943100"/>
                <a:gd name="connsiteX40" fmla="*/ 2775857 w 2971800"/>
                <a:gd name="connsiteY40" fmla="*/ 1257300 h 1943100"/>
                <a:gd name="connsiteX41" fmla="*/ 2857500 w 2971800"/>
                <a:gd name="connsiteY41" fmla="*/ 1175657 h 1943100"/>
                <a:gd name="connsiteX42" fmla="*/ 2906486 w 2971800"/>
                <a:gd name="connsiteY42" fmla="*/ 1126671 h 1943100"/>
                <a:gd name="connsiteX43" fmla="*/ 2955472 w 2971800"/>
                <a:gd name="connsiteY43" fmla="*/ 1094014 h 1943100"/>
                <a:gd name="connsiteX44" fmla="*/ 2971800 w 2971800"/>
                <a:gd name="connsiteY44" fmla="*/ 963385 h 1943100"/>
                <a:gd name="connsiteX45" fmla="*/ 2939143 w 2971800"/>
                <a:gd name="connsiteY45" fmla="*/ 751114 h 1943100"/>
                <a:gd name="connsiteX46" fmla="*/ 2906486 w 2971800"/>
                <a:gd name="connsiteY46" fmla="*/ 653142 h 1943100"/>
                <a:gd name="connsiteX47" fmla="*/ 2890157 w 2971800"/>
                <a:gd name="connsiteY47" fmla="*/ 604157 h 1943100"/>
                <a:gd name="connsiteX48" fmla="*/ 2824843 w 2971800"/>
                <a:gd name="connsiteY48" fmla="*/ 489857 h 1943100"/>
                <a:gd name="connsiteX49" fmla="*/ 2792186 w 2971800"/>
                <a:gd name="connsiteY49" fmla="*/ 391885 h 1943100"/>
                <a:gd name="connsiteX50" fmla="*/ 2726872 w 2971800"/>
                <a:gd name="connsiteY50" fmla="*/ 293914 h 1943100"/>
                <a:gd name="connsiteX51" fmla="*/ 2710543 w 2971800"/>
                <a:gd name="connsiteY51" fmla="*/ 244928 h 1943100"/>
                <a:gd name="connsiteX52" fmla="*/ 2661557 w 2971800"/>
                <a:gd name="connsiteY52" fmla="*/ 228600 h 1943100"/>
                <a:gd name="connsiteX53" fmla="*/ 2579915 w 2971800"/>
                <a:gd name="connsiteY53" fmla="*/ 179614 h 1943100"/>
                <a:gd name="connsiteX54" fmla="*/ 2547257 w 2971800"/>
                <a:gd name="connsiteY54" fmla="*/ 146957 h 1943100"/>
                <a:gd name="connsiteX55" fmla="*/ 2498272 w 2971800"/>
                <a:gd name="connsiteY55" fmla="*/ 114300 h 1943100"/>
                <a:gd name="connsiteX56" fmla="*/ 2465615 w 2971800"/>
                <a:gd name="connsiteY56" fmla="*/ 81642 h 1943100"/>
                <a:gd name="connsiteX57" fmla="*/ 2416629 w 2971800"/>
                <a:gd name="connsiteY57" fmla="*/ 65314 h 1943100"/>
                <a:gd name="connsiteX58" fmla="*/ 2367643 w 2971800"/>
                <a:gd name="connsiteY58" fmla="*/ 32657 h 1943100"/>
                <a:gd name="connsiteX59" fmla="*/ 2318657 w 2971800"/>
                <a:gd name="connsiteY59" fmla="*/ 16328 h 1943100"/>
                <a:gd name="connsiteX60" fmla="*/ 1975757 w 2971800"/>
                <a:gd name="connsiteY60" fmla="*/ 0 h 1943100"/>
                <a:gd name="connsiteX61" fmla="*/ 1551215 w 2971800"/>
                <a:gd name="connsiteY61" fmla="*/ 16328 h 1943100"/>
                <a:gd name="connsiteX62" fmla="*/ 1436915 w 2971800"/>
                <a:gd name="connsiteY62" fmla="*/ 65314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971800" h="1943100">
                  <a:moveTo>
                    <a:pt x="1436915" y="65314"/>
                  </a:moveTo>
                  <a:cubicBezTo>
                    <a:pt x="1385208" y="70757"/>
                    <a:pt x="1305938" y="57647"/>
                    <a:pt x="1240972" y="48985"/>
                  </a:cubicBezTo>
                  <a:cubicBezTo>
                    <a:pt x="1223911" y="46710"/>
                    <a:pt x="1208536" y="37385"/>
                    <a:pt x="1191986" y="32657"/>
                  </a:cubicBezTo>
                  <a:cubicBezTo>
                    <a:pt x="1170408" y="26492"/>
                    <a:pt x="1148443" y="21771"/>
                    <a:pt x="1126672" y="16328"/>
                  </a:cubicBezTo>
                  <a:cubicBezTo>
                    <a:pt x="830106" y="23225"/>
                    <a:pt x="593428" y="-4386"/>
                    <a:pt x="326572" y="48985"/>
                  </a:cubicBezTo>
                  <a:cubicBezTo>
                    <a:pt x="275319" y="59236"/>
                    <a:pt x="258957" y="66081"/>
                    <a:pt x="212272" y="81642"/>
                  </a:cubicBezTo>
                  <a:cubicBezTo>
                    <a:pt x="97972" y="157843"/>
                    <a:pt x="136072" y="114300"/>
                    <a:pt x="81643" y="195942"/>
                  </a:cubicBezTo>
                  <a:cubicBezTo>
                    <a:pt x="76200" y="212271"/>
                    <a:pt x="70043" y="228378"/>
                    <a:pt x="65315" y="244928"/>
                  </a:cubicBezTo>
                  <a:cubicBezTo>
                    <a:pt x="35337" y="349852"/>
                    <a:pt x="53848" y="323455"/>
                    <a:pt x="16329" y="473528"/>
                  </a:cubicBezTo>
                  <a:lnTo>
                    <a:pt x="0" y="538842"/>
                  </a:lnTo>
                  <a:cubicBezTo>
                    <a:pt x="5443" y="642256"/>
                    <a:pt x="4893" y="746161"/>
                    <a:pt x="16329" y="849085"/>
                  </a:cubicBezTo>
                  <a:cubicBezTo>
                    <a:pt x="21286" y="893694"/>
                    <a:pt x="34793" y="937134"/>
                    <a:pt x="48986" y="979714"/>
                  </a:cubicBezTo>
                  <a:cubicBezTo>
                    <a:pt x="59872" y="1012371"/>
                    <a:pt x="66248" y="1046896"/>
                    <a:pt x="81643" y="1077685"/>
                  </a:cubicBezTo>
                  <a:cubicBezTo>
                    <a:pt x="164513" y="1243425"/>
                    <a:pt x="119950" y="1167803"/>
                    <a:pt x="212272" y="1306285"/>
                  </a:cubicBezTo>
                  <a:cubicBezTo>
                    <a:pt x="223158" y="1322614"/>
                    <a:pt x="231052" y="1341394"/>
                    <a:pt x="244929" y="1355271"/>
                  </a:cubicBezTo>
                  <a:lnTo>
                    <a:pt x="293915" y="1404257"/>
                  </a:lnTo>
                  <a:cubicBezTo>
                    <a:pt x="304801" y="1436914"/>
                    <a:pt x="318223" y="1468832"/>
                    <a:pt x="326572" y="1502228"/>
                  </a:cubicBezTo>
                  <a:cubicBezTo>
                    <a:pt x="332015" y="1523999"/>
                    <a:pt x="334060" y="1546915"/>
                    <a:pt x="342900" y="1567542"/>
                  </a:cubicBezTo>
                  <a:cubicBezTo>
                    <a:pt x="350630" y="1585580"/>
                    <a:pt x="367587" y="1598595"/>
                    <a:pt x="375557" y="1616528"/>
                  </a:cubicBezTo>
                  <a:cubicBezTo>
                    <a:pt x="416243" y="1708072"/>
                    <a:pt x="388081" y="1700135"/>
                    <a:pt x="440872" y="1763485"/>
                  </a:cubicBezTo>
                  <a:cubicBezTo>
                    <a:pt x="455655" y="1781225"/>
                    <a:pt x="470643" y="1799662"/>
                    <a:pt x="489857" y="1812471"/>
                  </a:cubicBezTo>
                  <a:cubicBezTo>
                    <a:pt x="504178" y="1822019"/>
                    <a:pt x="523448" y="1821103"/>
                    <a:pt x="538843" y="1828800"/>
                  </a:cubicBezTo>
                  <a:cubicBezTo>
                    <a:pt x="682725" y="1900741"/>
                    <a:pt x="437166" y="1823791"/>
                    <a:pt x="718457" y="1894114"/>
                  </a:cubicBezTo>
                  <a:lnTo>
                    <a:pt x="718457" y="1894114"/>
                  </a:lnTo>
                  <a:lnTo>
                    <a:pt x="816429" y="1926771"/>
                  </a:lnTo>
                  <a:lnTo>
                    <a:pt x="865415" y="1943100"/>
                  </a:lnTo>
                  <a:cubicBezTo>
                    <a:pt x="1001486" y="1937657"/>
                    <a:pt x="1138008" y="1939100"/>
                    <a:pt x="1273629" y="1926771"/>
                  </a:cubicBezTo>
                  <a:cubicBezTo>
                    <a:pt x="1318327" y="1922707"/>
                    <a:pt x="1359985" y="1901493"/>
                    <a:pt x="1404257" y="1894114"/>
                  </a:cubicBezTo>
                  <a:lnTo>
                    <a:pt x="1502229" y="1877785"/>
                  </a:lnTo>
                  <a:cubicBezTo>
                    <a:pt x="1529535" y="1872820"/>
                    <a:pt x="1556541" y="1866280"/>
                    <a:pt x="1583872" y="1861457"/>
                  </a:cubicBezTo>
                  <a:cubicBezTo>
                    <a:pt x="1646171" y="1850463"/>
                    <a:pt x="1814010" y="1821895"/>
                    <a:pt x="1894115" y="1812471"/>
                  </a:cubicBezTo>
                  <a:cubicBezTo>
                    <a:pt x="1972755" y="1803219"/>
                    <a:pt x="2089751" y="1796204"/>
                    <a:pt x="2171700" y="1779814"/>
                  </a:cubicBezTo>
                  <a:cubicBezTo>
                    <a:pt x="2215712" y="1771012"/>
                    <a:pt x="2259749" y="1761351"/>
                    <a:pt x="2302329" y="1747157"/>
                  </a:cubicBezTo>
                  <a:cubicBezTo>
                    <a:pt x="2318658" y="1741714"/>
                    <a:pt x="2335920" y="1738525"/>
                    <a:pt x="2351315" y="1730828"/>
                  </a:cubicBezTo>
                  <a:cubicBezTo>
                    <a:pt x="2368867" y="1722052"/>
                    <a:pt x="2382748" y="1706947"/>
                    <a:pt x="2400300" y="1698171"/>
                  </a:cubicBezTo>
                  <a:cubicBezTo>
                    <a:pt x="2535511" y="1630565"/>
                    <a:pt x="2357881" y="1742778"/>
                    <a:pt x="2498272" y="1649185"/>
                  </a:cubicBezTo>
                  <a:cubicBezTo>
                    <a:pt x="2539311" y="1526064"/>
                    <a:pt x="2483953" y="1677823"/>
                    <a:pt x="2547257" y="1551214"/>
                  </a:cubicBezTo>
                  <a:cubicBezTo>
                    <a:pt x="2554954" y="1535819"/>
                    <a:pt x="2555889" y="1517623"/>
                    <a:pt x="2563586" y="1502228"/>
                  </a:cubicBezTo>
                  <a:cubicBezTo>
                    <a:pt x="2593994" y="1441413"/>
                    <a:pt x="2600085" y="1458429"/>
                    <a:pt x="2645229" y="1404257"/>
                  </a:cubicBezTo>
                  <a:cubicBezTo>
                    <a:pt x="2657792" y="1389181"/>
                    <a:pt x="2664848" y="1369939"/>
                    <a:pt x="2677886" y="1355271"/>
                  </a:cubicBezTo>
                  <a:cubicBezTo>
                    <a:pt x="2708569" y="1320753"/>
                    <a:pt x="2743200" y="1289957"/>
                    <a:pt x="2775857" y="1257300"/>
                  </a:cubicBezTo>
                  <a:lnTo>
                    <a:pt x="2857500" y="1175657"/>
                  </a:lnTo>
                  <a:cubicBezTo>
                    <a:pt x="2873829" y="1159328"/>
                    <a:pt x="2887272" y="1139480"/>
                    <a:pt x="2906486" y="1126671"/>
                  </a:cubicBezTo>
                  <a:lnTo>
                    <a:pt x="2955472" y="1094014"/>
                  </a:lnTo>
                  <a:cubicBezTo>
                    <a:pt x="2960915" y="1050471"/>
                    <a:pt x="2971800" y="1007267"/>
                    <a:pt x="2971800" y="963385"/>
                  </a:cubicBezTo>
                  <a:cubicBezTo>
                    <a:pt x="2971800" y="930272"/>
                    <a:pt x="2951574" y="796695"/>
                    <a:pt x="2939143" y="751114"/>
                  </a:cubicBezTo>
                  <a:cubicBezTo>
                    <a:pt x="2930085" y="717903"/>
                    <a:pt x="2917372" y="685799"/>
                    <a:pt x="2906486" y="653142"/>
                  </a:cubicBezTo>
                  <a:cubicBezTo>
                    <a:pt x="2901043" y="636814"/>
                    <a:pt x="2899704" y="618478"/>
                    <a:pt x="2890157" y="604157"/>
                  </a:cubicBezTo>
                  <a:cubicBezTo>
                    <a:pt x="2860701" y="559973"/>
                    <a:pt x="2845559" y="541647"/>
                    <a:pt x="2824843" y="489857"/>
                  </a:cubicBezTo>
                  <a:cubicBezTo>
                    <a:pt x="2812058" y="457895"/>
                    <a:pt x="2811281" y="420527"/>
                    <a:pt x="2792186" y="391885"/>
                  </a:cubicBezTo>
                  <a:cubicBezTo>
                    <a:pt x="2770415" y="359228"/>
                    <a:pt x="2739284" y="331149"/>
                    <a:pt x="2726872" y="293914"/>
                  </a:cubicBezTo>
                  <a:cubicBezTo>
                    <a:pt x="2721429" y="277585"/>
                    <a:pt x="2722714" y="257099"/>
                    <a:pt x="2710543" y="244928"/>
                  </a:cubicBezTo>
                  <a:cubicBezTo>
                    <a:pt x="2698372" y="232757"/>
                    <a:pt x="2677886" y="234043"/>
                    <a:pt x="2661557" y="228600"/>
                  </a:cubicBezTo>
                  <a:cubicBezTo>
                    <a:pt x="2578815" y="145856"/>
                    <a:pt x="2685893" y="243200"/>
                    <a:pt x="2579915" y="179614"/>
                  </a:cubicBezTo>
                  <a:cubicBezTo>
                    <a:pt x="2566714" y="171693"/>
                    <a:pt x="2559278" y="156574"/>
                    <a:pt x="2547257" y="146957"/>
                  </a:cubicBezTo>
                  <a:cubicBezTo>
                    <a:pt x="2531933" y="134698"/>
                    <a:pt x="2513596" y="126559"/>
                    <a:pt x="2498272" y="114300"/>
                  </a:cubicBezTo>
                  <a:cubicBezTo>
                    <a:pt x="2486251" y="104683"/>
                    <a:pt x="2478816" y="89563"/>
                    <a:pt x="2465615" y="81642"/>
                  </a:cubicBezTo>
                  <a:cubicBezTo>
                    <a:pt x="2450856" y="72787"/>
                    <a:pt x="2432958" y="70757"/>
                    <a:pt x="2416629" y="65314"/>
                  </a:cubicBezTo>
                  <a:cubicBezTo>
                    <a:pt x="2400300" y="54428"/>
                    <a:pt x="2385196" y="41433"/>
                    <a:pt x="2367643" y="32657"/>
                  </a:cubicBezTo>
                  <a:cubicBezTo>
                    <a:pt x="2352248" y="24960"/>
                    <a:pt x="2335810" y="17757"/>
                    <a:pt x="2318657" y="16328"/>
                  </a:cubicBezTo>
                  <a:cubicBezTo>
                    <a:pt x="2204623" y="6825"/>
                    <a:pt x="2090057" y="5443"/>
                    <a:pt x="1975757" y="0"/>
                  </a:cubicBezTo>
                  <a:cubicBezTo>
                    <a:pt x="1834243" y="5443"/>
                    <a:pt x="1692215" y="3109"/>
                    <a:pt x="1551215" y="16328"/>
                  </a:cubicBezTo>
                  <a:cubicBezTo>
                    <a:pt x="1506281" y="20540"/>
                    <a:pt x="1488622" y="59871"/>
                    <a:pt x="1436915" y="65314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422C9FC-760B-CB6F-80CC-8171D76E0CEE}"/>
                </a:ext>
              </a:extLst>
            </p:cNvPr>
            <p:cNvSpPr txBox="1"/>
            <p:nvPr/>
          </p:nvSpPr>
          <p:spPr>
            <a:xfrm>
              <a:off x="2205211" y="4345735"/>
              <a:ext cx="7251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effectLst/>
                  <a:latin typeface="Trebuchet MS" panose="020B0703020202090204" pitchFamily="34" charset="0"/>
                </a:rPr>
                <a:t>…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4D18E69-83B2-8150-14D9-2B02D9848080}"/>
                </a:ext>
              </a:extLst>
            </p:cNvPr>
            <p:cNvSpPr>
              <a:spLocks/>
            </p:cNvSpPr>
            <p:nvPr/>
          </p:nvSpPr>
          <p:spPr>
            <a:xfrm>
              <a:off x="2771568" y="4735462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4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3D9FF17-45C0-6F20-1E90-659639907D2D}"/>
                </a:ext>
              </a:extLst>
            </p:cNvPr>
            <p:cNvSpPr>
              <a:spLocks/>
            </p:cNvSpPr>
            <p:nvPr/>
          </p:nvSpPr>
          <p:spPr>
            <a:xfrm>
              <a:off x="2161418" y="4948799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sz="16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3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444B314-1746-4E40-98EC-06DE3DF65797}"/>
                </a:ext>
              </a:extLst>
            </p:cNvPr>
            <p:cNvSpPr>
              <a:spLocks/>
            </p:cNvSpPr>
            <p:nvPr/>
          </p:nvSpPr>
          <p:spPr>
            <a:xfrm>
              <a:off x="1147709" y="4583060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sz="16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0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A060E46-BBE9-E186-E7D5-2A06D38A9341}"/>
                </a:ext>
              </a:extLst>
            </p:cNvPr>
            <p:cNvSpPr>
              <a:spLocks/>
            </p:cNvSpPr>
            <p:nvPr/>
          </p:nvSpPr>
          <p:spPr>
            <a:xfrm>
              <a:off x="1574255" y="5068390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1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4CECC02-0EDE-E7B2-1916-00F75CF44AEB}"/>
                </a:ext>
              </a:extLst>
            </p:cNvPr>
            <p:cNvSpPr>
              <a:spLocks/>
            </p:cNvSpPr>
            <p:nvPr/>
          </p:nvSpPr>
          <p:spPr>
            <a:xfrm>
              <a:off x="1747734" y="4436129"/>
              <a:ext cx="304803" cy="304803"/>
            </a:xfrm>
            <a:prstGeom prst="rect">
              <a:avLst/>
            </a:prstGeom>
            <a:solidFill>
              <a:srgbClr val="37BCD2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2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197B478-07A6-A168-E562-5A12ADE63FF2}"/>
              </a:ext>
            </a:extLst>
          </p:cNvPr>
          <p:cNvSpPr txBox="1"/>
          <p:nvPr/>
        </p:nvSpPr>
        <p:spPr>
          <a:xfrm>
            <a:off x="8745823" y="3556500"/>
            <a:ext cx="4200160" cy="338554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sz="1600" dirty="0">
                <a:latin typeface="Trebuchet MS" panose="020B0703020202090204" pitchFamily="34" charset="0"/>
              </a:rPr>
              <a:t>   </a:t>
            </a:r>
            <a:r>
              <a:rPr lang="en-US" sz="1400" dirty="0">
                <a:latin typeface="Trebuchet MS" panose="020B0703020202090204" pitchFamily="34" charset="0"/>
              </a:rPr>
              <a:t>offs</a:t>
            </a:r>
            <a:r>
              <a:rPr lang="en-US" sz="14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1400" baseline="-25000" dirty="0">
                <a:effectLst/>
                <a:latin typeface="Trebuchet MS" panose="020B0703020202090204" pitchFamily="34" charset="0"/>
              </a:rPr>
              <a:t>0</a:t>
            </a:r>
            <a:r>
              <a:rPr lang="en-US" sz="1400" dirty="0">
                <a:effectLst/>
                <a:latin typeface="Trebuchet MS" panose="020B0703020202090204" pitchFamily="34" charset="0"/>
              </a:rPr>
              <a:t>)   </a:t>
            </a:r>
            <a:r>
              <a:rPr lang="en-US" sz="1400" dirty="0">
                <a:latin typeface="Trebuchet MS" panose="020B0703020202090204" pitchFamily="34" charset="0"/>
              </a:rPr>
              <a:t>offs(</a:t>
            </a:r>
            <a:r>
              <a:rPr lang="en-US" sz="14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400" baseline="-25000" dirty="0">
                <a:effectLst/>
                <a:latin typeface="Trebuchet MS" panose="020B0703020202090204" pitchFamily="34" charset="0"/>
              </a:rPr>
              <a:t>1</a:t>
            </a:r>
            <a:r>
              <a:rPr lang="en-US" sz="1400" dirty="0">
                <a:latin typeface="Trebuchet MS" panose="020B0703020202090204" pitchFamily="34" charset="0"/>
              </a:rPr>
              <a:t>)   offs(</a:t>
            </a:r>
            <a:r>
              <a:rPr lang="en-US" sz="14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400" baseline="-25000" dirty="0">
                <a:effectLst/>
                <a:latin typeface="Trebuchet MS" panose="020B0703020202090204" pitchFamily="34" charset="0"/>
              </a:rPr>
              <a:t>2</a:t>
            </a:r>
            <a:r>
              <a:rPr lang="en-US" sz="1400" dirty="0">
                <a:latin typeface="Trebuchet MS" panose="020B0703020202090204" pitchFamily="34" charset="0"/>
              </a:rPr>
              <a:t>) </a:t>
            </a:r>
            <a:r>
              <a:rPr lang="en-US" sz="1400" dirty="0">
                <a:effectLst/>
                <a:latin typeface="Trebuchet MS" panose="020B0703020202090204" pitchFamily="34" charset="0"/>
              </a:rPr>
              <a:t> </a:t>
            </a:r>
            <a:r>
              <a:rPr lang="en-US" sz="1400" dirty="0">
                <a:latin typeface="Trebuchet MS" panose="020B0703020202090204" pitchFamily="34" charset="0"/>
              </a:rPr>
              <a:t>…</a:t>
            </a:r>
            <a:endParaRPr lang="en-US" sz="16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25D1185-2CC4-8D25-991B-3A0C4DF5550B}"/>
              </a:ext>
            </a:extLst>
          </p:cNvPr>
          <p:cNvSpPr txBox="1"/>
          <p:nvPr/>
        </p:nvSpPr>
        <p:spPr>
          <a:xfrm>
            <a:off x="9514442" y="5652072"/>
            <a:ext cx="2018507" cy="3277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700" dirty="0">
                <a:latin typeface="Trebuchet MS" panose="020B0703020202090204" pitchFamily="34" charset="0"/>
              </a:rPr>
              <a:t>Kernel Map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BE3BF5-CFBD-FDEB-E48D-E3E0EB2E9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One-Shot Search in the Mapping Step</a:t>
            </a:r>
            <a:endParaRPr lang="el-GR" sz="3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D3D7CD-7593-F5E0-1E7E-7524AC02D304}"/>
              </a:ext>
            </a:extLst>
          </p:cNvPr>
          <p:cNvGrpSpPr/>
          <p:nvPr/>
        </p:nvGrpSpPr>
        <p:grpSpPr>
          <a:xfrm>
            <a:off x="1154451" y="2728528"/>
            <a:ext cx="1897206" cy="369332"/>
            <a:chOff x="1154451" y="2728528"/>
            <a:chExt cx="1897206" cy="36933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4E4A157-1479-5343-EF6A-5F65456D8C1C}"/>
                </a:ext>
              </a:extLst>
            </p:cNvPr>
            <p:cNvGrpSpPr/>
            <p:nvPr/>
          </p:nvGrpSpPr>
          <p:grpSpPr>
            <a:xfrm>
              <a:off x="1154451" y="2790619"/>
              <a:ext cx="1521331" cy="304806"/>
              <a:chOff x="719640" y="3018507"/>
              <a:chExt cx="1521331" cy="304806"/>
            </a:xfrm>
            <a:solidFill>
              <a:srgbClr val="66FFFF"/>
            </a:solidFill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3080387-BD6D-3AD3-221D-9CEA3A51FC6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19640" y="3018510"/>
                <a:ext cx="304803" cy="304803"/>
              </a:xfrm>
              <a:prstGeom prst="rect">
                <a:avLst/>
              </a:prstGeom>
              <a:solidFill>
                <a:srgbClr val="37BCD2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P</a:t>
                </a:r>
                <a:r>
                  <a:rPr lang="en-US" sz="1600" b="1" kern="0" baseline="-25000" dirty="0">
                    <a:solidFill>
                      <a:prstClr val="black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0</a:t>
                </a:r>
                <a:endParaRPr lang="en-US" sz="18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97A4D6E-FAD6-D087-8F84-C7F237087E1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25855" y="3018509"/>
                <a:ext cx="304803" cy="304803"/>
              </a:xfrm>
              <a:prstGeom prst="rect">
                <a:avLst/>
              </a:prstGeom>
              <a:solidFill>
                <a:srgbClr val="37BCD2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P</a:t>
                </a:r>
                <a:r>
                  <a:rPr kumimoji="0" lang="en-US" sz="16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1</a:t>
                </a:r>
                <a:endParaRPr lang="en-US" sz="18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79AA23D-2AB4-237D-A357-F32B41146C4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30658" y="3018508"/>
                <a:ext cx="304803" cy="304803"/>
              </a:xfrm>
              <a:prstGeom prst="rect">
                <a:avLst/>
              </a:prstGeom>
              <a:solidFill>
                <a:srgbClr val="37BCD2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P</a:t>
                </a:r>
                <a:r>
                  <a:rPr kumimoji="0" lang="en-US" sz="16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2</a:t>
                </a:r>
                <a:endParaRPr lang="en-US" sz="18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C6A540C-FFF6-2850-0C05-CAF70950D17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31998" y="3018508"/>
                <a:ext cx="304803" cy="304803"/>
              </a:xfrm>
              <a:prstGeom prst="rect">
                <a:avLst/>
              </a:prstGeom>
              <a:solidFill>
                <a:srgbClr val="37BCD2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P</a:t>
                </a:r>
                <a:r>
                  <a:rPr kumimoji="0" lang="en-US" sz="16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3</a:t>
                </a:r>
                <a:endParaRPr lang="en-US" sz="18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48E51D8-F20A-89DC-A82C-3B74A296849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936168" y="3018507"/>
                <a:ext cx="304803" cy="304803"/>
              </a:xfrm>
              <a:prstGeom prst="rect">
                <a:avLst/>
              </a:prstGeom>
              <a:solidFill>
                <a:srgbClr val="37BCD2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P</a:t>
                </a:r>
                <a:r>
                  <a:rPr lang="en-US" sz="1600" b="1" kern="0" baseline="-25000" dirty="0">
                    <a:solidFill>
                      <a:prstClr val="black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4</a:t>
                </a:r>
                <a:endParaRPr lang="en-US" sz="18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6E45D96-00BA-D559-D9C3-32D8F9505CFF}"/>
                </a:ext>
              </a:extLst>
            </p:cNvPr>
            <p:cNvSpPr txBox="1"/>
            <p:nvPr/>
          </p:nvSpPr>
          <p:spPr>
            <a:xfrm>
              <a:off x="2588158" y="2728528"/>
              <a:ext cx="4634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Trebuchet MS" panose="020B0703020202090204" pitchFamily="34" charset="0"/>
                </a:rPr>
                <a:t> …</a:t>
              </a:r>
              <a:endParaRPr lang="en-US" sz="1800" b="1" kern="0" baseline="-25000" dirty="0">
                <a:solidFill>
                  <a:prstClr val="black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F323898-2EC6-A81C-59AF-28D263666814}"/>
              </a:ext>
            </a:extLst>
          </p:cNvPr>
          <p:cNvSpPr txBox="1"/>
          <p:nvPr/>
        </p:nvSpPr>
        <p:spPr>
          <a:xfrm>
            <a:off x="2950741" y="2655070"/>
            <a:ext cx="18228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Sorted Input Coord. Array</a:t>
            </a:r>
            <a:endParaRPr lang="el-GR" sz="17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B16FD1-6124-7DE8-E712-175D40A9C106}"/>
              </a:ext>
            </a:extLst>
          </p:cNvPr>
          <p:cNvSpPr txBox="1"/>
          <p:nvPr/>
        </p:nvSpPr>
        <p:spPr>
          <a:xfrm>
            <a:off x="4230942" y="1857312"/>
            <a:ext cx="2768765" cy="4247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Existing Works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E33F1E71-3E35-10DD-B90D-CF9F6E58BDF8}"/>
              </a:ext>
            </a:extLst>
          </p:cNvPr>
          <p:cNvSpPr/>
          <p:nvPr/>
        </p:nvSpPr>
        <p:spPr>
          <a:xfrm>
            <a:off x="396850" y="2306722"/>
            <a:ext cx="4164161" cy="387024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CF9491D-9BFD-C349-92BC-E7D9311E8EFC}"/>
              </a:ext>
            </a:extLst>
          </p:cNvPr>
          <p:cNvSpPr txBox="1"/>
          <p:nvPr/>
        </p:nvSpPr>
        <p:spPr>
          <a:xfrm>
            <a:off x="8077138" y="1857312"/>
            <a:ext cx="2768765" cy="4247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err="1">
                <a:solidFill>
                  <a:schemeClr val="accent1"/>
                </a:solidFill>
                <a:latin typeface="Trebuchet MS" panose="020B0703020202090204" pitchFamily="34" charset="0"/>
              </a:rPr>
              <a:t>Spira</a:t>
            </a:r>
            <a:endParaRPr lang="en-GB" sz="2000" dirty="0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F4E6890-068E-F3B3-6C67-022E11E66936}"/>
              </a:ext>
            </a:extLst>
          </p:cNvPr>
          <p:cNvGrpSpPr/>
          <p:nvPr/>
        </p:nvGrpSpPr>
        <p:grpSpPr>
          <a:xfrm>
            <a:off x="8900353" y="3943467"/>
            <a:ext cx="2462138" cy="1702044"/>
            <a:chOff x="5623770" y="3907662"/>
            <a:chExt cx="2673223" cy="184796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CA489BB-EF72-8043-E7F5-89CC00DB4D68}"/>
                </a:ext>
              </a:extLst>
            </p:cNvPr>
            <p:cNvGrpSpPr/>
            <p:nvPr/>
          </p:nvGrpSpPr>
          <p:grpSpPr>
            <a:xfrm>
              <a:off x="5623770" y="3907662"/>
              <a:ext cx="2673223" cy="369332"/>
              <a:chOff x="11737501" y="3263737"/>
              <a:chExt cx="2673223" cy="369332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5741E99-F4B0-9651-E9E4-3B357870207D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DC34821-9228-43DE-1222-138064BC269D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7841DA2-922E-747E-1FB3-7CB997A7DE9B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B1F79BC-BFA7-A7FF-BC3F-57D35509A8C5}"/>
                </a:ext>
              </a:extLst>
            </p:cNvPr>
            <p:cNvGrpSpPr/>
            <p:nvPr/>
          </p:nvGrpSpPr>
          <p:grpSpPr>
            <a:xfrm>
              <a:off x="5623770" y="4277320"/>
              <a:ext cx="2673223" cy="369332"/>
              <a:chOff x="11737501" y="3263737"/>
              <a:chExt cx="2673223" cy="369332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53C3DF0-1C09-D4CB-F465-720102B27E34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083BCE2-E6BE-38B6-CDF9-38C2E6F656C1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993B80D5-27CC-ABA4-8F6C-6633873A9528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9775841-7926-3743-FD58-E981357CB5EA}"/>
                </a:ext>
              </a:extLst>
            </p:cNvPr>
            <p:cNvGrpSpPr/>
            <p:nvPr/>
          </p:nvGrpSpPr>
          <p:grpSpPr>
            <a:xfrm>
              <a:off x="5623770" y="4646978"/>
              <a:ext cx="2673223" cy="369332"/>
              <a:chOff x="11737501" y="3263737"/>
              <a:chExt cx="2673223" cy="369332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8499A4A-1683-ECD6-E620-39B06C9443A6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3511CD6-2FA6-4E70-BF9B-012BC7B45D39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089E39D-C812-8FB0-D1FA-F98817DD3337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5727682-A727-99AE-09BF-B3EAAA562817}"/>
                </a:ext>
              </a:extLst>
            </p:cNvPr>
            <p:cNvGrpSpPr/>
            <p:nvPr/>
          </p:nvGrpSpPr>
          <p:grpSpPr>
            <a:xfrm>
              <a:off x="5623770" y="5016636"/>
              <a:ext cx="2673223" cy="369332"/>
              <a:chOff x="11737501" y="3263737"/>
              <a:chExt cx="2673223" cy="369332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06CFD05-678C-BE86-E1BB-94C3F6C54FB7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9EF189F-3B78-FFF9-C744-61B5434221EB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B84ACF3-9A74-5941-631E-88291D076504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5C851AC-44B4-0276-766C-19A66F83589E}"/>
                </a:ext>
              </a:extLst>
            </p:cNvPr>
            <p:cNvGrpSpPr/>
            <p:nvPr/>
          </p:nvGrpSpPr>
          <p:grpSpPr>
            <a:xfrm>
              <a:off x="5623770" y="5386294"/>
              <a:ext cx="2673223" cy="369332"/>
              <a:chOff x="11737501" y="3263737"/>
              <a:chExt cx="2673223" cy="369332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21DD23A-456B-CC46-33D9-4691E3C0F453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CDD119C-D49A-D76F-9D60-277E466FAB1C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3DCABDB-E3CC-238B-E4B5-A16CF1840AB5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613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1.04167E-6 -2.96296E-6 C 0.00026 0.00625 -0.00039 0.01297 0.00078 0.01898 C 0.00156 0.02361 0.00378 0.02685 0.00547 0.03079 C 0.03177 0.08959 0.0069 0.03496 0.01823 0.05625 C 0.02539 0.06968 0.02331 0.06829 0.03099 0.07963 C 0.04857 0.1051 0.03346 0.08287 0.047 0.09885 C 0.04896 0.10139 0.05052 0.1044 0.0526 0.10648 C 0.07487 0.13125 0.04219 0.09098 0.06849 0.12199 C 0.07266 0.12685 0.07656 0.13218 0.08047 0.13727 C 0.08424 0.14236 0.08776 0.14838 0.09167 0.15301 C 0.10547 0.16898 0.10911 0.17431 0.12513 0.1875 C 0.14088 0.20047 0.17031 0.20764 0.1819 0.21204 C 0.18737 0.21412 0.19284 0.2176 0.19857 0.21852 C 0.2069 0.21991 0.2069 0.21945 0.21523 0.22246 C 0.21745 0.22292 0.21953 0.22431 0.22174 0.225 C 0.22461 0.22593 0.22773 0.22639 0.23047 0.22755 C 0.23203 0.22824 0.23372 0.22917 0.23529 0.2301 C 0.23958 0.23264 0.24375 0.23542 0.24805 0.23773 C 0.25221 0.24028 0.25651 0.24236 0.26081 0.24422 C 0.27044 0.24885 0.28099 0.25278 0.29114 0.25579 C 0.29349 0.25672 0.29596 0.25672 0.29818 0.25695 C 0.30404 0.25926 0.30989 0.26158 0.31575 0.26343 C 0.31758 0.26412 0.31966 0.26435 0.32148 0.26482 C 0.32409 0.26574 0.32669 0.26667 0.32943 0.26736 C 0.33138 0.26806 0.33359 0.26806 0.33581 0.26875 C 0.33828 0.26945 0.34062 0.2706 0.34297 0.2713 C 0.34674 0.27246 0.35039 0.27292 0.35404 0.27385 L 0.37891 0.28033 C 0.38229 0.28125 0.38581 0.28218 0.38932 0.28287 L 0.39648 0.28403 C 0.39726 0.28496 0.39805 0.28611 0.39883 0.28658 C 0.39961 0.28727 0.4013 0.2882 0.4013 0.28843 L 0.4013 0.2882 " pathEditMode="relative" rAng="0" ptsTypes="AAAAAAAAAAAAAAAAAAAAAAAAAAAAAAAAAA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5" y="1442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4.44444E-6 L 0.00013 -4.44444E-6 C -0.00013 0.01274 -0.00026 0.02547 -0.00078 0.0382 C -0.00104 0.04422 -0.00144 0.04977 -0.00157 0.05556 C -0.00196 0.0632 -0.00209 0.07061 -0.00235 0.07825 C -0.00209 0.08403 -0.00209 0.09005 -0.00157 0.09561 C -0.00091 0.10301 0.00052 0.10649 0.0026 0.11297 C 0.00325 0.1169 0.00338 0.11991 0.00442 0.12362 C 0.00494 0.12524 0.0056 0.12709 0.00612 0.12871 C 0.01015 0.14237 0.0056 0.13241 0.01471 0.15417 C 0.02643 0.18172 0.02695 0.18056 0.04062 0.20602 C 0.04453 0.21297 0.04713 0.222 0.05195 0.22732 C 0.05664 0.23264 0.05429 0.22963 0.05885 0.23658 L 0.06575 0.24723 C 0.07083 0.25741 0.07604 0.2676 0.08125 0.27778 C 0.08489 0.28496 0.08789 0.29329 0.09244 0.29908 C 0.09843 0.30672 0.10364 0.31621 0.11054 0.32176 C 0.11159 0.32269 0.11289 0.32315 0.11406 0.32431 C 0.11471 0.32524 0.1151 0.32639 0.11575 0.32709 C 0.11771 0.32987 0.11953 0.33287 0.12174 0.33496 C 0.125 0.33843 0.12825 0.34306 0.13203 0.34422 C 0.14505 0.34885 0.13724 0.3463 0.15547 0.35093 C 0.15716 0.35139 0.15885 0.35209 0.16067 0.35232 L 0.17448 0.35487 C 0.18021 0.35625 0.1858 0.35764 0.19166 0.35903 C 0.19453 0.3595 0.19739 0.35973 0.20039 0.36042 C 0.22734 0.36598 0.20664 0.36297 0.22708 0.36551 C 0.23593 0.37037 0.23034 0.36806 0.25026 0.36551 C 0.25143 0.36551 0.2526 0.36459 0.25364 0.36436 C 0.25521 0.36389 0.25664 0.36366 0.25807 0.36297 C 0.25885 0.36274 0.2608 0.36158 0.2608 0.36181 L 0.2608 0.36158 " pathEditMode="relative" rAng="0" ptsTypes="AAAAAAAAAAAAAAAAAAAAAAAAAAAAAAAA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4" y="1840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" grpId="0"/>
      <p:bldP spid="47" grpId="0"/>
      <p:bldP spid="29" grpId="0"/>
      <p:bldP spid="34" grpId="0"/>
      <p:bldP spid="91" grpId="0" animBg="1"/>
      <p:bldP spid="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8C0F2-A2E8-3094-C2A9-51A9E3622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Key Observation on Consecutive Weight Offsets</a:t>
            </a:r>
            <a:endParaRPr lang="el-GR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3BF97-F3AC-F2B9-42F8-7EF49F0A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21</a:t>
            </a:fld>
            <a:endParaRPr lang="en-G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47E7C9-1796-DF91-62F4-1D9EC14931CF}"/>
              </a:ext>
            </a:extLst>
          </p:cNvPr>
          <p:cNvGrpSpPr/>
          <p:nvPr/>
        </p:nvGrpSpPr>
        <p:grpSpPr>
          <a:xfrm>
            <a:off x="353440" y="3736733"/>
            <a:ext cx="2419566" cy="2458620"/>
            <a:chOff x="4501693" y="3948502"/>
            <a:chExt cx="2030400" cy="2077900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F36F532-0EE7-7EC2-D748-22B2CCCDD8D6}"/>
                </a:ext>
              </a:extLst>
            </p:cNvPr>
            <p:cNvGrpSpPr/>
            <p:nvPr/>
          </p:nvGrpSpPr>
          <p:grpSpPr>
            <a:xfrm>
              <a:off x="4501693" y="3948502"/>
              <a:ext cx="2030400" cy="1680179"/>
              <a:chOff x="4501693" y="3948502"/>
              <a:chExt cx="2030400" cy="1680179"/>
            </a:xfrm>
            <a:grpFill/>
          </p:grpSpPr>
          <p:sp>
            <p:nvSpPr>
              <p:cNvPr id="8" name="Cube 7">
                <a:extLst>
                  <a:ext uri="{FF2B5EF4-FFF2-40B4-BE49-F238E27FC236}">
                    <a16:creationId xmlns:a16="http://schemas.microsoft.com/office/drawing/2014/main" id="{76FE7F4B-0590-9162-1014-7AA8604F19F2}"/>
                  </a:ext>
                </a:extLst>
              </p:cNvPr>
              <p:cNvSpPr/>
              <p:nvPr/>
            </p:nvSpPr>
            <p:spPr>
              <a:xfrm>
                <a:off x="4501693" y="3948502"/>
                <a:ext cx="2030400" cy="1680179"/>
              </a:xfrm>
              <a:prstGeom prst="cube">
                <a:avLst>
                  <a:gd name="adj" fmla="val 11302"/>
                </a:avLst>
              </a:prstGeom>
              <a:grpFill/>
              <a:ln w="31750">
                <a:solidFill>
                  <a:srgbClr val="B45F0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A679EBA-91D6-F234-8857-6F1E960F60E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506096" y="4115652"/>
                <a:ext cx="1836000" cy="1513029"/>
                <a:chOff x="5158431" y="3355538"/>
                <a:chExt cx="1645077" cy="1645077"/>
              </a:xfrm>
              <a:grpFill/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33A1E15-E182-570E-D661-550FA6851682}"/>
                    </a:ext>
                  </a:extLst>
                </p:cNvPr>
                <p:cNvSpPr/>
                <p:nvPr/>
              </p:nvSpPr>
              <p:spPr>
                <a:xfrm>
                  <a:off x="5706790" y="3355538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F07F09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W</a:t>
                  </a:r>
                  <a:r>
                    <a:rPr kumimoji="0" lang="en-US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1</a:t>
                  </a: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F9C2D92-6A7D-76BE-B923-D7C061FA0ECA}"/>
                    </a:ext>
                  </a:extLst>
                </p:cNvPr>
                <p:cNvSpPr/>
                <p:nvPr/>
              </p:nvSpPr>
              <p:spPr>
                <a:xfrm>
                  <a:off x="6255149" y="3355538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F07F09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W</a:t>
                  </a:r>
                  <a:r>
                    <a:rPr kumimoji="0" lang="en-US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2</a:t>
                  </a: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410DEC9-8D25-AAB4-0F78-95AE4595F65F}"/>
                    </a:ext>
                  </a:extLst>
                </p:cNvPr>
                <p:cNvSpPr/>
                <p:nvPr/>
              </p:nvSpPr>
              <p:spPr>
                <a:xfrm>
                  <a:off x="5158431" y="390389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F07F09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3</a:t>
                  </a: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D6E61EB0-FCCB-0630-CDE6-B1007A0BD00B}"/>
                    </a:ext>
                  </a:extLst>
                </p:cNvPr>
                <p:cNvSpPr/>
                <p:nvPr/>
              </p:nvSpPr>
              <p:spPr>
                <a:xfrm>
                  <a:off x="5706790" y="390389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F07F09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4</a:t>
                  </a: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64F228D-6392-63EC-FDF7-56CFD4FFB55A}"/>
                    </a:ext>
                  </a:extLst>
                </p:cNvPr>
                <p:cNvSpPr/>
                <p:nvPr/>
              </p:nvSpPr>
              <p:spPr>
                <a:xfrm>
                  <a:off x="5158431" y="445225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F07F09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6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6FD72A0-D830-5F27-2F26-6A0D072BBF93}"/>
                    </a:ext>
                  </a:extLst>
                </p:cNvPr>
                <p:cNvSpPr/>
                <p:nvPr/>
              </p:nvSpPr>
              <p:spPr>
                <a:xfrm>
                  <a:off x="5706790" y="445225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F07F09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7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A48CD9B-05FA-0F78-C06F-27814B82F76C}"/>
                    </a:ext>
                  </a:extLst>
                </p:cNvPr>
                <p:cNvSpPr/>
                <p:nvPr/>
              </p:nvSpPr>
              <p:spPr>
                <a:xfrm>
                  <a:off x="6255149" y="445225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F07F09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none" lIns="0" tIns="3510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8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BE0B6BA9-61FE-5FB1-8B96-D80BB1478A7D}"/>
                    </a:ext>
                  </a:extLst>
                </p:cNvPr>
                <p:cNvSpPr/>
                <p:nvPr/>
              </p:nvSpPr>
              <p:spPr>
                <a:xfrm>
                  <a:off x="6255149" y="390389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F07F09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none" lIns="0" tIns="3510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5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5A24FB5-2952-9F71-888C-BB81FC86A943}"/>
                    </a:ext>
                  </a:extLst>
                </p:cNvPr>
                <p:cNvSpPr/>
                <p:nvPr/>
              </p:nvSpPr>
              <p:spPr>
                <a:xfrm>
                  <a:off x="5158431" y="3355538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F07F09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W</a:t>
                  </a:r>
                  <a:r>
                    <a:rPr kumimoji="0" lang="en-US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0</a:t>
                  </a:r>
                </a:p>
              </p:txBody>
            </p:sp>
          </p:grp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29D54B-9592-FDE7-4C9E-FB78F1633545}"/>
                </a:ext>
              </a:extLst>
            </p:cNvPr>
            <p:cNvSpPr txBox="1"/>
            <p:nvPr/>
          </p:nvSpPr>
          <p:spPr>
            <a:xfrm>
              <a:off x="4734203" y="5626292"/>
              <a:ext cx="15519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effectLst/>
                  <a:latin typeface="Trebuchet MS" panose="020B0703020202090204" pitchFamily="34" charset="0"/>
                </a:rPr>
                <a:t>W: Weights</a:t>
              </a:r>
            </a:p>
          </p:txBody>
        </p:sp>
      </p:grpSp>
      <p:sp>
        <p:nvSpPr>
          <p:cNvPr id="25" name="Rounded Rectangle 34">
            <a:extLst>
              <a:ext uri="{FF2B5EF4-FFF2-40B4-BE49-F238E27FC236}">
                <a16:creationId xmlns:a16="http://schemas.microsoft.com/office/drawing/2014/main" id="{B768A7E9-9BC7-C0BC-52F1-C6B739501B4E}"/>
              </a:ext>
            </a:extLst>
          </p:cNvPr>
          <p:cNvSpPr/>
          <p:nvPr/>
        </p:nvSpPr>
        <p:spPr>
          <a:xfrm>
            <a:off x="440447" y="4041861"/>
            <a:ext cx="2015537" cy="3699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6A135C-9E39-F2A8-F5F2-DC05311BE8B1}"/>
              </a:ext>
            </a:extLst>
          </p:cNvPr>
          <p:cNvSpPr txBox="1"/>
          <p:nvPr/>
        </p:nvSpPr>
        <p:spPr>
          <a:xfrm>
            <a:off x="3155951" y="3903552"/>
            <a:ext cx="35347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kern="0" dirty="0"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offs(W</a:t>
            </a:r>
            <a:r>
              <a:rPr lang="en-US" sz="2000" kern="0" baseline="-25000" dirty="0"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0</a:t>
            </a:r>
            <a:r>
              <a:rPr lang="en-US" sz="2000" kern="0" dirty="0"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), offs(W</a:t>
            </a:r>
            <a:r>
              <a:rPr lang="en-US" sz="2000" kern="0" baseline="-25000" dirty="0"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1</a:t>
            </a:r>
            <a:r>
              <a:rPr lang="en-US" sz="2000" kern="0" dirty="0"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), offs(W</a:t>
            </a:r>
            <a:r>
              <a:rPr lang="en-US" sz="2000" kern="0" baseline="-25000" dirty="0"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2</a:t>
            </a:r>
            <a:r>
              <a:rPr lang="en-US" sz="2000" kern="0" dirty="0"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):</a:t>
            </a:r>
          </a:p>
          <a:p>
            <a:r>
              <a:rPr lang="en-US" sz="2000" dirty="0">
                <a:effectLst/>
                <a:latin typeface="Trebuchet MS" panose="020B0703020202090204" pitchFamily="34" charset="0"/>
              </a:rPr>
              <a:t>identical x, y values +</a:t>
            </a:r>
          </a:p>
          <a:p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consecutive</a:t>
            </a:r>
            <a:r>
              <a:rPr lang="en-US" sz="2000" dirty="0">
                <a:latin typeface="Trebuchet MS" panose="020B0703020202090204" pitchFamily="34" charset="0"/>
              </a:rPr>
              <a:t> z values</a:t>
            </a:r>
          </a:p>
          <a:p>
            <a:endParaRPr lang="en-US" sz="2000" dirty="0">
              <a:latin typeface="Trebuchet MS" panose="020B0703020202090204" pitchFamily="34" charset="0"/>
            </a:endParaRPr>
          </a:p>
          <a:p>
            <a:r>
              <a:rPr lang="en-US" sz="2000" dirty="0">
                <a:effectLst/>
                <a:latin typeface="Trebuchet MS" panose="020B0703020202090204" pitchFamily="34" charset="0"/>
              </a:rPr>
              <a:t>e.g., (0,0,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-1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 (0,0,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0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 (0,0,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1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6EDE7DA-4E8A-5A30-6C64-B60A90B719DF}"/>
              </a:ext>
            </a:extLst>
          </p:cNvPr>
          <p:cNvCxnSpPr>
            <a:cxnSpLocks/>
          </p:cNvCxnSpPr>
          <p:nvPr/>
        </p:nvCxnSpPr>
        <p:spPr>
          <a:xfrm flipV="1">
            <a:off x="2460594" y="4226842"/>
            <a:ext cx="695357" cy="94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C687E62-91F2-559B-E7D5-7D2EB11F9560}"/>
              </a:ext>
            </a:extLst>
          </p:cNvPr>
          <p:cNvSpPr txBox="1"/>
          <p:nvPr/>
        </p:nvSpPr>
        <p:spPr>
          <a:xfrm>
            <a:off x="900731" y="3399914"/>
            <a:ext cx="1256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11893"/>
                </a:solidFill>
                <a:effectLst/>
                <a:latin typeface="Trebuchet MS" panose="020B0703020202090204" pitchFamily="34" charset="0"/>
              </a:rPr>
              <a:t>K size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87B9EA1-BBE9-6B7B-820E-AF7659B842A9}"/>
              </a:ext>
            </a:extLst>
          </p:cNvPr>
          <p:cNvCxnSpPr>
            <a:cxnSpLocks/>
          </p:cNvCxnSpPr>
          <p:nvPr/>
        </p:nvCxnSpPr>
        <p:spPr>
          <a:xfrm>
            <a:off x="502970" y="3820100"/>
            <a:ext cx="2105405" cy="0"/>
          </a:xfrm>
          <a:prstGeom prst="straightConnector1">
            <a:avLst/>
          </a:prstGeom>
          <a:ln w="38100">
            <a:solidFill>
              <a:srgbClr val="01189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FBCDA65-C6F4-EE22-003A-DAF0C7EC2811}"/>
              </a:ext>
            </a:extLst>
          </p:cNvPr>
          <p:cNvSpPr>
            <a:spLocks noChangeAspect="1"/>
          </p:cNvSpPr>
          <p:nvPr/>
        </p:nvSpPr>
        <p:spPr>
          <a:xfrm>
            <a:off x="1023541" y="1681671"/>
            <a:ext cx="924420" cy="8390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kern="0" dirty="0">
                <a:solidFill>
                  <a:prstClr val="black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Q</a:t>
            </a:r>
            <a:r>
              <a:rPr lang="en-US" b="1" kern="0" baseline="-25000" dirty="0">
                <a:solidFill>
                  <a:prstClr val="black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4</a:t>
            </a:r>
            <a:endParaRPr lang="en-US" b="1" baseline="-25000" dirty="0">
              <a:solidFill>
                <a:schemeClr val="tx1"/>
              </a:solidFill>
              <a:latin typeface="+mj-lt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  <a:p>
            <a:pPr algn="ctr"/>
            <a:r>
              <a:rPr lang="en-US" kern="0" dirty="0">
                <a:solidFill>
                  <a:prstClr val="black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(50,4,6)</a:t>
            </a:r>
            <a:endParaRPr lang="en-US" dirty="0">
              <a:solidFill>
                <a:schemeClr val="tx1"/>
              </a:solidFill>
              <a:latin typeface="+mj-lt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ECAC7A-35D4-E32F-180E-F6788DBDA3EF}"/>
              </a:ext>
            </a:extLst>
          </p:cNvPr>
          <p:cNvSpPr txBox="1"/>
          <p:nvPr/>
        </p:nvSpPr>
        <p:spPr>
          <a:xfrm rot="10800000" flipH="1" flipV="1">
            <a:off x="2310411" y="1747252"/>
            <a:ext cx="38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Trebuchet MS" panose="020B0703020202090204" pitchFamily="34" charset="0"/>
              </a:rPr>
              <a:t>+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B7873A-308B-6E3E-6A8B-AF8D1E629844}"/>
              </a:ext>
            </a:extLst>
          </p:cNvPr>
          <p:cNvSpPr txBox="1"/>
          <p:nvPr/>
        </p:nvSpPr>
        <p:spPr>
          <a:xfrm>
            <a:off x="3289079" y="1501627"/>
            <a:ext cx="233140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rebuchet MS" panose="020B0703020202090204" pitchFamily="34" charset="0"/>
              </a:rPr>
              <a:t>offs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2000" baseline="-25000" dirty="0">
                <a:effectLst/>
                <a:latin typeface="Trebuchet MS" panose="020B0703020202090204" pitchFamily="34" charset="0"/>
              </a:rPr>
              <a:t>0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 = (0,0,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-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1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B57EA3-2664-0AF4-09CD-F97F75C597BA}"/>
              </a:ext>
            </a:extLst>
          </p:cNvPr>
          <p:cNvSpPr txBox="1"/>
          <p:nvPr/>
        </p:nvSpPr>
        <p:spPr>
          <a:xfrm>
            <a:off x="3289079" y="2065871"/>
            <a:ext cx="233140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rebuchet MS" panose="020B0703020202090204" pitchFamily="34" charset="0"/>
              </a:rPr>
              <a:t>offs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2000" baseline="-25000" dirty="0">
                <a:effectLst/>
                <a:latin typeface="Trebuchet MS" panose="020B0703020202090204" pitchFamily="34" charset="0"/>
              </a:rPr>
              <a:t>1</a:t>
            </a:r>
            <a:r>
              <a:rPr lang="en-US" sz="2000" dirty="0">
                <a:latin typeface="Trebuchet MS" panose="020B0703020202090204" pitchFamily="34" charset="0"/>
              </a:rPr>
              <a:t>) = 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(0,0,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0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6E8692-96F1-36D3-6190-9797483B9BBD}"/>
              </a:ext>
            </a:extLst>
          </p:cNvPr>
          <p:cNvSpPr txBox="1"/>
          <p:nvPr/>
        </p:nvSpPr>
        <p:spPr>
          <a:xfrm>
            <a:off x="3289079" y="2630116"/>
            <a:ext cx="233140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rebuchet MS" panose="020B0703020202090204" pitchFamily="34" charset="0"/>
              </a:rPr>
              <a:t>offs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2000" baseline="-25000" dirty="0">
                <a:effectLst/>
                <a:latin typeface="Trebuchet MS" panose="020B0703020202090204" pitchFamily="34" charset="0"/>
              </a:rPr>
              <a:t>2</a:t>
            </a:r>
            <a:r>
              <a:rPr lang="en-US" sz="2000" dirty="0">
                <a:latin typeface="Trebuchet MS" panose="020B0703020202090204" pitchFamily="34" charset="0"/>
              </a:rPr>
              <a:t>) = 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(0,0,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1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656D97A-B28E-39C5-0510-1CACFB2F6675}"/>
              </a:ext>
            </a:extLst>
          </p:cNvPr>
          <p:cNvCxnSpPr>
            <a:cxnSpLocks/>
          </p:cNvCxnSpPr>
          <p:nvPr/>
        </p:nvCxnSpPr>
        <p:spPr>
          <a:xfrm>
            <a:off x="5783449" y="2293211"/>
            <a:ext cx="81670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8A27D2D-23B4-F23D-CB91-F47019797B38}"/>
              </a:ext>
            </a:extLst>
          </p:cNvPr>
          <p:cNvSpPr txBox="1"/>
          <p:nvPr/>
        </p:nvSpPr>
        <p:spPr>
          <a:xfrm>
            <a:off x="304800" y="1108006"/>
            <a:ext cx="2590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/>
                <a:latin typeface="Trebuchet MS" panose="020B0703020202090204" pitchFamily="34" charset="0"/>
              </a:rPr>
              <a:t>Output Coordinate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1D86A74-E8E9-D077-3837-4463873C81CF}"/>
              </a:ext>
            </a:extLst>
          </p:cNvPr>
          <p:cNvSpPr txBox="1"/>
          <p:nvPr/>
        </p:nvSpPr>
        <p:spPr>
          <a:xfrm>
            <a:off x="2540193" y="1108006"/>
            <a:ext cx="4078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Consecutive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 Weight Offsets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FFF5633-6A78-362C-D5C3-08FA89BA85CF}"/>
              </a:ext>
            </a:extLst>
          </p:cNvPr>
          <p:cNvSpPr txBox="1"/>
          <p:nvPr/>
        </p:nvSpPr>
        <p:spPr>
          <a:xfrm>
            <a:off x="6445697" y="1108006"/>
            <a:ext cx="3894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rebuchet MS" panose="020B0703020202090204" pitchFamily="34" charset="0"/>
              </a:rPr>
              <a:t>Generated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Consecutive</a:t>
            </a:r>
            <a:r>
              <a:rPr lang="en-US" sz="2000" dirty="0">
                <a:latin typeface="Trebuchet MS" panose="020B0703020202090204" pitchFamily="34" charset="0"/>
              </a:rPr>
              <a:t> Queries</a:t>
            </a:r>
            <a:endParaRPr lang="en-US" sz="20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54" name="Rounded Rectangle 67">
            <a:extLst>
              <a:ext uri="{FF2B5EF4-FFF2-40B4-BE49-F238E27FC236}">
                <a16:creationId xmlns:a16="http://schemas.microsoft.com/office/drawing/2014/main" id="{7E44DA2F-AC7F-5ECA-612B-4294B85CD746}"/>
              </a:ext>
            </a:extLst>
          </p:cNvPr>
          <p:cNvSpPr/>
          <p:nvPr/>
        </p:nvSpPr>
        <p:spPr>
          <a:xfrm>
            <a:off x="6658994" y="3993657"/>
            <a:ext cx="5244080" cy="11197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Consecutive</a:t>
            </a:r>
            <a:r>
              <a:rPr lang="en-GB" sz="2400" dirty="0">
                <a:solidFill>
                  <a:schemeClr val="tx1"/>
                </a:solidFill>
                <a:latin typeface="Trebuchet MS" panose="020B0703020202090204" pitchFamily="34" charset="0"/>
              </a:rPr>
              <a:t> weight offsets in z-axis produce </a:t>
            </a:r>
            <a:r>
              <a:rPr lang="en-GB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consecutive</a:t>
            </a:r>
            <a:r>
              <a:rPr lang="en-GB" sz="2400" dirty="0">
                <a:solidFill>
                  <a:schemeClr val="tx1"/>
                </a:solidFill>
                <a:latin typeface="Trebuchet MS" panose="020B0703020202090204" pitchFamily="34" charset="0"/>
              </a:rPr>
              <a:t> queries</a:t>
            </a:r>
            <a:endParaRPr lang="en-DE" sz="24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1DA5A25-7A77-826D-2AC6-E0F9903C6F4D}"/>
              </a:ext>
            </a:extLst>
          </p:cNvPr>
          <p:cNvSpPr txBox="1"/>
          <p:nvPr/>
        </p:nvSpPr>
        <p:spPr>
          <a:xfrm>
            <a:off x="8778389" y="1875340"/>
            <a:ext cx="2786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  <a:latin typeface="Trebuchet MS" panose="020B0703020202090204" pitchFamily="34" charset="0"/>
              </a:rPr>
              <a:t>identical x, y values +</a:t>
            </a:r>
          </a:p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consecutive</a:t>
            </a:r>
            <a:r>
              <a:rPr lang="en-US" sz="2000" dirty="0">
                <a:latin typeface="Trebuchet MS" panose="020B0703020202090204" pitchFamily="34" charset="0"/>
              </a:rPr>
              <a:t> z values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DEDA888-7AB3-B543-06CE-76ED7CEA16E1}"/>
              </a:ext>
            </a:extLst>
          </p:cNvPr>
          <p:cNvSpPr txBox="1"/>
          <p:nvPr/>
        </p:nvSpPr>
        <p:spPr>
          <a:xfrm>
            <a:off x="7048924" y="1501627"/>
            <a:ext cx="1660885" cy="461665"/>
          </a:xfrm>
          <a:prstGeom prst="rect">
            <a:avLst/>
          </a:prstGeom>
          <a:solidFill>
            <a:srgbClr val="37BCD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/>
                <a:latin typeface="Trebuchet MS" panose="020B0703020202090204" pitchFamily="34" charset="0"/>
              </a:rPr>
              <a:t>(</a:t>
            </a:r>
            <a:r>
              <a:rPr lang="en-US" sz="2000" dirty="0">
                <a:latin typeface="Trebuchet MS" panose="020B0703020202090204" pitchFamily="34" charset="0"/>
              </a:rPr>
              <a:t>50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,</a:t>
            </a:r>
            <a:r>
              <a:rPr lang="en-US" sz="2000" dirty="0">
                <a:latin typeface="Trebuchet MS" panose="020B0703020202090204" pitchFamily="34" charset="0"/>
              </a:rPr>
              <a:t>4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,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5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 = </a:t>
            </a:r>
            <a:r>
              <a:rPr lang="en-US" sz="2000" b="1" kern="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P</a:t>
            </a:r>
            <a:r>
              <a:rPr lang="en-US" sz="2000" b="1" kern="0" baseline="-2500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?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DA38DF5-B5F1-37C8-6262-52EC448072C6}"/>
              </a:ext>
            </a:extLst>
          </p:cNvPr>
          <p:cNvSpPr txBox="1"/>
          <p:nvPr/>
        </p:nvSpPr>
        <p:spPr>
          <a:xfrm>
            <a:off x="7048925" y="2065871"/>
            <a:ext cx="1660884" cy="461665"/>
          </a:xfrm>
          <a:prstGeom prst="rect">
            <a:avLst/>
          </a:prstGeom>
          <a:solidFill>
            <a:srgbClr val="37BCD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/>
                <a:latin typeface="Trebuchet MS" panose="020B0703020202090204" pitchFamily="34" charset="0"/>
              </a:rPr>
              <a:t>(</a:t>
            </a:r>
            <a:r>
              <a:rPr lang="en-US" sz="2000" dirty="0">
                <a:latin typeface="Trebuchet MS" panose="020B0703020202090204" pitchFamily="34" charset="0"/>
              </a:rPr>
              <a:t>50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,</a:t>
            </a:r>
            <a:r>
              <a:rPr lang="en-US" sz="2000" dirty="0">
                <a:latin typeface="Trebuchet MS" panose="020B0703020202090204" pitchFamily="34" charset="0"/>
              </a:rPr>
              <a:t>4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,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6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 = </a:t>
            </a:r>
            <a:r>
              <a:rPr lang="en-US" sz="2000" b="1" kern="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P</a:t>
            </a:r>
            <a:r>
              <a:rPr lang="en-US" sz="2000" b="1" kern="0" baseline="-2500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?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73DBCE5-8F40-D44A-8EA5-BD4EFAB3EBDB}"/>
              </a:ext>
            </a:extLst>
          </p:cNvPr>
          <p:cNvSpPr txBox="1"/>
          <p:nvPr/>
        </p:nvSpPr>
        <p:spPr>
          <a:xfrm>
            <a:off x="7048924" y="2630116"/>
            <a:ext cx="1660885" cy="461665"/>
          </a:xfrm>
          <a:prstGeom prst="rect">
            <a:avLst/>
          </a:prstGeom>
          <a:solidFill>
            <a:srgbClr val="37BCD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/>
                <a:latin typeface="Trebuchet MS" panose="020B0703020202090204" pitchFamily="34" charset="0"/>
              </a:rPr>
              <a:t>(</a:t>
            </a:r>
            <a:r>
              <a:rPr lang="en-US" sz="2000" dirty="0">
                <a:latin typeface="Trebuchet MS" panose="020B0703020202090204" pitchFamily="34" charset="0"/>
              </a:rPr>
              <a:t>50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,</a:t>
            </a:r>
            <a:r>
              <a:rPr lang="en-US" sz="2000" dirty="0">
                <a:latin typeface="Trebuchet MS" panose="020B0703020202090204" pitchFamily="34" charset="0"/>
              </a:rPr>
              <a:t>4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,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7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 = </a:t>
            </a:r>
            <a:r>
              <a:rPr lang="en-US" sz="2000" b="1" kern="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P</a:t>
            </a:r>
            <a:r>
              <a:rPr lang="en-US" sz="2000" b="1" kern="0" baseline="-2500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?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3A3E81A-8913-F688-34E4-8C6F7F93546A}"/>
              </a:ext>
            </a:extLst>
          </p:cNvPr>
          <p:cNvSpPr txBox="1"/>
          <p:nvPr/>
        </p:nvSpPr>
        <p:spPr>
          <a:xfrm rot="16200000">
            <a:off x="2659327" y="2093156"/>
            <a:ext cx="89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11893"/>
                </a:solidFill>
                <a:effectLst/>
                <a:latin typeface="Trebuchet MS" panose="020B0703020202090204" pitchFamily="34" charset="0"/>
              </a:rPr>
              <a:t>K size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1F07915-6442-CE2A-207B-25B6328B7A86}"/>
              </a:ext>
            </a:extLst>
          </p:cNvPr>
          <p:cNvSpPr txBox="1"/>
          <p:nvPr/>
        </p:nvSpPr>
        <p:spPr>
          <a:xfrm rot="16200000">
            <a:off x="6411065" y="2093156"/>
            <a:ext cx="89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11893"/>
                </a:solidFill>
                <a:effectLst/>
                <a:latin typeface="Trebuchet MS" panose="020B0703020202090204" pitchFamily="34" charset="0"/>
              </a:rPr>
              <a:t>K size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93C7590-27E6-AB7C-DC80-8E668A09048D}"/>
              </a:ext>
            </a:extLst>
          </p:cNvPr>
          <p:cNvCxnSpPr>
            <a:cxnSpLocks/>
          </p:cNvCxnSpPr>
          <p:nvPr/>
        </p:nvCxnSpPr>
        <p:spPr>
          <a:xfrm flipV="1">
            <a:off x="7937769" y="3204757"/>
            <a:ext cx="3806" cy="69879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C91F74C9-6F32-1E0D-B4E0-E655A3719ECF}"/>
              </a:ext>
            </a:extLst>
          </p:cNvPr>
          <p:cNvSpPr/>
          <p:nvPr/>
        </p:nvSpPr>
        <p:spPr>
          <a:xfrm>
            <a:off x="7733489" y="1501627"/>
            <a:ext cx="389107" cy="1590154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2FED303C-C1BB-9B6E-A1B2-234498F98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404" y="314859"/>
            <a:ext cx="286274" cy="372157"/>
          </a:xfrm>
          <a:prstGeom prst="rect">
            <a:avLst/>
          </a:prstGeom>
        </p:spPr>
      </p:pic>
      <p:sp>
        <p:nvSpPr>
          <p:cNvPr id="66" name="Rounded Rectangle 2">
            <a:extLst>
              <a:ext uri="{FF2B5EF4-FFF2-40B4-BE49-F238E27FC236}">
                <a16:creationId xmlns:a16="http://schemas.microsoft.com/office/drawing/2014/main" id="{19160858-2EC0-DAFE-4AEB-9517B8534C08}"/>
              </a:ext>
            </a:extLst>
          </p:cNvPr>
          <p:cNvSpPr txBox="1">
            <a:spLocks noChangeAspect="1"/>
          </p:cNvSpPr>
          <p:nvPr/>
        </p:nvSpPr>
        <p:spPr>
          <a:xfrm>
            <a:off x="10401806" y="374937"/>
            <a:ext cx="1454116" cy="252000"/>
          </a:xfrm>
          <a:prstGeom prst="roundRect">
            <a:avLst/>
          </a:prstGeom>
          <a:solidFill>
            <a:srgbClr val="7030A0"/>
          </a:solidFill>
          <a:ln w="19050" cap="flat" cmpd="sng" algn="ctr">
            <a:solidFill>
              <a:srgbClr val="7030A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Integer Property</a:t>
            </a:r>
            <a:endParaRPr lang="en-GR" sz="12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4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 animBg="1"/>
      <p:bldP spid="55" grpId="0"/>
      <p:bldP spid="56" grpId="0" animBg="1"/>
      <p:bldP spid="57" grpId="0" animBg="1"/>
      <p:bldP spid="58" grpId="0" animBg="1"/>
      <p:bldP spid="60" grpId="0"/>
      <p:bldP spid="64" grpId="0" animBg="1"/>
      <p:bldP spid="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702CD-C53E-6E64-D7BC-8A1F8EA2B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BEA25-8CB2-3B9A-D99A-F08810A92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One-Shot Z-Delta Search Mapping</a:t>
            </a:r>
            <a:endParaRPr lang="el-GR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DF973-1D7C-BFD4-165F-0FE67925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22</a:t>
            </a:fld>
            <a:endParaRPr lang="en-G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E5F77F-1F57-4587-9253-5AF95481987E}"/>
              </a:ext>
            </a:extLst>
          </p:cNvPr>
          <p:cNvSpPr>
            <a:spLocks noChangeAspect="1"/>
          </p:cNvSpPr>
          <p:nvPr/>
        </p:nvSpPr>
        <p:spPr>
          <a:xfrm>
            <a:off x="1023541" y="1681671"/>
            <a:ext cx="924420" cy="8390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kern="0" dirty="0">
                <a:solidFill>
                  <a:prstClr val="black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Q</a:t>
            </a:r>
            <a:r>
              <a:rPr lang="en-US" b="1" kern="0" baseline="-25000" dirty="0">
                <a:solidFill>
                  <a:prstClr val="black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4</a:t>
            </a:r>
            <a:endParaRPr lang="en-US" b="1" baseline="-25000" dirty="0">
              <a:solidFill>
                <a:schemeClr val="tx1"/>
              </a:solidFill>
              <a:latin typeface="+mj-lt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  <a:p>
            <a:pPr algn="ctr"/>
            <a:r>
              <a:rPr lang="en-US" kern="0" dirty="0">
                <a:solidFill>
                  <a:prstClr val="black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(50,4,6)</a:t>
            </a:r>
            <a:endParaRPr lang="en-US" dirty="0">
              <a:solidFill>
                <a:schemeClr val="tx1"/>
              </a:solidFill>
              <a:latin typeface="+mj-lt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9A87E6-B33C-32AC-4025-93BF691B9822}"/>
              </a:ext>
            </a:extLst>
          </p:cNvPr>
          <p:cNvSpPr txBox="1"/>
          <p:nvPr/>
        </p:nvSpPr>
        <p:spPr>
          <a:xfrm rot="10800000" flipH="1" flipV="1">
            <a:off x="2310411" y="1747252"/>
            <a:ext cx="38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Trebuchet MS" panose="020B0703020202090204" pitchFamily="34" charset="0"/>
              </a:rPr>
              <a:t>+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1BA785-5A83-0990-76C7-A2B039608464}"/>
              </a:ext>
            </a:extLst>
          </p:cNvPr>
          <p:cNvSpPr txBox="1"/>
          <p:nvPr/>
        </p:nvSpPr>
        <p:spPr>
          <a:xfrm>
            <a:off x="3289079" y="1501627"/>
            <a:ext cx="233140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rebuchet MS" panose="020B0703020202090204" pitchFamily="34" charset="0"/>
              </a:rPr>
              <a:t>offs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2000" baseline="-25000" dirty="0">
                <a:effectLst/>
                <a:latin typeface="Trebuchet MS" panose="020B0703020202090204" pitchFamily="34" charset="0"/>
              </a:rPr>
              <a:t>0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 = (0,0,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-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1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0F2187-F0BB-19E6-E8E1-DB235646B908}"/>
              </a:ext>
            </a:extLst>
          </p:cNvPr>
          <p:cNvSpPr txBox="1"/>
          <p:nvPr/>
        </p:nvSpPr>
        <p:spPr>
          <a:xfrm>
            <a:off x="3289079" y="2065871"/>
            <a:ext cx="233140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rebuchet MS" panose="020B0703020202090204" pitchFamily="34" charset="0"/>
              </a:rPr>
              <a:t>offs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2000" baseline="-25000" dirty="0">
                <a:effectLst/>
                <a:latin typeface="Trebuchet MS" panose="020B0703020202090204" pitchFamily="34" charset="0"/>
              </a:rPr>
              <a:t>1</a:t>
            </a:r>
            <a:r>
              <a:rPr lang="en-US" sz="2000" dirty="0">
                <a:latin typeface="Trebuchet MS" panose="020B0703020202090204" pitchFamily="34" charset="0"/>
              </a:rPr>
              <a:t>) = 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(0,0,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0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602BAF-270D-66D9-9F9C-7F1057EE28D5}"/>
              </a:ext>
            </a:extLst>
          </p:cNvPr>
          <p:cNvSpPr txBox="1"/>
          <p:nvPr/>
        </p:nvSpPr>
        <p:spPr>
          <a:xfrm>
            <a:off x="3289079" y="2630116"/>
            <a:ext cx="233140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rebuchet MS" panose="020B0703020202090204" pitchFamily="34" charset="0"/>
              </a:rPr>
              <a:t>offs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2000" baseline="-25000" dirty="0">
                <a:effectLst/>
                <a:latin typeface="Trebuchet MS" panose="020B0703020202090204" pitchFamily="34" charset="0"/>
              </a:rPr>
              <a:t>2</a:t>
            </a:r>
            <a:r>
              <a:rPr lang="en-US" sz="2000" dirty="0">
                <a:latin typeface="Trebuchet MS" panose="020B0703020202090204" pitchFamily="34" charset="0"/>
              </a:rPr>
              <a:t>) = 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(0,0,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1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1B5E5A5-B6EC-8FD1-E61E-D4A67F56F31D}"/>
              </a:ext>
            </a:extLst>
          </p:cNvPr>
          <p:cNvCxnSpPr>
            <a:cxnSpLocks/>
          </p:cNvCxnSpPr>
          <p:nvPr/>
        </p:nvCxnSpPr>
        <p:spPr>
          <a:xfrm>
            <a:off x="5783449" y="2293211"/>
            <a:ext cx="81670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52C8F19-35EB-0E99-C140-16D0C07B36D8}"/>
              </a:ext>
            </a:extLst>
          </p:cNvPr>
          <p:cNvSpPr txBox="1"/>
          <p:nvPr/>
        </p:nvSpPr>
        <p:spPr>
          <a:xfrm>
            <a:off x="304800" y="1108006"/>
            <a:ext cx="2590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/>
                <a:latin typeface="Trebuchet MS" panose="020B0703020202090204" pitchFamily="34" charset="0"/>
              </a:rPr>
              <a:t>Output Coordinate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326583-C790-6FD7-54C1-5B7F5E6A900F}"/>
              </a:ext>
            </a:extLst>
          </p:cNvPr>
          <p:cNvSpPr txBox="1"/>
          <p:nvPr/>
        </p:nvSpPr>
        <p:spPr>
          <a:xfrm>
            <a:off x="2540193" y="1108006"/>
            <a:ext cx="4078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Consecutive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 Weight Offsets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D46A94B-2514-3A40-9E7C-43FE62A8B78A}"/>
              </a:ext>
            </a:extLst>
          </p:cNvPr>
          <p:cNvSpPr txBox="1"/>
          <p:nvPr/>
        </p:nvSpPr>
        <p:spPr>
          <a:xfrm>
            <a:off x="6445697" y="1108006"/>
            <a:ext cx="3894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rebuchet MS" panose="020B0703020202090204" pitchFamily="34" charset="0"/>
              </a:rPr>
              <a:t>Generated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Consecutive</a:t>
            </a:r>
            <a:r>
              <a:rPr lang="en-US" sz="2000" dirty="0">
                <a:latin typeface="Trebuchet MS" panose="020B0703020202090204" pitchFamily="34" charset="0"/>
              </a:rPr>
              <a:t> Queries</a:t>
            </a:r>
            <a:endParaRPr lang="en-US" sz="20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D337333-9744-8E67-C157-E3EADFEE7AFC}"/>
              </a:ext>
            </a:extLst>
          </p:cNvPr>
          <p:cNvSpPr txBox="1"/>
          <p:nvPr/>
        </p:nvSpPr>
        <p:spPr>
          <a:xfrm>
            <a:off x="7048924" y="1501627"/>
            <a:ext cx="1660885" cy="461665"/>
          </a:xfrm>
          <a:prstGeom prst="rect">
            <a:avLst/>
          </a:prstGeom>
          <a:solidFill>
            <a:srgbClr val="37BCD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/>
                <a:latin typeface="Trebuchet MS" panose="020B0703020202090204" pitchFamily="34" charset="0"/>
              </a:rPr>
              <a:t>(</a:t>
            </a:r>
            <a:r>
              <a:rPr lang="en-US" sz="2000" dirty="0">
                <a:latin typeface="Trebuchet MS" panose="020B0703020202090204" pitchFamily="34" charset="0"/>
              </a:rPr>
              <a:t>50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,</a:t>
            </a:r>
            <a:r>
              <a:rPr lang="en-US" sz="2000" dirty="0">
                <a:latin typeface="Trebuchet MS" panose="020B0703020202090204" pitchFamily="34" charset="0"/>
              </a:rPr>
              <a:t>4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,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5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 = </a:t>
            </a:r>
            <a:r>
              <a:rPr lang="en-US" sz="2000" b="1" dirty="0">
                <a:effectLst/>
                <a:latin typeface="Trebuchet MS" panose="020B0703020202090204" pitchFamily="34" charset="0"/>
              </a:rPr>
              <a:t>P</a:t>
            </a:r>
            <a:r>
              <a:rPr lang="en-US" sz="2000" b="1" kern="0" baseline="-2500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?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7729EB6-A5FB-F8A0-5BE1-8B30BBFE9BC8}"/>
              </a:ext>
            </a:extLst>
          </p:cNvPr>
          <p:cNvSpPr txBox="1"/>
          <p:nvPr/>
        </p:nvSpPr>
        <p:spPr>
          <a:xfrm>
            <a:off x="7048925" y="2065871"/>
            <a:ext cx="1660884" cy="461665"/>
          </a:xfrm>
          <a:prstGeom prst="rect">
            <a:avLst/>
          </a:prstGeom>
          <a:solidFill>
            <a:srgbClr val="37BCD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/>
                <a:latin typeface="Trebuchet MS" panose="020B0703020202090204" pitchFamily="34" charset="0"/>
              </a:rPr>
              <a:t>(</a:t>
            </a:r>
            <a:r>
              <a:rPr lang="en-US" sz="2000" dirty="0">
                <a:latin typeface="Trebuchet MS" panose="020B0703020202090204" pitchFamily="34" charset="0"/>
              </a:rPr>
              <a:t>50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,</a:t>
            </a:r>
            <a:r>
              <a:rPr lang="en-US" sz="2000" dirty="0">
                <a:latin typeface="Trebuchet MS" panose="020B0703020202090204" pitchFamily="34" charset="0"/>
              </a:rPr>
              <a:t>4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,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6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 = </a:t>
            </a:r>
            <a:r>
              <a:rPr lang="en-US" sz="2000" b="1" kern="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P</a:t>
            </a:r>
            <a:r>
              <a:rPr lang="en-US" sz="2000" b="1" kern="0" baseline="-2500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?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EF85DAF-F9EB-9847-3019-A37E312C108C}"/>
              </a:ext>
            </a:extLst>
          </p:cNvPr>
          <p:cNvSpPr txBox="1"/>
          <p:nvPr/>
        </p:nvSpPr>
        <p:spPr>
          <a:xfrm>
            <a:off x="7048924" y="2630116"/>
            <a:ext cx="1660885" cy="461665"/>
          </a:xfrm>
          <a:prstGeom prst="rect">
            <a:avLst/>
          </a:prstGeom>
          <a:solidFill>
            <a:srgbClr val="37BCD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/>
                <a:latin typeface="Trebuchet MS" panose="020B0703020202090204" pitchFamily="34" charset="0"/>
              </a:rPr>
              <a:t>(</a:t>
            </a:r>
            <a:r>
              <a:rPr lang="en-US" sz="2000" dirty="0">
                <a:latin typeface="Trebuchet MS" panose="020B0703020202090204" pitchFamily="34" charset="0"/>
              </a:rPr>
              <a:t>50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,</a:t>
            </a:r>
            <a:r>
              <a:rPr lang="en-US" sz="2000" dirty="0">
                <a:latin typeface="Trebuchet MS" panose="020B0703020202090204" pitchFamily="34" charset="0"/>
              </a:rPr>
              <a:t>4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,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7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) = </a:t>
            </a:r>
            <a:r>
              <a:rPr lang="en-US" sz="2000" b="1" kern="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P</a:t>
            </a:r>
            <a:r>
              <a:rPr lang="en-US" sz="2000" b="1" kern="0" baseline="-2500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?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42E1133-8C6F-D181-796B-FDDB30DD63C3}"/>
              </a:ext>
            </a:extLst>
          </p:cNvPr>
          <p:cNvSpPr txBox="1"/>
          <p:nvPr/>
        </p:nvSpPr>
        <p:spPr>
          <a:xfrm rot="16200000">
            <a:off x="2659327" y="2093156"/>
            <a:ext cx="89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11893"/>
                </a:solidFill>
                <a:effectLst/>
                <a:latin typeface="Trebuchet MS" panose="020B0703020202090204" pitchFamily="34" charset="0"/>
              </a:rPr>
              <a:t>K size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4C4A59-7D8F-2B9D-B9AA-6B9A5F97AE55}"/>
              </a:ext>
            </a:extLst>
          </p:cNvPr>
          <p:cNvSpPr txBox="1"/>
          <p:nvPr/>
        </p:nvSpPr>
        <p:spPr>
          <a:xfrm rot="16200000">
            <a:off x="6411065" y="2093156"/>
            <a:ext cx="89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11893"/>
                </a:solidFill>
                <a:effectLst/>
                <a:latin typeface="Trebuchet MS" panose="020B0703020202090204" pitchFamily="34" charset="0"/>
              </a:rPr>
              <a:t>K size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94B9938-9D5E-A4B2-F06B-985A8BD17521}"/>
              </a:ext>
            </a:extLst>
          </p:cNvPr>
          <p:cNvCxnSpPr>
            <a:cxnSpLocks/>
          </p:cNvCxnSpPr>
          <p:nvPr/>
        </p:nvCxnSpPr>
        <p:spPr>
          <a:xfrm flipV="1">
            <a:off x="7941575" y="3204757"/>
            <a:ext cx="0" cy="91977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49C2AA1C-FB93-DFF9-26B9-17199D78FD70}"/>
              </a:ext>
            </a:extLst>
          </p:cNvPr>
          <p:cNvSpPr/>
          <p:nvPr/>
        </p:nvSpPr>
        <p:spPr>
          <a:xfrm>
            <a:off x="7733489" y="1501627"/>
            <a:ext cx="389107" cy="1590154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58A5788-704E-EA92-5D3D-596E6E5DF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404" y="314859"/>
            <a:ext cx="286274" cy="372157"/>
          </a:xfrm>
          <a:prstGeom prst="rect">
            <a:avLst/>
          </a:prstGeom>
        </p:spPr>
      </p:pic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ABC7BDBF-58B5-7035-D69E-D9BC2883A38B}"/>
              </a:ext>
            </a:extLst>
          </p:cNvPr>
          <p:cNvSpPr txBox="1">
            <a:spLocks noChangeAspect="1"/>
          </p:cNvSpPr>
          <p:nvPr/>
        </p:nvSpPr>
        <p:spPr>
          <a:xfrm>
            <a:off x="10401806" y="374937"/>
            <a:ext cx="1454116" cy="252000"/>
          </a:xfrm>
          <a:prstGeom prst="roundRect">
            <a:avLst/>
          </a:prstGeom>
          <a:solidFill>
            <a:srgbClr val="7030A0"/>
          </a:solidFill>
          <a:ln w="19050" cap="flat" cmpd="sng" algn="ctr">
            <a:solidFill>
              <a:srgbClr val="7030A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Integer Property</a:t>
            </a:r>
            <a:endParaRPr lang="en-GR" sz="12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6DA8065-FF27-0B68-C83C-87A13B56B967}"/>
              </a:ext>
            </a:extLst>
          </p:cNvPr>
          <p:cNvGrpSpPr/>
          <p:nvPr/>
        </p:nvGrpSpPr>
        <p:grpSpPr>
          <a:xfrm>
            <a:off x="3563840" y="4422137"/>
            <a:ext cx="6353873" cy="343015"/>
            <a:chOff x="2606639" y="2937669"/>
            <a:chExt cx="7763341" cy="338554"/>
          </a:xfrm>
          <a:solidFill>
            <a:srgbClr val="37BCD2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F69F805-7557-8C73-082C-ADE925D9B2A5}"/>
                </a:ext>
              </a:extLst>
            </p:cNvPr>
            <p:cNvGrpSpPr/>
            <p:nvPr/>
          </p:nvGrpSpPr>
          <p:grpSpPr>
            <a:xfrm>
              <a:off x="2606639" y="2937669"/>
              <a:ext cx="6653982" cy="338554"/>
              <a:chOff x="2327632" y="2867615"/>
              <a:chExt cx="6653982" cy="338554"/>
            </a:xfrm>
            <a:grpFill/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913509-898A-32D9-C956-B4E780EE9EF5}"/>
                  </a:ext>
                </a:extLst>
              </p:cNvPr>
              <p:cNvSpPr txBox="1"/>
              <p:nvPr/>
            </p:nvSpPr>
            <p:spPr>
              <a:xfrm>
                <a:off x="2327632" y="2867615"/>
                <a:ext cx="1109836" cy="338554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effectLst/>
                    <a:latin typeface="Trebuchet MS" panose="020B0703020202090204" pitchFamily="34" charset="0"/>
                  </a:rPr>
                  <a:t>(</a:t>
                </a:r>
                <a:r>
                  <a:rPr lang="en-US" sz="1600" dirty="0">
                    <a:latin typeface="Trebuchet MS" panose="020B0703020202090204" pitchFamily="34" charset="0"/>
                  </a:rPr>
                  <a:t>50</a:t>
                </a:r>
                <a:r>
                  <a:rPr lang="en-US" sz="1600" dirty="0">
                    <a:effectLst/>
                    <a:latin typeface="Trebuchet MS" panose="020B0703020202090204" pitchFamily="34" charset="0"/>
                  </a:rPr>
                  <a:t>,2,3)</a:t>
                </a: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3F952A5-DE95-5FAC-A07A-4BAFE266A326}"/>
                  </a:ext>
                </a:extLst>
              </p:cNvPr>
              <p:cNvGrpSpPr/>
              <p:nvPr/>
            </p:nvGrpSpPr>
            <p:grpSpPr>
              <a:xfrm>
                <a:off x="3432882" y="2867615"/>
                <a:ext cx="5548732" cy="338554"/>
                <a:chOff x="3432882" y="2867615"/>
                <a:chExt cx="5548732" cy="338554"/>
              </a:xfrm>
              <a:grpFill/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421FF7FB-1D6D-0684-7595-ABF578D5BEEA}"/>
                    </a:ext>
                  </a:extLst>
                </p:cNvPr>
                <p:cNvGrpSpPr/>
                <p:nvPr/>
              </p:nvGrpSpPr>
              <p:grpSpPr>
                <a:xfrm>
                  <a:off x="3432882" y="2867615"/>
                  <a:ext cx="4438771" cy="338554"/>
                  <a:chOff x="3432882" y="2867615"/>
                  <a:chExt cx="4438771" cy="338554"/>
                </a:xfrm>
                <a:grpFill/>
              </p:grpSpPr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C3B1447F-1022-63F4-F4A6-5CEB98C5C699}"/>
                      </a:ext>
                    </a:extLst>
                  </p:cNvPr>
                  <p:cNvSpPr txBox="1"/>
                  <p:nvPr/>
                </p:nvSpPr>
                <p:spPr>
                  <a:xfrm>
                    <a:off x="3432882" y="2867615"/>
                    <a:ext cx="1109836" cy="338554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effectLst/>
                        <a:latin typeface="Trebuchet MS" panose="020B0703020202090204" pitchFamily="34" charset="0"/>
                      </a:rPr>
                      <a:t>(</a:t>
                    </a:r>
                    <a:r>
                      <a:rPr lang="en-US" sz="1600" dirty="0">
                        <a:latin typeface="Trebuchet MS" panose="020B0703020202090204" pitchFamily="34" charset="0"/>
                      </a:rPr>
                      <a:t>50</a:t>
                    </a:r>
                    <a:r>
                      <a:rPr lang="en-US" sz="1600" dirty="0">
                        <a:effectLst/>
                        <a:latin typeface="Trebuchet MS" panose="020B0703020202090204" pitchFamily="34" charset="0"/>
                      </a:rPr>
                      <a:t>,3,9)</a:t>
                    </a:r>
                  </a:p>
                </p:txBody>
              </p: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09180516-AC59-0796-96D4-5B7D48D5BF48}"/>
                      </a:ext>
                    </a:extLst>
                  </p:cNvPr>
                  <p:cNvSpPr txBox="1"/>
                  <p:nvPr/>
                </p:nvSpPr>
                <p:spPr>
                  <a:xfrm>
                    <a:off x="4544367" y="2867615"/>
                    <a:ext cx="1109836" cy="338554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effectLst/>
                        <a:latin typeface="Trebuchet MS" panose="020B0703020202090204" pitchFamily="34" charset="0"/>
                      </a:rPr>
                      <a:t>(</a:t>
                    </a:r>
                    <a:r>
                      <a:rPr lang="en-US" sz="1600" dirty="0">
                        <a:latin typeface="Trebuchet MS" panose="020B0703020202090204" pitchFamily="34" charset="0"/>
                      </a:rPr>
                      <a:t>50</a:t>
                    </a:r>
                    <a:r>
                      <a:rPr lang="en-US" sz="1600" dirty="0">
                        <a:effectLst/>
                        <a:latin typeface="Trebuchet MS" panose="020B0703020202090204" pitchFamily="34" charset="0"/>
                      </a:rPr>
                      <a:t>,4,1)</a:t>
                    </a: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07C98C2-5F63-55AD-4246-23C2167279BD}"/>
                      </a:ext>
                    </a:extLst>
                  </p:cNvPr>
                  <p:cNvSpPr txBox="1"/>
                  <p:nvPr/>
                </p:nvSpPr>
                <p:spPr>
                  <a:xfrm>
                    <a:off x="5653092" y="2867615"/>
                    <a:ext cx="1109836" cy="338554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effectLst/>
                        <a:latin typeface="Trebuchet MS" panose="020B0703020202090204" pitchFamily="34" charset="0"/>
                      </a:rPr>
                      <a:t>(</a:t>
                    </a:r>
                    <a:r>
                      <a:rPr lang="en-US" sz="1600" dirty="0">
                        <a:latin typeface="Trebuchet MS" panose="020B0703020202090204" pitchFamily="34" charset="0"/>
                      </a:rPr>
                      <a:t>50</a:t>
                    </a:r>
                    <a:r>
                      <a:rPr lang="en-US" sz="1600" dirty="0">
                        <a:effectLst/>
                        <a:latin typeface="Trebuchet MS" panose="020B0703020202090204" pitchFamily="34" charset="0"/>
                      </a:rPr>
                      <a:t>,4,5)</a:t>
                    </a:r>
                  </a:p>
                </p:txBody>
              </p:sp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F114BC83-BCC6-2489-533F-D19BAC099E98}"/>
                      </a:ext>
                    </a:extLst>
                  </p:cNvPr>
                  <p:cNvSpPr txBox="1"/>
                  <p:nvPr/>
                </p:nvSpPr>
                <p:spPr>
                  <a:xfrm>
                    <a:off x="6761817" y="2867615"/>
                    <a:ext cx="1109836" cy="338554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effectLst/>
                        <a:latin typeface="Trebuchet MS" panose="020B0703020202090204" pitchFamily="34" charset="0"/>
                      </a:rPr>
                      <a:t>(</a:t>
                    </a:r>
                    <a:r>
                      <a:rPr lang="en-US" sz="1600" dirty="0">
                        <a:latin typeface="Trebuchet MS" panose="020B0703020202090204" pitchFamily="34" charset="0"/>
                      </a:rPr>
                      <a:t>50</a:t>
                    </a:r>
                    <a:r>
                      <a:rPr lang="en-US" sz="1600" dirty="0">
                        <a:effectLst/>
                        <a:latin typeface="Trebuchet MS" panose="020B0703020202090204" pitchFamily="34" charset="0"/>
                      </a:rPr>
                      <a:t>,4,6)</a:t>
                    </a:r>
                  </a:p>
                </p:txBody>
              </p:sp>
            </p:grp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C1F3275-E543-3830-7A78-31565DE67268}"/>
                    </a:ext>
                  </a:extLst>
                </p:cNvPr>
                <p:cNvSpPr txBox="1"/>
                <p:nvPr/>
              </p:nvSpPr>
              <p:spPr>
                <a:xfrm>
                  <a:off x="7871778" y="2867615"/>
                  <a:ext cx="1109836" cy="338554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effectLst/>
                      <a:latin typeface="Trebuchet MS" panose="020B0703020202090204" pitchFamily="34" charset="0"/>
                    </a:rPr>
                    <a:t>(</a:t>
                  </a:r>
                  <a:r>
                    <a:rPr lang="en-US" sz="1600" dirty="0">
                      <a:latin typeface="Trebuchet MS" panose="020B0703020202090204" pitchFamily="34" charset="0"/>
                    </a:rPr>
                    <a:t>50</a:t>
                  </a:r>
                  <a:r>
                    <a:rPr lang="en-US" sz="1600" dirty="0">
                      <a:effectLst/>
                      <a:latin typeface="Trebuchet MS" panose="020B0703020202090204" pitchFamily="34" charset="0"/>
                    </a:rPr>
                    <a:t>,4,7)</a:t>
                  </a:r>
                </a:p>
              </p:txBody>
            </p:sp>
          </p:grp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3F46E18-92A2-8B6F-344A-80CDDA5CED26}"/>
                </a:ext>
              </a:extLst>
            </p:cNvPr>
            <p:cNvSpPr txBox="1"/>
            <p:nvPr/>
          </p:nvSpPr>
          <p:spPr>
            <a:xfrm>
              <a:off x="9260144" y="2937669"/>
              <a:ext cx="1109836" cy="33855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effectLst/>
                  <a:latin typeface="Trebuchet MS" panose="020B0703020202090204" pitchFamily="34" charset="0"/>
                </a:rPr>
                <a:t>(</a:t>
              </a:r>
              <a:r>
                <a:rPr lang="en-US" sz="1600" dirty="0">
                  <a:latin typeface="Trebuchet MS" panose="020B0703020202090204" pitchFamily="34" charset="0"/>
                </a:rPr>
                <a:t>50</a:t>
              </a:r>
              <a:r>
                <a:rPr lang="en-US" sz="1600" dirty="0">
                  <a:effectLst/>
                  <a:latin typeface="Trebuchet MS" panose="020B0703020202090204" pitchFamily="34" charset="0"/>
                </a:rPr>
                <a:t>,5,3)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C2C369D-CEA4-1663-3AB9-DE5BA54F52D1}"/>
              </a:ext>
            </a:extLst>
          </p:cNvPr>
          <p:cNvSpPr txBox="1"/>
          <p:nvPr/>
        </p:nvSpPr>
        <p:spPr>
          <a:xfrm>
            <a:off x="1079599" y="4761883"/>
            <a:ext cx="1954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Trebuchet MS" panose="020B0703020202090204" pitchFamily="34" charset="0"/>
              </a:rPr>
              <a:t>P: Sorted Input Coord. Array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15DBB30-DF2C-749D-E105-FAA7B164A37E}"/>
              </a:ext>
            </a:extLst>
          </p:cNvPr>
          <p:cNvGrpSpPr/>
          <p:nvPr/>
        </p:nvGrpSpPr>
        <p:grpSpPr>
          <a:xfrm>
            <a:off x="1023541" y="4422137"/>
            <a:ext cx="1727407" cy="343015"/>
            <a:chOff x="719640" y="3018507"/>
            <a:chExt cx="1521331" cy="304806"/>
          </a:xfrm>
          <a:solidFill>
            <a:srgbClr val="37BCD2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F35D15C-B95B-AE31-3FCA-D2B897B5000C}"/>
                </a:ext>
              </a:extLst>
            </p:cNvPr>
            <p:cNvSpPr>
              <a:spLocks/>
            </p:cNvSpPr>
            <p:nvPr/>
          </p:nvSpPr>
          <p:spPr>
            <a:xfrm>
              <a:off x="719640" y="3018510"/>
              <a:ext cx="304803" cy="304803"/>
            </a:xfrm>
            <a:prstGeom prst="rect">
              <a:avLst/>
            </a:prstGeom>
            <a:grp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0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31D00ED-5928-6CFE-AF65-BDB567BB794D}"/>
                </a:ext>
              </a:extLst>
            </p:cNvPr>
            <p:cNvSpPr>
              <a:spLocks/>
            </p:cNvSpPr>
            <p:nvPr/>
          </p:nvSpPr>
          <p:spPr>
            <a:xfrm>
              <a:off x="1025855" y="3018509"/>
              <a:ext cx="304803" cy="304803"/>
            </a:xfrm>
            <a:prstGeom prst="rect">
              <a:avLst/>
            </a:prstGeom>
            <a:grp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sz="16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1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56AE03A-49D5-9BDB-7084-CB62ED4BBB54}"/>
                </a:ext>
              </a:extLst>
            </p:cNvPr>
            <p:cNvSpPr>
              <a:spLocks/>
            </p:cNvSpPr>
            <p:nvPr/>
          </p:nvSpPr>
          <p:spPr>
            <a:xfrm>
              <a:off x="1330658" y="3018508"/>
              <a:ext cx="304803" cy="304803"/>
            </a:xfrm>
            <a:prstGeom prst="rect">
              <a:avLst/>
            </a:prstGeom>
            <a:grp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sz="16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2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26726E7-9D09-5F2C-FA59-F519B1323906}"/>
                </a:ext>
              </a:extLst>
            </p:cNvPr>
            <p:cNvSpPr>
              <a:spLocks/>
            </p:cNvSpPr>
            <p:nvPr/>
          </p:nvSpPr>
          <p:spPr>
            <a:xfrm>
              <a:off x="1631998" y="3018508"/>
              <a:ext cx="304803" cy="304803"/>
            </a:xfrm>
            <a:prstGeom prst="rect">
              <a:avLst/>
            </a:prstGeom>
            <a:grp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sz="16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3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F58A109-0727-AAA3-FE8D-8A89572ED614}"/>
                </a:ext>
              </a:extLst>
            </p:cNvPr>
            <p:cNvSpPr>
              <a:spLocks/>
            </p:cNvSpPr>
            <p:nvPr/>
          </p:nvSpPr>
          <p:spPr>
            <a:xfrm>
              <a:off x="1936168" y="3018507"/>
              <a:ext cx="304803" cy="304803"/>
            </a:xfrm>
            <a:prstGeom prst="rect">
              <a:avLst/>
            </a:prstGeom>
            <a:grp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sz="1600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4</a:t>
              </a:r>
              <a:endParaRPr lang="en-US" sz="18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0EF487E8-E6BE-B2C1-7F89-D93561590CC7}"/>
              </a:ext>
            </a:extLst>
          </p:cNvPr>
          <p:cNvSpPr txBox="1"/>
          <p:nvPr/>
        </p:nvSpPr>
        <p:spPr>
          <a:xfrm>
            <a:off x="2663562" y="4370267"/>
            <a:ext cx="463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rebuchet MS" panose="020B0703020202090204" pitchFamily="34" charset="0"/>
              </a:rPr>
              <a:t> …</a:t>
            </a:r>
            <a:endParaRPr lang="en-US" sz="1800" b="1" kern="0" baseline="-25000" dirty="0">
              <a:solidFill>
                <a:prstClr val="black"/>
              </a:solidFill>
              <a:latin typeface="+mj-lt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AC0B673-5F64-2F2A-38B9-CC458862DA42}"/>
              </a:ext>
            </a:extLst>
          </p:cNvPr>
          <p:cNvGrpSpPr/>
          <p:nvPr/>
        </p:nvGrpSpPr>
        <p:grpSpPr>
          <a:xfrm>
            <a:off x="3799110" y="4056129"/>
            <a:ext cx="5998121" cy="369332"/>
            <a:chOff x="2644311" y="3618075"/>
            <a:chExt cx="5998121" cy="36933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4B2E27E-E0B0-9372-7C3B-953E9937A514}"/>
                </a:ext>
              </a:extLst>
            </p:cNvPr>
            <p:cNvSpPr txBox="1"/>
            <p:nvPr/>
          </p:nvSpPr>
          <p:spPr>
            <a:xfrm>
              <a:off x="2644311" y="3618075"/>
              <a:ext cx="5503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sz="1800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0</a:t>
              </a:r>
              <a:endParaRPr lang="en-US" sz="20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E6A4745-2D33-B757-E81D-9C51F0A9699E}"/>
                </a:ext>
              </a:extLst>
            </p:cNvPr>
            <p:cNvSpPr txBox="1"/>
            <p:nvPr/>
          </p:nvSpPr>
          <p:spPr>
            <a:xfrm>
              <a:off x="3552276" y="3618075"/>
              <a:ext cx="5503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1</a:t>
              </a:r>
              <a:endParaRPr lang="en-US" sz="20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51C7EB8-3A17-7E51-2D9A-62B7049DC2CB}"/>
                </a:ext>
              </a:extLst>
            </p:cNvPr>
            <p:cNvSpPr txBox="1"/>
            <p:nvPr/>
          </p:nvSpPr>
          <p:spPr>
            <a:xfrm>
              <a:off x="4460241" y="3618075"/>
              <a:ext cx="5503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2</a:t>
              </a:r>
              <a:endParaRPr lang="en-US" sz="20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A95F537-13D3-CA80-97C9-202449DA4773}"/>
                </a:ext>
              </a:extLst>
            </p:cNvPr>
            <p:cNvSpPr txBox="1"/>
            <p:nvPr/>
          </p:nvSpPr>
          <p:spPr>
            <a:xfrm>
              <a:off x="5368206" y="3618075"/>
              <a:ext cx="5503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3</a:t>
              </a:r>
              <a:endParaRPr lang="en-US" sz="20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D0F144A-A6A2-28CD-7AD7-490BE8562C74}"/>
                </a:ext>
              </a:extLst>
            </p:cNvPr>
            <p:cNvSpPr txBox="1"/>
            <p:nvPr/>
          </p:nvSpPr>
          <p:spPr>
            <a:xfrm>
              <a:off x="6276171" y="3618075"/>
              <a:ext cx="5503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4</a:t>
              </a:r>
              <a:endParaRPr lang="en-US" sz="20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8F6A3E5-4C43-233F-B191-2BB2A25B255B}"/>
                </a:ext>
              </a:extLst>
            </p:cNvPr>
            <p:cNvSpPr txBox="1"/>
            <p:nvPr/>
          </p:nvSpPr>
          <p:spPr>
            <a:xfrm>
              <a:off x="7184136" y="3618075"/>
              <a:ext cx="5503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5</a:t>
              </a:r>
              <a:endParaRPr lang="en-US" sz="20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584B64E-3130-78A4-9596-3688242A5385}"/>
                </a:ext>
              </a:extLst>
            </p:cNvPr>
            <p:cNvSpPr txBox="1"/>
            <p:nvPr/>
          </p:nvSpPr>
          <p:spPr>
            <a:xfrm>
              <a:off x="8092099" y="3618075"/>
              <a:ext cx="55033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6</a:t>
              </a:r>
              <a:endParaRPr lang="en-US" sz="20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BD312C0-102B-B7AB-E313-6ABE23A3B0CD}"/>
              </a:ext>
            </a:extLst>
          </p:cNvPr>
          <p:cNvCxnSpPr>
            <a:cxnSpLocks/>
          </p:cNvCxnSpPr>
          <p:nvPr/>
        </p:nvCxnSpPr>
        <p:spPr>
          <a:xfrm flipV="1">
            <a:off x="2756397" y="4209344"/>
            <a:ext cx="839278" cy="190509"/>
          </a:xfrm>
          <a:prstGeom prst="line">
            <a:avLst/>
          </a:prstGeom>
          <a:ln w="28575">
            <a:solidFill>
              <a:srgbClr val="37BCD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591280F-62DF-2DFA-9E0D-EA8F7097616C}"/>
              </a:ext>
            </a:extLst>
          </p:cNvPr>
          <p:cNvCxnSpPr>
            <a:cxnSpLocks/>
          </p:cNvCxnSpPr>
          <p:nvPr/>
        </p:nvCxnSpPr>
        <p:spPr>
          <a:xfrm>
            <a:off x="2744159" y="4763460"/>
            <a:ext cx="876515" cy="143108"/>
          </a:xfrm>
          <a:prstGeom prst="line">
            <a:avLst/>
          </a:prstGeom>
          <a:ln w="28575">
            <a:solidFill>
              <a:srgbClr val="37BCD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2E3B557-39E9-87D6-1D26-691454783320}"/>
              </a:ext>
            </a:extLst>
          </p:cNvPr>
          <p:cNvGrpSpPr/>
          <p:nvPr/>
        </p:nvGrpSpPr>
        <p:grpSpPr>
          <a:xfrm>
            <a:off x="3678062" y="4279921"/>
            <a:ext cx="7265561" cy="2010728"/>
            <a:chOff x="4048700" y="3380412"/>
            <a:chExt cx="7265561" cy="3317481"/>
          </a:xfrm>
        </p:grpSpPr>
        <p:sp>
          <p:nvSpPr>
            <p:cNvPr id="96" name="Rounded Rectangle 67">
              <a:extLst>
                <a:ext uri="{FF2B5EF4-FFF2-40B4-BE49-F238E27FC236}">
                  <a16:creationId xmlns:a16="http://schemas.microsoft.com/office/drawing/2014/main" id="{7805C290-25E2-517D-333A-5B140F602F73}"/>
                </a:ext>
              </a:extLst>
            </p:cNvPr>
            <p:cNvSpPr/>
            <p:nvPr/>
          </p:nvSpPr>
          <p:spPr>
            <a:xfrm>
              <a:off x="4048700" y="5223788"/>
              <a:ext cx="7265561" cy="1474105"/>
            </a:xfrm>
            <a:prstGeom prst="roundRect">
              <a:avLst/>
            </a:prstGeom>
            <a:solidFill>
              <a:srgbClr val="D8E8F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rgbClr val="465289"/>
                  </a:solidFill>
                  <a:latin typeface="Trebuchet MS" panose="020B0703020202090204" pitchFamily="34" charset="0"/>
                </a:rPr>
                <a:t>K</a:t>
              </a:r>
              <a:r>
                <a:rPr lang="en-GB" sz="2000" dirty="0">
                  <a:solidFill>
                    <a:schemeClr val="accent4"/>
                  </a:solidFill>
                  <a:latin typeface="Trebuchet MS" panose="020B0703020202090204" pitchFamily="34" charset="0"/>
                </a:rPr>
                <a:t> </a:t>
              </a:r>
              <a:r>
                <a:rPr lang="en-GB" sz="2000" dirty="0">
                  <a:solidFill>
                    <a:schemeClr val="accent3">
                      <a:lumMod val="75000"/>
                    </a:schemeClr>
                  </a:solidFill>
                  <a:latin typeface="Trebuchet MS" panose="020B0703020202090204" pitchFamily="34" charset="0"/>
                </a:rPr>
                <a:t>consecutive</a:t>
              </a:r>
              <a:r>
                <a:rPr lang="en-GB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 queries can </a:t>
              </a:r>
              <a:r>
                <a:rPr lang="en-GB" sz="2000" dirty="0">
                  <a:solidFill>
                    <a:srgbClr val="465289"/>
                  </a:solidFill>
                  <a:latin typeface="Trebuchet MS" panose="020B0703020202090204" pitchFamily="34" charset="0"/>
                </a:rPr>
                <a:t>only</a:t>
              </a:r>
              <a:r>
                <a:rPr lang="en-GB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 map to </a:t>
              </a:r>
            </a:p>
            <a:p>
              <a:pPr algn="ctr"/>
              <a:r>
                <a:rPr lang="en-GB" sz="2000" dirty="0">
                  <a:solidFill>
                    <a:srgbClr val="465289"/>
                  </a:solidFill>
                  <a:latin typeface="Trebuchet MS" panose="020B0703020202090204" pitchFamily="34" charset="0"/>
                </a:rPr>
                <a:t>up to K </a:t>
              </a:r>
              <a:r>
                <a:rPr lang="en-GB" sz="2000" dirty="0">
                  <a:solidFill>
                    <a:schemeClr val="accent3">
                      <a:lumMod val="75000"/>
                    </a:schemeClr>
                  </a:solidFill>
                  <a:latin typeface="Trebuchet MS" panose="020B0703020202090204" pitchFamily="34" charset="0"/>
                </a:rPr>
                <a:t>consecutive</a:t>
              </a:r>
              <a:r>
                <a:rPr lang="en-GB" sz="2000" dirty="0">
                  <a:solidFill>
                    <a:schemeClr val="tx1"/>
                  </a:solidFill>
                  <a:latin typeface="Trebuchet MS" panose="020B0703020202090204" pitchFamily="34" charset="0"/>
                </a:rPr>
                <a:t> elements in the sorted input coordinates</a:t>
              </a:r>
              <a:endParaRPr lang="en-DE" sz="2000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8D66BF8-8538-7889-91D0-0332ADABA62B}"/>
                </a:ext>
              </a:extLst>
            </p:cNvPr>
            <p:cNvSpPr txBox="1"/>
            <p:nvPr/>
          </p:nvSpPr>
          <p:spPr>
            <a:xfrm>
              <a:off x="7648823" y="3380412"/>
              <a:ext cx="2819616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l-GR" sz="2400" dirty="0">
                <a:solidFill>
                  <a:srgbClr val="EBB315"/>
                </a:solidFill>
              </a:endParaRPr>
            </a:p>
          </p:txBody>
        </p:sp>
      </p:grpSp>
      <p:sp>
        <p:nvSpPr>
          <p:cNvPr id="98" name="Rounded Rectangle 11">
            <a:extLst>
              <a:ext uri="{FF2B5EF4-FFF2-40B4-BE49-F238E27FC236}">
                <a16:creationId xmlns:a16="http://schemas.microsoft.com/office/drawing/2014/main" id="{ED7DC351-13C1-1F79-E5B8-C8618579584E}"/>
              </a:ext>
            </a:extLst>
          </p:cNvPr>
          <p:cNvSpPr/>
          <p:nvPr/>
        </p:nvSpPr>
        <p:spPr>
          <a:xfrm>
            <a:off x="6244465" y="4370267"/>
            <a:ext cx="2800376" cy="430743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43744A3-88D1-9784-08F4-00603EB513AF}"/>
              </a:ext>
            </a:extLst>
          </p:cNvPr>
          <p:cNvSpPr txBox="1"/>
          <p:nvPr/>
        </p:nvSpPr>
        <p:spPr>
          <a:xfrm>
            <a:off x="7155598" y="4856424"/>
            <a:ext cx="93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11893"/>
                </a:solidFill>
                <a:effectLst/>
                <a:latin typeface="Trebuchet MS" panose="020B0703020202090204" pitchFamily="34" charset="0"/>
              </a:rPr>
              <a:t>K size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DF32B96-230E-F678-FE18-25C8AD90A9DC}"/>
              </a:ext>
            </a:extLst>
          </p:cNvPr>
          <p:cNvCxnSpPr>
            <a:cxnSpLocks/>
          </p:cNvCxnSpPr>
          <p:nvPr/>
        </p:nvCxnSpPr>
        <p:spPr>
          <a:xfrm flipH="1">
            <a:off x="6282170" y="4893041"/>
            <a:ext cx="2772195" cy="0"/>
          </a:xfrm>
          <a:prstGeom prst="straightConnector1">
            <a:avLst/>
          </a:prstGeom>
          <a:ln w="38100">
            <a:solidFill>
              <a:srgbClr val="011893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A14CBD83-4203-2793-91A0-213010611714}"/>
              </a:ext>
            </a:extLst>
          </p:cNvPr>
          <p:cNvSpPr txBox="1"/>
          <p:nvPr/>
        </p:nvSpPr>
        <p:spPr>
          <a:xfrm>
            <a:off x="7051050" y="1501596"/>
            <a:ext cx="1660885" cy="461665"/>
          </a:xfrm>
          <a:prstGeom prst="rect">
            <a:avLst/>
          </a:prstGeom>
          <a:solidFill>
            <a:srgbClr val="0432FF"/>
          </a:solidFill>
          <a:ln w="28575"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rebuchet MS" panose="020B0703020202090204" pitchFamily="34" charset="0"/>
              </a:rPr>
              <a:t>50</a:t>
            </a:r>
            <a:r>
              <a:rPr lang="en-US" sz="20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,</a:t>
            </a:r>
            <a:r>
              <a:rPr lang="en-US" sz="2000" dirty="0">
                <a:solidFill>
                  <a:schemeClr val="bg1"/>
                </a:solidFill>
                <a:latin typeface="Trebuchet MS" panose="020B0703020202090204" pitchFamily="34" charset="0"/>
              </a:rPr>
              <a:t>4</a:t>
            </a:r>
            <a:r>
              <a:rPr lang="en-US" sz="20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,</a:t>
            </a:r>
            <a:r>
              <a:rPr lang="en-US" sz="2400" dirty="0">
                <a:solidFill>
                  <a:schemeClr val="bg1"/>
                </a:solidFill>
                <a:latin typeface="Trebuchet MS" panose="020B0703020202090204" pitchFamily="34" charset="0"/>
              </a:rPr>
              <a:t>5</a:t>
            </a:r>
            <a:r>
              <a:rPr lang="en-US" sz="20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) = </a:t>
            </a:r>
            <a:r>
              <a:rPr lang="en-US" sz="2000" b="1" kern="0" dirty="0">
                <a:solidFill>
                  <a:schemeClr val="bg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P</a:t>
            </a:r>
            <a:r>
              <a:rPr lang="en-US" sz="2000" b="1" kern="0" baseline="-25000" dirty="0">
                <a:solidFill>
                  <a:schemeClr val="bg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3</a:t>
            </a:r>
            <a:endParaRPr lang="en-US" sz="2000" dirty="0">
              <a:solidFill>
                <a:schemeClr val="bg1"/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B4C48DA-CB6B-ACA2-8E76-59952BA92C5E}"/>
              </a:ext>
            </a:extLst>
          </p:cNvPr>
          <p:cNvSpPr txBox="1"/>
          <p:nvPr/>
        </p:nvSpPr>
        <p:spPr>
          <a:xfrm>
            <a:off x="6287807" y="4432845"/>
            <a:ext cx="909023" cy="338554"/>
          </a:xfrm>
          <a:prstGeom prst="rect">
            <a:avLst/>
          </a:prstGeom>
          <a:solidFill>
            <a:srgbClr val="0432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(</a:t>
            </a:r>
            <a:r>
              <a:rPr lang="en-US" sz="1600" dirty="0">
                <a:solidFill>
                  <a:schemeClr val="bg1"/>
                </a:solidFill>
                <a:latin typeface="Trebuchet MS" panose="020B0703020202090204" pitchFamily="34" charset="0"/>
              </a:rPr>
              <a:t>50</a:t>
            </a:r>
            <a:r>
              <a:rPr lang="en-US" sz="16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,4,5)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47C7283-83CD-1673-914F-ACBEA7CA2D70}"/>
              </a:ext>
            </a:extLst>
          </p:cNvPr>
          <p:cNvGrpSpPr/>
          <p:nvPr/>
        </p:nvGrpSpPr>
        <p:grpSpPr>
          <a:xfrm>
            <a:off x="347928" y="5467892"/>
            <a:ext cx="3200066" cy="400110"/>
            <a:chOff x="1883243" y="6077682"/>
            <a:chExt cx="3200066" cy="400110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F6EC80B-E2EC-9C29-2C9A-32F53B6FB607}"/>
                </a:ext>
              </a:extLst>
            </p:cNvPr>
            <p:cNvSpPr txBox="1"/>
            <p:nvPr/>
          </p:nvSpPr>
          <p:spPr>
            <a:xfrm>
              <a:off x="1883243" y="6077682"/>
              <a:ext cx="924420" cy="400110"/>
            </a:xfrm>
            <a:prstGeom prst="rect">
              <a:avLst/>
            </a:prstGeom>
            <a:solidFill>
              <a:srgbClr val="0432FF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rebuchet MS" panose="020B0703020202090204" pitchFamily="34" charset="0"/>
                </a:rPr>
                <a:t>. . .</a:t>
              </a:r>
              <a:endParaRPr lang="en-US" sz="2000" dirty="0">
                <a:effectLst/>
                <a:latin typeface="Trebuchet MS" panose="020B0703020202090204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644234C5-6ED1-C8FE-740C-45990B0EF507}"/>
                </a:ext>
              </a:extLst>
            </p:cNvPr>
            <p:cNvSpPr txBox="1"/>
            <p:nvPr/>
          </p:nvSpPr>
          <p:spPr>
            <a:xfrm>
              <a:off x="2807663" y="6077682"/>
              <a:ext cx="22756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432FF"/>
                  </a:solidFill>
                  <a:effectLst/>
                  <a:latin typeface="Trebuchet MS" panose="020B0703020202090204" pitchFamily="34" charset="0"/>
                  <a:sym typeface="Wingdings" pitchFamily="2" charset="2"/>
                </a:rPr>
                <a:t></a:t>
              </a:r>
              <a:r>
                <a:rPr lang="en-US" sz="2000" dirty="0">
                  <a:solidFill>
                    <a:srgbClr val="0432FF"/>
                  </a:solidFill>
                  <a:effectLst/>
                  <a:latin typeface="Trebuchet MS" panose="020B0703020202090204" pitchFamily="34" charset="0"/>
                </a:rPr>
                <a:t> binary </a:t>
              </a:r>
              <a:r>
                <a:rPr lang="en-US" sz="2000" dirty="0">
                  <a:solidFill>
                    <a:srgbClr val="0432FF"/>
                  </a:solidFill>
                  <a:latin typeface="Trebuchet MS" panose="020B0703020202090204" pitchFamily="34" charset="0"/>
                </a:rPr>
                <a:t>s</a:t>
              </a:r>
              <a:r>
                <a:rPr lang="en-US" sz="2000" dirty="0">
                  <a:solidFill>
                    <a:srgbClr val="0432FF"/>
                  </a:solidFill>
                  <a:effectLst/>
                  <a:latin typeface="Trebuchet MS" panose="020B0703020202090204" pitchFamily="34" charset="0"/>
                </a:rPr>
                <a:t>earch</a:t>
              </a: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FDBC17CD-7E1A-E6E0-D3D3-02D86EFE800F}"/>
              </a:ext>
            </a:extLst>
          </p:cNvPr>
          <p:cNvSpPr txBox="1"/>
          <p:nvPr/>
        </p:nvSpPr>
        <p:spPr>
          <a:xfrm>
            <a:off x="5704645" y="3364729"/>
            <a:ext cx="1392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432FF"/>
                </a:solidFill>
                <a:effectLst/>
                <a:latin typeface="Trebuchet MS" panose="020B0703020202090204" pitchFamily="34" charset="0"/>
              </a:rPr>
              <a:t>Binary</a:t>
            </a:r>
          </a:p>
          <a:p>
            <a:pPr algn="ctr"/>
            <a:r>
              <a:rPr lang="en-US" sz="1600" dirty="0">
                <a:solidFill>
                  <a:srgbClr val="0432FF"/>
                </a:solidFill>
                <a:latin typeface="Trebuchet MS" panose="020B0703020202090204" pitchFamily="34" charset="0"/>
              </a:rPr>
              <a:t>s</a:t>
            </a:r>
            <a:r>
              <a:rPr lang="en-US" sz="1600" dirty="0">
                <a:solidFill>
                  <a:srgbClr val="0432FF"/>
                </a:solidFill>
                <a:effectLst/>
                <a:latin typeface="Trebuchet MS" panose="020B0703020202090204" pitchFamily="34" charset="0"/>
              </a:rPr>
              <a:t>earch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F94F2D3-D7A0-0649-71D5-4579E3F4F444}"/>
              </a:ext>
            </a:extLst>
          </p:cNvPr>
          <p:cNvSpPr txBox="1"/>
          <p:nvPr/>
        </p:nvSpPr>
        <p:spPr>
          <a:xfrm>
            <a:off x="7204465" y="4426578"/>
            <a:ext cx="908340" cy="338554"/>
          </a:xfrm>
          <a:prstGeom prst="rect">
            <a:avLst/>
          </a:prstGeom>
          <a:solidFill>
            <a:srgbClr val="6EB66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(</a:t>
            </a:r>
            <a:r>
              <a:rPr lang="en-US" sz="1600" dirty="0">
                <a:solidFill>
                  <a:schemeClr val="bg1"/>
                </a:solidFill>
                <a:latin typeface="Trebuchet MS" panose="020B0703020202090204" pitchFamily="34" charset="0"/>
              </a:rPr>
              <a:t>50</a:t>
            </a:r>
            <a:r>
              <a:rPr lang="en-US" sz="16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,4,6)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DA31894-3328-F9BE-EE4C-A6F378730B12}"/>
              </a:ext>
            </a:extLst>
          </p:cNvPr>
          <p:cNvSpPr txBox="1"/>
          <p:nvPr/>
        </p:nvSpPr>
        <p:spPr>
          <a:xfrm>
            <a:off x="8118834" y="4426578"/>
            <a:ext cx="907849" cy="338554"/>
          </a:xfrm>
          <a:prstGeom prst="rect">
            <a:avLst/>
          </a:prstGeom>
          <a:solidFill>
            <a:srgbClr val="6EB66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(</a:t>
            </a:r>
            <a:r>
              <a:rPr lang="en-US" sz="1600" dirty="0">
                <a:solidFill>
                  <a:schemeClr val="bg1"/>
                </a:solidFill>
                <a:latin typeface="Trebuchet MS" panose="020B0703020202090204" pitchFamily="34" charset="0"/>
              </a:rPr>
              <a:t>50</a:t>
            </a:r>
            <a:r>
              <a:rPr lang="en-US" sz="16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,4,7)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C0B6782-BF07-30EC-8F0D-68D15D326365}"/>
              </a:ext>
            </a:extLst>
          </p:cNvPr>
          <p:cNvGrpSpPr/>
          <p:nvPr/>
        </p:nvGrpSpPr>
        <p:grpSpPr>
          <a:xfrm>
            <a:off x="347929" y="5965982"/>
            <a:ext cx="3215911" cy="400110"/>
            <a:chOff x="5441143" y="6367715"/>
            <a:chExt cx="3215911" cy="400110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FF28387-5BBD-426C-76F7-B11F66822368}"/>
                </a:ext>
              </a:extLst>
            </p:cNvPr>
            <p:cNvSpPr txBox="1"/>
            <p:nvPr/>
          </p:nvSpPr>
          <p:spPr>
            <a:xfrm>
              <a:off x="5441143" y="6367715"/>
              <a:ext cx="924420" cy="400110"/>
            </a:xfrm>
            <a:prstGeom prst="rect">
              <a:avLst/>
            </a:prstGeom>
            <a:solidFill>
              <a:srgbClr val="6EB66A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rebuchet MS" panose="020B0703020202090204" pitchFamily="34" charset="0"/>
                </a:rPr>
                <a:t>. . .</a:t>
              </a:r>
              <a:endParaRPr lang="en-US" sz="2000" dirty="0">
                <a:effectLst/>
                <a:latin typeface="Trebuchet MS" panose="020B070302020209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17CD1446-4A64-8C4E-4B34-FBF5EF08C148}"/>
                </a:ext>
              </a:extLst>
            </p:cNvPr>
            <p:cNvSpPr txBox="1"/>
            <p:nvPr/>
          </p:nvSpPr>
          <p:spPr>
            <a:xfrm>
              <a:off x="6381408" y="6367715"/>
              <a:ext cx="22756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6EB66A"/>
                  </a:solidFill>
                  <a:effectLst/>
                  <a:latin typeface="Trebuchet MS" panose="020B0703020202090204" pitchFamily="34" charset="0"/>
                  <a:sym typeface="Wingdings" pitchFamily="2" charset="2"/>
                </a:rPr>
                <a:t></a:t>
              </a:r>
              <a:r>
                <a:rPr lang="en-US" sz="2000" dirty="0">
                  <a:solidFill>
                    <a:srgbClr val="6EB66A"/>
                  </a:solidFill>
                  <a:effectLst/>
                  <a:latin typeface="Trebuchet MS" panose="020B0703020202090204" pitchFamily="34" charset="0"/>
                </a:rPr>
                <a:t> l</a:t>
              </a:r>
              <a:r>
                <a:rPr lang="en-US" sz="2000" dirty="0">
                  <a:solidFill>
                    <a:srgbClr val="6EB66A"/>
                  </a:solidFill>
                  <a:latin typeface="Trebuchet MS" panose="020B0703020202090204" pitchFamily="34" charset="0"/>
                </a:rPr>
                <a:t>inear</a:t>
              </a:r>
              <a:r>
                <a:rPr lang="en-US" sz="2000" dirty="0">
                  <a:solidFill>
                    <a:srgbClr val="6EB66A"/>
                  </a:solidFill>
                  <a:effectLst/>
                  <a:latin typeface="Trebuchet MS" panose="020B0703020202090204" pitchFamily="34" charset="0"/>
                </a:rPr>
                <a:t> </a:t>
              </a:r>
              <a:r>
                <a:rPr lang="en-US" sz="2000" dirty="0">
                  <a:solidFill>
                    <a:srgbClr val="6EB66A"/>
                  </a:solidFill>
                  <a:latin typeface="Trebuchet MS" panose="020B0703020202090204" pitchFamily="34" charset="0"/>
                </a:rPr>
                <a:t>s</a:t>
              </a:r>
              <a:r>
                <a:rPr lang="en-US" sz="2000" dirty="0">
                  <a:solidFill>
                    <a:srgbClr val="6EB66A"/>
                  </a:solidFill>
                  <a:effectLst/>
                  <a:latin typeface="Trebuchet MS" panose="020B0703020202090204" pitchFamily="34" charset="0"/>
                </a:rPr>
                <a:t>earch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A9E4EEA8-F559-21C8-7957-95A591242E44}"/>
              </a:ext>
            </a:extLst>
          </p:cNvPr>
          <p:cNvSpPr txBox="1"/>
          <p:nvPr/>
        </p:nvSpPr>
        <p:spPr>
          <a:xfrm>
            <a:off x="7051050" y="2064754"/>
            <a:ext cx="1660884" cy="461665"/>
          </a:xfrm>
          <a:prstGeom prst="rect">
            <a:avLst/>
          </a:prstGeom>
          <a:solidFill>
            <a:srgbClr val="6EB66A"/>
          </a:solidFill>
          <a:ln w="28575"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rebuchet MS" panose="020B0703020202090204" pitchFamily="34" charset="0"/>
              </a:rPr>
              <a:t>50</a:t>
            </a:r>
            <a:r>
              <a:rPr lang="en-US" sz="20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,</a:t>
            </a:r>
            <a:r>
              <a:rPr lang="en-US" sz="2000" dirty="0">
                <a:solidFill>
                  <a:schemeClr val="bg1"/>
                </a:solidFill>
                <a:latin typeface="Trebuchet MS" panose="020B0703020202090204" pitchFamily="34" charset="0"/>
              </a:rPr>
              <a:t>4</a:t>
            </a:r>
            <a:r>
              <a:rPr lang="en-US" sz="20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,</a:t>
            </a:r>
            <a:r>
              <a:rPr lang="en-US" sz="24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6</a:t>
            </a:r>
            <a:r>
              <a:rPr lang="en-US" sz="20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) = </a:t>
            </a:r>
            <a:r>
              <a:rPr lang="en-US" sz="2000" b="1" kern="0" dirty="0">
                <a:solidFill>
                  <a:schemeClr val="bg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P</a:t>
            </a:r>
            <a:r>
              <a:rPr lang="en-US" sz="2000" b="1" kern="0" baseline="-25000" dirty="0">
                <a:solidFill>
                  <a:schemeClr val="bg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4</a:t>
            </a:r>
            <a:endParaRPr lang="en-US" sz="2000" dirty="0">
              <a:solidFill>
                <a:schemeClr val="bg1"/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CD78692-BFE8-E1CA-72C5-B83186F9CDFA}"/>
              </a:ext>
            </a:extLst>
          </p:cNvPr>
          <p:cNvSpPr txBox="1"/>
          <p:nvPr/>
        </p:nvSpPr>
        <p:spPr>
          <a:xfrm>
            <a:off x="7051050" y="2630116"/>
            <a:ext cx="1660885" cy="461665"/>
          </a:xfrm>
          <a:prstGeom prst="rect">
            <a:avLst/>
          </a:prstGeom>
          <a:solidFill>
            <a:srgbClr val="6EB66A"/>
          </a:solidFill>
          <a:ln w="28575"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rebuchet MS" panose="020B0703020202090204" pitchFamily="34" charset="0"/>
              </a:rPr>
              <a:t>50</a:t>
            </a:r>
            <a:r>
              <a:rPr lang="en-US" sz="20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,</a:t>
            </a:r>
            <a:r>
              <a:rPr lang="en-US" sz="2000" dirty="0">
                <a:solidFill>
                  <a:schemeClr val="bg1"/>
                </a:solidFill>
                <a:latin typeface="Trebuchet MS" panose="020B0703020202090204" pitchFamily="34" charset="0"/>
              </a:rPr>
              <a:t>4</a:t>
            </a:r>
            <a:r>
              <a:rPr lang="en-US" sz="20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,</a:t>
            </a:r>
            <a:r>
              <a:rPr lang="en-US" sz="2400" dirty="0">
                <a:solidFill>
                  <a:schemeClr val="bg1"/>
                </a:solidFill>
                <a:latin typeface="Trebuchet MS" panose="020B0703020202090204" pitchFamily="34" charset="0"/>
              </a:rPr>
              <a:t>7</a:t>
            </a:r>
            <a:r>
              <a:rPr lang="en-US" sz="2000" dirty="0">
                <a:solidFill>
                  <a:schemeClr val="bg1"/>
                </a:solidFill>
                <a:latin typeface="Trebuchet MS" panose="020B0703020202090204" pitchFamily="34" charset="0"/>
              </a:rPr>
              <a:t>)</a:t>
            </a:r>
            <a:r>
              <a:rPr lang="en-US" sz="200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 = </a:t>
            </a:r>
            <a:r>
              <a:rPr lang="en-US" sz="2000" b="1" kern="0" dirty="0">
                <a:solidFill>
                  <a:schemeClr val="bg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P</a:t>
            </a:r>
            <a:r>
              <a:rPr lang="en-US" sz="2000" b="1" kern="0" baseline="-25000" dirty="0">
                <a:solidFill>
                  <a:schemeClr val="bg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5</a:t>
            </a:r>
            <a:endParaRPr lang="en-US" sz="2000" dirty="0">
              <a:solidFill>
                <a:schemeClr val="bg1"/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118" name="Arc 117">
            <a:extLst>
              <a:ext uri="{FF2B5EF4-FFF2-40B4-BE49-F238E27FC236}">
                <a16:creationId xmlns:a16="http://schemas.microsoft.com/office/drawing/2014/main" id="{1DC81462-ED90-1F3E-A286-D383299911DE}"/>
              </a:ext>
            </a:extLst>
          </p:cNvPr>
          <p:cNvSpPr/>
          <p:nvPr/>
        </p:nvSpPr>
        <p:spPr>
          <a:xfrm>
            <a:off x="7728315" y="4158921"/>
            <a:ext cx="942646" cy="556034"/>
          </a:xfrm>
          <a:prstGeom prst="arc">
            <a:avLst>
              <a:gd name="adj1" fmla="val 11004302"/>
              <a:gd name="adj2" fmla="val 21548358"/>
            </a:avLst>
          </a:prstGeom>
          <a:ln w="28575">
            <a:solidFill>
              <a:srgbClr val="6EB66A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9" name="Arc 118">
            <a:extLst>
              <a:ext uri="{FF2B5EF4-FFF2-40B4-BE49-F238E27FC236}">
                <a16:creationId xmlns:a16="http://schemas.microsoft.com/office/drawing/2014/main" id="{F5696507-70DC-FEFA-E39C-40DC4987C565}"/>
              </a:ext>
            </a:extLst>
          </p:cNvPr>
          <p:cNvSpPr/>
          <p:nvPr/>
        </p:nvSpPr>
        <p:spPr>
          <a:xfrm>
            <a:off x="6759065" y="4161268"/>
            <a:ext cx="942646" cy="556034"/>
          </a:xfrm>
          <a:prstGeom prst="arc">
            <a:avLst>
              <a:gd name="adj1" fmla="val 11004302"/>
              <a:gd name="adj2" fmla="val 21456201"/>
            </a:avLst>
          </a:prstGeom>
          <a:ln w="28575">
            <a:solidFill>
              <a:srgbClr val="6EB66A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A911B38-9471-C24E-979D-73622CA61DA2}"/>
              </a:ext>
            </a:extLst>
          </p:cNvPr>
          <p:cNvSpPr txBox="1"/>
          <p:nvPr/>
        </p:nvSpPr>
        <p:spPr>
          <a:xfrm>
            <a:off x="6523003" y="3574927"/>
            <a:ext cx="1392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6EB66A"/>
                </a:solidFill>
                <a:effectLst/>
                <a:latin typeface="Trebuchet MS" panose="020B0703020202090204" pitchFamily="34" charset="0"/>
              </a:rPr>
              <a:t>Linear</a:t>
            </a:r>
          </a:p>
          <a:p>
            <a:pPr algn="ctr"/>
            <a:r>
              <a:rPr lang="en-US" sz="1600" dirty="0">
                <a:solidFill>
                  <a:srgbClr val="6EB66A"/>
                </a:solidFill>
                <a:latin typeface="Trebuchet MS" panose="020B0703020202090204" pitchFamily="34" charset="0"/>
              </a:rPr>
              <a:t>s</a:t>
            </a:r>
            <a:r>
              <a:rPr lang="en-US" sz="1600" dirty="0">
                <a:solidFill>
                  <a:srgbClr val="6EB66A"/>
                </a:solidFill>
                <a:effectLst/>
                <a:latin typeface="Trebuchet MS" panose="020B0703020202090204" pitchFamily="34" charset="0"/>
              </a:rPr>
              <a:t>earch</a:t>
            </a:r>
          </a:p>
        </p:txBody>
      </p:sp>
      <p:cxnSp>
        <p:nvCxnSpPr>
          <p:cNvPr id="101" name="Connector: Curved 8">
            <a:extLst>
              <a:ext uri="{FF2B5EF4-FFF2-40B4-BE49-F238E27FC236}">
                <a16:creationId xmlns:a16="http://schemas.microsoft.com/office/drawing/2014/main" id="{81977AAF-6664-8F75-9921-89D14B09A9B7}"/>
              </a:ext>
            </a:extLst>
          </p:cNvPr>
          <p:cNvCxnSpPr>
            <a:cxnSpLocks/>
            <a:stCxn id="102" idx="2"/>
            <a:endCxn id="103" idx="0"/>
          </p:cNvCxnSpPr>
          <p:nvPr/>
        </p:nvCxnSpPr>
        <p:spPr>
          <a:xfrm rot="5400000">
            <a:off x="6077114" y="2628466"/>
            <a:ext cx="2469584" cy="1139174"/>
          </a:xfrm>
          <a:prstGeom prst="curvedConnector3">
            <a:avLst>
              <a:gd name="adj1" fmla="val 50000"/>
            </a:avLst>
          </a:prstGeom>
          <a:ln w="38100">
            <a:solidFill>
              <a:srgbClr val="0432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08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98" grpId="0" animBg="1"/>
      <p:bldP spid="99" grpId="0"/>
      <p:bldP spid="102" grpId="0" animBg="1"/>
      <p:bldP spid="103" grpId="0" animBg="1"/>
      <p:bldP spid="107" grpId="0"/>
      <p:bldP spid="111" grpId="0" animBg="1"/>
      <p:bldP spid="112" grpId="0" animBg="1"/>
      <p:bldP spid="116" grpId="0" animBg="1"/>
      <p:bldP spid="117" grpId="0" animBg="1"/>
      <p:bldP spid="118" grpId="0" animBg="1"/>
      <p:bldP spid="119" grpId="0" animBg="1"/>
      <p:bldP spid="1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2296-A1CE-D0EC-DA1E-FA9D50051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Designing </a:t>
            </a:r>
            <a:r>
              <a:rPr lang="en-US" sz="3600" dirty="0" err="1"/>
              <a:t>Spira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D34AC-27DA-CA48-E0AD-5716FDC39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first voxel-property-aware </a:t>
            </a:r>
            <a:r>
              <a:rPr lang="en-US" sz="2400" dirty="0" err="1"/>
              <a:t>SpC</a:t>
            </a:r>
            <a:r>
              <a:rPr lang="en-US" sz="2400" dirty="0"/>
              <a:t> engine</a:t>
            </a:r>
          </a:p>
          <a:p>
            <a:r>
              <a:rPr lang="en-US" sz="2400" dirty="0"/>
              <a:t>Spira incorporates the following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4 key components</a:t>
            </a:r>
            <a:r>
              <a:rPr lang="en-US" sz="2400" b="1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arenR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29CB7-3CEF-A10A-C49F-FDF0FE7E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23</a:t>
            </a:fld>
            <a:endParaRPr lang="en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E017D1-E45A-FA23-66CB-77B54662DAA3}"/>
              </a:ext>
            </a:extLst>
          </p:cNvPr>
          <p:cNvSpPr/>
          <p:nvPr/>
        </p:nvSpPr>
        <p:spPr>
          <a:xfrm>
            <a:off x="6313651" y="2169685"/>
            <a:ext cx="3158010" cy="761999"/>
          </a:xfrm>
          <a:prstGeom prst="rect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No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 pre-processing costs</a:t>
            </a:r>
          </a:p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High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 data locality 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~K</a:t>
            </a:r>
            <a:r>
              <a:rPr lang="en-GB" kern="0" dirty="0">
                <a:solidFill>
                  <a:srgbClr val="008F00"/>
                </a:solidFill>
                <a:latin typeface="Trebuchet MS" panose="020B0703020202090204" pitchFamily="34" charset="0"/>
              </a:rPr>
              <a:t>× less </a:t>
            </a:r>
            <a:r>
              <a:rPr lang="en-GB" kern="0" dirty="0">
                <a:latin typeface="Trebuchet MS" panose="020B0703020202090204" pitchFamily="34" charset="0"/>
              </a:rPr>
              <a:t>binary searches</a:t>
            </a:r>
            <a:endParaRPr lang="en-GR" kern="0" dirty="0">
              <a:latin typeface="Trebuchet MS" panose="020B0703020202090204" pitchFamily="34" charset="0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AE9D62A3-75C0-7CE8-33A9-19DC71CD6D42}"/>
              </a:ext>
            </a:extLst>
          </p:cNvPr>
          <p:cNvSpPr txBox="1">
            <a:spLocks/>
          </p:cNvSpPr>
          <p:nvPr/>
        </p:nvSpPr>
        <p:spPr>
          <a:xfrm>
            <a:off x="522451" y="2273865"/>
            <a:ext cx="5573549" cy="55364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One-Shot Z-Delta Search Mapping</a:t>
            </a:r>
            <a:endParaRPr lang="en-GR" sz="24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42EA8237-D7D4-7E26-44FD-F10D6F15CE1A}"/>
              </a:ext>
            </a:extLst>
          </p:cNvPr>
          <p:cNvSpPr txBox="1">
            <a:spLocks/>
          </p:cNvSpPr>
          <p:nvPr/>
        </p:nvSpPr>
        <p:spPr>
          <a:xfrm>
            <a:off x="522451" y="3299878"/>
            <a:ext cx="5573549" cy="553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Packed-Native Mapping Step</a:t>
            </a:r>
            <a:endParaRPr lang="en-GR" sz="2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661B1FA-F326-396F-60B1-A84A9944ED4F}"/>
              </a:ext>
            </a:extLst>
          </p:cNvPr>
          <p:cNvSpPr txBox="1">
            <a:spLocks/>
          </p:cNvSpPr>
          <p:nvPr/>
        </p:nvSpPr>
        <p:spPr>
          <a:xfrm>
            <a:off x="522451" y="4325891"/>
            <a:ext cx="5573549" cy="553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Adaptive Hybrid Dataflow Execution</a:t>
            </a:r>
            <a:endParaRPr lang="en-GR" sz="2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DF34F0FE-EDFC-0119-15CB-F424C04736FF}"/>
              </a:ext>
            </a:extLst>
          </p:cNvPr>
          <p:cNvSpPr txBox="1">
            <a:spLocks/>
          </p:cNvSpPr>
          <p:nvPr/>
        </p:nvSpPr>
        <p:spPr>
          <a:xfrm>
            <a:off x="522451" y="5351903"/>
            <a:ext cx="5573549" cy="553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Network-Wide Mapping</a:t>
            </a:r>
          </a:p>
        </p:txBody>
      </p:sp>
    </p:spTree>
    <p:extLst>
      <p:ext uri="{BB962C8B-B14F-4D97-AF65-F5344CB8AC3E}">
        <p14:creationId xmlns:p14="http://schemas.microsoft.com/office/powerpoint/2010/main" val="608001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FB790-13A5-A0EF-0742-EE02EC6C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Packed-Native Mapping Step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46553-87FF-9A70-932F-811390EEA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GB" sz="2400" noProof="0" dirty="0">
                <a:solidFill>
                  <a:prstClr val="black"/>
                </a:solidFill>
                <a:latin typeface="Trebuchet MS" panose="020B0703020202090204" pitchFamily="34" charset="0"/>
              </a:rPr>
              <a:t>Key Idea: pack all coordinates into a </a:t>
            </a:r>
            <a:r>
              <a:rPr lang="en-GB" sz="2400" noProof="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single</a:t>
            </a:r>
            <a:r>
              <a:rPr lang="en-GB" sz="2400" noProof="0" dirty="0">
                <a:solidFill>
                  <a:prstClr val="black"/>
                </a:solidFill>
                <a:latin typeface="Trebuchet MS" panose="020B0703020202090204" pitchFamily="34" charset="0"/>
              </a:rPr>
              <a:t> integer number (32-bit or 64-bit)</a:t>
            </a: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en-GB" sz="2400" dirty="0">
                <a:solidFill>
                  <a:prstClr val="black"/>
                </a:solidFill>
                <a:latin typeface="Trebuchet MS" panose="020B0703020202090204" pitchFamily="34" charset="0"/>
              </a:rPr>
              <a:t>Pack </a:t>
            </a:r>
            <a:r>
              <a:rPr lang="en-GB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only once </a:t>
            </a:r>
            <a:r>
              <a:rPr lang="en-GB" sz="2400" dirty="0">
                <a:solidFill>
                  <a:prstClr val="black"/>
                </a:solidFill>
                <a:latin typeface="Trebuchet MS" panose="020B0703020202090204" pitchFamily="34" charset="0"/>
              </a:rPr>
              <a:t>at the network </a:t>
            </a:r>
            <a:r>
              <a:rPr lang="en-GB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start</a:t>
            </a:r>
            <a:r>
              <a:rPr lang="en-GB" sz="2400" dirty="0">
                <a:latin typeface="Trebuchet MS" panose="020B0703020202090204" pitchFamily="34" charset="0"/>
              </a:rPr>
              <a:t>; perform mapping steps </a:t>
            </a:r>
            <a:r>
              <a:rPr lang="en-GB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as packed-native</a:t>
            </a:r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34E64-9DD7-D576-F33F-15DD7ABE7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24</a:t>
            </a:fld>
            <a:endParaRPr lang="en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0B2F71-B652-4FBD-50DE-9C2446F5C0B6}"/>
              </a:ext>
            </a:extLst>
          </p:cNvPr>
          <p:cNvSpPr txBox="1"/>
          <p:nvPr/>
        </p:nvSpPr>
        <p:spPr>
          <a:xfrm>
            <a:off x="1531947" y="3055366"/>
            <a:ext cx="2298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  <a:latin typeface="Trebuchet MS" panose="020B0703020202090204" pitchFamily="34" charset="0"/>
              </a:rPr>
              <a:t>three coordinates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1BD100-B5A2-106D-F4FB-553C150F14F3}"/>
              </a:ext>
            </a:extLst>
          </p:cNvPr>
          <p:cNvSpPr txBox="1"/>
          <p:nvPr/>
        </p:nvSpPr>
        <p:spPr>
          <a:xfrm>
            <a:off x="4156967" y="3419013"/>
            <a:ext cx="986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32 bits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E0B11-0724-DBAB-F976-E15E55BE3E71}"/>
              </a:ext>
            </a:extLst>
          </p:cNvPr>
          <p:cNvSpPr txBox="1"/>
          <p:nvPr/>
        </p:nvSpPr>
        <p:spPr>
          <a:xfrm>
            <a:off x="5620692" y="3419013"/>
            <a:ext cx="986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32 bits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29CF3C-5FB4-1252-1534-B59F6C3999DA}"/>
              </a:ext>
            </a:extLst>
          </p:cNvPr>
          <p:cNvSpPr txBox="1"/>
          <p:nvPr/>
        </p:nvSpPr>
        <p:spPr>
          <a:xfrm>
            <a:off x="4261177" y="4639724"/>
            <a:ext cx="986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32 bits</a:t>
            </a:r>
          </a:p>
        </p:txBody>
      </p:sp>
      <p:sp>
        <p:nvSpPr>
          <p:cNvPr id="24" name="Rounded Rectangle 67">
            <a:extLst>
              <a:ext uri="{FF2B5EF4-FFF2-40B4-BE49-F238E27FC236}">
                <a16:creationId xmlns:a16="http://schemas.microsoft.com/office/drawing/2014/main" id="{D3BA31C8-4287-8507-31E1-867DB463BC58}"/>
              </a:ext>
            </a:extLst>
          </p:cNvPr>
          <p:cNvSpPr/>
          <p:nvPr/>
        </p:nvSpPr>
        <p:spPr>
          <a:xfrm>
            <a:off x="2536716" y="5341283"/>
            <a:ext cx="7055068" cy="609988"/>
          </a:xfrm>
          <a:prstGeom prst="roundRect">
            <a:avLst/>
          </a:prstGeom>
          <a:solidFill>
            <a:srgbClr val="D8E8F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465289"/>
                </a:solidFill>
                <a:latin typeface="Trebuchet MS" panose="020B0703020202090204" pitchFamily="34" charset="0"/>
              </a:rPr>
              <a:t>Voxel Coordinates require </a:t>
            </a:r>
            <a:r>
              <a:rPr lang="en-GB" sz="20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less bits </a:t>
            </a:r>
            <a:r>
              <a:rPr lang="en-GB" sz="2000" dirty="0">
                <a:solidFill>
                  <a:srgbClr val="465289"/>
                </a:solidFill>
                <a:latin typeface="Trebuchet MS" panose="020B0703020202090204" pitchFamily="34" charset="0"/>
              </a:rPr>
              <a:t>in the x-, y-, z- axis</a:t>
            </a:r>
            <a:endParaRPr lang="en-DE" sz="2000" dirty="0">
              <a:solidFill>
                <a:schemeClr val="accent1"/>
              </a:solidFill>
              <a:latin typeface="Trebuchet MS" panose="020B0703020202090204" pitchFamily="34" charset="0"/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F60350AB-D8B6-6E6C-8193-E5980A7A1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8404" y="365938"/>
            <a:ext cx="286274" cy="372157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1DEE41D-264F-F37D-165F-A1D3A9D6677A}"/>
              </a:ext>
            </a:extLst>
          </p:cNvPr>
          <p:cNvSpPr/>
          <p:nvPr/>
        </p:nvSpPr>
        <p:spPr>
          <a:xfrm>
            <a:off x="3986428" y="3106166"/>
            <a:ext cx="1281551" cy="32283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X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F2FD4D-F3B2-5F31-27F3-8A161ED4FF0E}"/>
              </a:ext>
            </a:extLst>
          </p:cNvPr>
          <p:cNvSpPr txBox="1"/>
          <p:nvPr/>
        </p:nvSpPr>
        <p:spPr>
          <a:xfrm>
            <a:off x="7084417" y="3419013"/>
            <a:ext cx="986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32 bits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105049-A8A4-FCF5-EC52-57B418750B4C}"/>
              </a:ext>
            </a:extLst>
          </p:cNvPr>
          <p:cNvSpPr txBox="1"/>
          <p:nvPr/>
        </p:nvSpPr>
        <p:spPr>
          <a:xfrm>
            <a:off x="1029046" y="4275539"/>
            <a:ext cx="2940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rebuchet MS" panose="020B0703020202090204" pitchFamily="34" charset="0"/>
              </a:rPr>
              <a:t>one </a:t>
            </a:r>
            <a:r>
              <a:rPr lang="en-US" sz="2000" dirty="0">
                <a:solidFill>
                  <a:srgbClr val="008F00"/>
                </a:solidFill>
                <a:latin typeface="Trebuchet MS" panose="020B0703020202090204" pitchFamily="34" charset="0"/>
              </a:rPr>
              <a:t>packed</a:t>
            </a:r>
            <a:r>
              <a:rPr lang="en-US" sz="2000" dirty="0">
                <a:effectLst/>
                <a:latin typeface="Trebuchet MS" panose="020B0703020202090204" pitchFamily="34" charset="0"/>
              </a:rPr>
              <a:t> coordinates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859F7F4-CC30-9D9C-D274-2B20A1BF6E6F}"/>
              </a:ext>
            </a:extLst>
          </p:cNvPr>
          <p:cNvSpPr/>
          <p:nvPr/>
        </p:nvSpPr>
        <p:spPr>
          <a:xfrm>
            <a:off x="5450900" y="3106166"/>
            <a:ext cx="1281551" cy="32283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Y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8E506E5-B5F5-D6F8-F239-9C06819AA3A9}"/>
              </a:ext>
            </a:extLst>
          </p:cNvPr>
          <p:cNvSpPr/>
          <p:nvPr/>
        </p:nvSpPr>
        <p:spPr>
          <a:xfrm>
            <a:off x="6915372" y="3106166"/>
            <a:ext cx="1281551" cy="32283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Z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6A3DCA-DB33-DDE7-A265-8FEF85E8296C}"/>
              </a:ext>
            </a:extLst>
          </p:cNvPr>
          <p:cNvSpPr/>
          <p:nvPr/>
        </p:nvSpPr>
        <p:spPr>
          <a:xfrm>
            <a:off x="5450900" y="4155305"/>
            <a:ext cx="2746023" cy="658904"/>
          </a:xfrm>
          <a:prstGeom prst="rect">
            <a:avLst/>
          </a:prstGeom>
          <a:solidFill>
            <a:srgbClr val="008F01">
              <a:alpha val="27843"/>
            </a:srgbClr>
          </a:solidFill>
          <a:ln w="9525">
            <a:solidFill>
              <a:srgbClr val="008F0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1E34525-21D3-CCDF-6EF8-7D2D7E4E4783}"/>
              </a:ext>
            </a:extLst>
          </p:cNvPr>
          <p:cNvSpPr/>
          <p:nvPr/>
        </p:nvSpPr>
        <p:spPr>
          <a:xfrm>
            <a:off x="3986428" y="4326877"/>
            <a:ext cx="1281551" cy="32283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X|Y|Z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026F8D-38F9-AE6F-74D7-7E859658E690}"/>
              </a:ext>
            </a:extLst>
          </p:cNvPr>
          <p:cNvSpPr txBox="1"/>
          <p:nvPr/>
        </p:nvSpPr>
        <p:spPr>
          <a:xfrm>
            <a:off x="1773469" y="2644501"/>
            <a:ext cx="2331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effectLst/>
                <a:latin typeface="Trebuchet MS" panose="020B0703020202090204" pitchFamily="34" charset="0"/>
              </a:rPr>
              <a:t>Prior Works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1697DB-7333-EBD3-D30D-58AC5A75E245}"/>
              </a:ext>
            </a:extLst>
          </p:cNvPr>
          <p:cNvSpPr txBox="1"/>
          <p:nvPr/>
        </p:nvSpPr>
        <p:spPr>
          <a:xfrm>
            <a:off x="2059910" y="3802243"/>
            <a:ext cx="87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  <a:effectLst/>
                <a:latin typeface="Trebuchet MS" panose="020B0703020202090204" pitchFamily="34" charset="0"/>
              </a:rPr>
              <a:t>Spira</a:t>
            </a:r>
            <a:endParaRPr lang="en-US" sz="2400" dirty="0">
              <a:solidFill>
                <a:schemeClr val="accent1"/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4CD11671-8396-D602-C386-35B50EA05608}"/>
              </a:ext>
            </a:extLst>
          </p:cNvPr>
          <p:cNvSpPr txBox="1">
            <a:spLocks noChangeAspect="1"/>
          </p:cNvSpPr>
          <p:nvPr/>
        </p:nvSpPr>
        <p:spPr>
          <a:xfrm>
            <a:off x="10401806" y="263779"/>
            <a:ext cx="1454116" cy="252000"/>
          </a:xfrm>
          <a:prstGeom prst="roundRect">
            <a:avLst/>
          </a:prstGeom>
          <a:solidFill>
            <a:srgbClr val="7030A0"/>
          </a:solidFill>
          <a:ln w="19050" cap="flat" cmpd="sng" algn="ctr">
            <a:solidFill>
              <a:srgbClr val="7030A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Integer Property</a:t>
            </a:r>
            <a:endParaRPr lang="en-GR" sz="12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1789D283-D92F-6C58-27CF-DC90CAFCCFF5}"/>
              </a:ext>
            </a:extLst>
          </p:cNvPr>
          <p:cNvSpPr txBox="1">
            <a:spLocks noChangeAspect="1"/>
          </p:cNvSpPr>
          <p:nvPr/>
        </p:nvSpPr>
        <p:spPr>
          <a:xfrm>
            <a:off x="10401805" y="576626"/>
            <a:ext cx="1454116" cy="252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905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Bounded Property</a:t>
            </a:r>
            <a:endParaRPr lang="en-GR" sz="12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70C7FB-2D28-D527-3B0D-620BFF968339}"/>
              </a:ext>
            </a:extLst>
          </p:cNvPr>
          <p:cNvCxnSpPr>
            <a:cxnSpLocks/>
          </p:cNvCxnSpPr>
          <p:nvPr/>
        </p:nvCxnSpPr>
        <p:spPr>
          <a:xfrm flipV="1">
            <a:off x="5450899" y="4685196"/>
            <a:ext cx="2746023" cy="3537"/>
          </a:xfrm>
          <a:prstGeom prst="straightConnector1">
            <a:avLst/>
          </a:prstGeom>
          <a:ln w="38100">
            <a:solidFill>
              <a:srgbClr val="008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EB0210B-CA3F-908D-46CA-9D914700C4D6}"/>
              </a:ext>
            </a:extLst>
          </p:cNvPr>
          <p:cNvSpPr txBox="1"/>
          <p:nvPr/>
        </p:nvSpPr>
        <p:spPr>
          <a:xfrm>
            <a:off x="5430389" y="4197625"/>
            <a:ext cx="274602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rgbClr val="008F01"/>
                </a:solidFill>
              </a:rPr>
              <a:t>memory footprint and computation cost gain</a:t>
            </a:r>
            <a:endParaRPr lang="el-GR" sz="1600" dirty="0">
              <a:solidFill>
                <a:srgbClr val="008F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84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2296-A1CE-D0EC-DA1E-FA9D50051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Designing </a:t>
            </a:r>
            <a:r>
              <a:rPr lang="en-US" sz="3600" dirty="0" err="1"/>
              <a:t>Spira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D34AC-27DA-CA48-E0AD-5716FDC39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first voxel-property-aware </a:t>
            </a:r>
            <a:r>
              <a:rPr lang="en-US" sz="2400" dirty="0" err="1"/>
              <a:t>SpC</a:t>
            </a:r>
            <a:r>
              <a:rPr lang="en-US" sz="2400" dirty="0"/>
              <a:t> engine</a:t>
            </a:r>
          </a:p>
          <a:p>
            <a:r>
              <a:rPr lang="en-US" sz="2400" dirty="0" err="1"/>
              <a:t>Spira</a:t>
            </a:r>
            <a:r>
              <a:rPr lang="en-US" sz="2400" dirty="0"/>
              <a:t> incorporates the following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4 key ideas</a:t>
            </a:r>
            <a:r>
              <a:rPr lang="en-US" sz="2400" b="1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arenR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29CB7-3CEF-A10A-C49F-FDF0FE7E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25</a:t>
            </a:fld>
            <a:endParaRPr lang="en-G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4287E5-B7BC-9155-C132-9343A5F8212B}"/>
              </a:ext>
            </a:extLst>
          </p:cNvPr>
          <p:cNvSpPr txBox="1"/>
          <p:nvPr/>
        </p:nvSpPr>
        <p:spPr>
          <a:xfrm>
            <a:off x="6331857" y="3299878"/>
            <a:ext cx="3520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~3</a:t>
            </a:r>
            <a:r>
              <a:rPr lang="en-GB" kern="0" dirty="0">
                <a:solidFill>
                  <a:srgbClr val="008F00"/>
                </a:solidFill>
                <a:latin typeface="Trebuchet MS" panose="020B0703020202090204" pitchFamily="34" charset="0"/>
              </a:rPr>
              <a:t>× l</a:t>
            </a: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ess 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#</a:t>
            </a:r>
            <a:r>
              <a:rPr lang="en-GB" kern="0" dirty="0">
                <a:latin typeface="Trebuchet MS" panose="020B0703020202090204" pitchFamily="34" charset="0"/>
              </a:rPr>
              <a:t>comparisons </a:t>
            </a:r>
            <a:endParaRPr lang="en-US" kern="0" dirty="0">
              <a:latin typeface="Trebuchet MS" panose="020B0703020202090204" pitchFamily="34" charset="0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~3</a:t>
            </a:r>
            <a:r>
              <a:rPr lang="en-GB" kern="0" dirty="0">
                <a:solidFill>
                  <a:srgbClr val="008F00"/>
                </a:solidFill>
                <a:latin typeface="Trebuchet MS" panose="020B0703020202090204" pitchFamily="34" charset="0"/>
              </a:rPr>
              <a:t>× l</a:t>
            </a: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ess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 #memory accesses</a:t>
            </a:r>
            <a:endParaRPr lang="en-GR" kern="0" dirty="0">
              <a:latin typeface="Trebuchet MS" panose="020B0703020202090204" pitchFamily="34" charset="0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414FB6E7-C5AE-85DD-8E27-EB07904523B1}"/>
              </a:ext>
            </a:extLst>
          </p:cNvPr>
          <p:cNvSpPr txBox="1">
            <a:spLocks/>
          </p:cNvSpPr>
          <p:nvPr/>
        </p:nvSpPr>
        <p:spPr>
          <a:xfrm>
            <a:off x="522451" y="3299878"/>
            <a:ext cx="5573549" cy="55364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Packed-Native Mapping Step</a:t>
            </a:r>
            <a:endParaRPr lang="en-GR" sz="24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C6019074-4CC0-1D6A-94D2-68572193F10E}"/>
              </a:ext>
            </a:extLst>
          </p:cNvPr>
          <p:cNvSpPr txBox="1">
            <a:spLocks/>
          </p:cNvSpPr>
          <p:nvPr/>
        </p:nvSpPr>
        <p:spPr>
          <a:xfrm>
            <a:off x="522451" y="4325891"/>
            <a:ext cx="5573549" cy="553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Adaptive Hybrid Dataflow Execution</a:t>
            </a:r>
            <a:endParaRPr lang="en-GR" sz="2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5E1B4B25-A9B9-EEA3-071F-2429479F0ECC}"/>
              </a:ext>
            </a:extLst>
          </p:cNvPr>
          <p:cNvSpPr txBox="1">
            <a:spLocks/>
          </p:cNvSpPr>
          <p:nvPr/>
        </p:nvSpPr>
        <p:spPr>
          <a:xfrm>
            <a:off x="522451" y="5351903"/>
            <a:ext cx="5573549" cy="553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Network-Wide Mapping</a:t>
            </a: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3BFE0F51-B7C1-46CB-830D-DE9ED2515635}"/>
              </a:ext>
            </a:extLst>
          </p:cNvPr>
          <p:cNvSpPr txBox="1">
            <a:spLocks/>
          </p:cNvSpPr>
          <p:nvPr/>
        </p:nvSpPr>
        <p:spPr>
          <a:xfrm>
            <a:off x="522451" y="2273865"/>
            <a:ext cx="5573549" cy="553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One-Shot Z-Delta Search Mapping</a:t>
            </a:r>
            <a:endParaRPr lang="en-GR" sz="2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99D52A-720B-FBD4-82F2-22B2D05971BC}"/>
              </a:ext>
            </a:extLst>
          </p:cNvPr>
          <p:cNvSpPr/>
          <p:nvPr/>
        </p:nvSpPr>
        <p:spPr>
          <a:xfrm>
            <a:off x="6313651" y="2169685"/>
            <a:ext cx="3539010" cy="761999"/>
          </a:xfrm>
          <a:prstGeom prst="rect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No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 pre-processing costs</a:t>
            </a:r>
          </a:p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High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 data locality 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~K</a:t>
            </a:r>
            <a:r>
              <a:rPr lang="en-GB" kern="0" dirty="0">
                <a:solidFill>
                  <a:srgbClr val="008F00"/>
                </a:solidFill>
                <a:latin typeface="Trebuchet MS" panose="020B0703020202090204" pitchFamily="34" charset="0"/>
              </a:rPr>
              <a:t>× less </a:t>
            </a:r>
            <a:r>
              <a:rPr lang="en-GB" kern="0" dirty="0">
                <a:latin typeface="Trebuchet MS" panose="020B0703020202090204" pitchFamily="34" charset="0"/>
              </a:rPr>
              <a:t>binary searches</a:t>
            </a:r>
            <a:endParaRPr lang="en-GR" kern="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54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05B08-1091-7D73-0348-FFA37F18C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26</a:t>
            </a:fld>
            <a:endParaRPr lang="en-GR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73FA53-7DC5-61AA-3381-887A89A58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11851"/>
            <a:ext cx="10100734" cy="678884"/>
          </a:xfrm>
        </p:spPr>
        <p:txBody>
          <a:bodyPr>
            <a:normAutofit/>
          </a:bodyPr>
          <a:lstStyle/>
          <a:p>
            <a:r>
              <a:rPr lang="en-US" sz="3600" dirty="0"/>
              <a:t>Adaptive Hybrid Dataflow Execution</a:t>
            </a:r>
            <a:endParaRPr lang="el-GR" sz="3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CC5EE7-48AA-4210-C523-347A35F7D69F}"/>
              </a:ext>
            </a:extLst>
          </p:cNvPr>
          <p:cNvSpPr txBox="1"/>
          <p:nvPr/>
        </p:nvSpPr>
        <p:spPr>
          <a:xfrm>
            <a:off x="2426323" y="3092646"/>
            <a:ext cx="7916433" cy="353943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sz="1700" dirty="0">
                <a:latin typeface="Trebuchet MS" panose="020B0703020202090204" pitchFamily="34" charset="0"/>
              </a:rPr>
              <a:t> offs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1700" baseline="-25000" dirty="0">
                <a:effectLst/>
                <a:latin typeface="Trebuchet MS" panose="020B0703020202090204" pitchFamily="34" charset="0"/>
              </a:rPr>
              <a:t>0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) </a:t>
            </a:r>
            <a:r>
              <a:rPr lang="en-US" sz="1700" dirty="0">
                <a:latin typeface="Trebuchet MS" panose="020B0703020202090204" pitchFamily="34" charset="0"/>
              </a:rPr>
              <a:t>offs(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700" baseline="-25000" dirty="0">
                <a:effectLst/>
                <a:latin typeface="Trebuchet MS" panose="020B0703020202090204" pitchFamily="34" charset="0"/>
              </a:rPr>
              <a:t>2</a:t>
            </a:r>
            <a:r>
              <a:rPr lang="en-US" sz="1700" dirty="0">
                <a:latin typeface="Trebuchet MS" panose="020B0703020202090204" pitchFamily="34" charset="0"/>
              </a:rPr>
              <a:t>) offs(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700" baseline="-25000" dirty="0">
                <a:latin typeface="Trebuchet MS" panose="020B0703020202090204" pitchFamily="34" charset="0"/>
              </a:rPr>
              <a:t>5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1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3</a:t>
            </a:r>
            <a:r>
              <a:rPr lang="en-US" sz="1700" dirty="0">
                <a:latin typeface="Trebuchet MS" panose="020B0703020202090204" pitchFamily="34" charset="0"/>
              </a:rPr>
              <a:t>) offs(W</a:t>
            </a:r>
            <a:r>
              <a:rPr lang="en-US" sz="1700" baseline="-25000" dirty="0">
                <a:latin typeface="Trebuchet MS" panose="020B0703020202090204" pitchFamily="34" charset="0"/>
              </a:rPr>
              <a:t>4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6</a:t>
            </a:r>
            <a:r>
              <a:rPr lang="en-US" sz="1700" dirty="0">
                <a:latin typeface="Trebuchet MS" panose="020B0703020202090204" pitchFamily="34" charset="0"/>
              </a:rPr>
              <a:t>)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    </a:t>
            </a:r>
            <a:r>
              <a:rPr lang="en-US" sz="1700" dirty="0">
                <a:latin typeface="Trebuchet MS" panose="020B0703020202090204" pitchFamily="34" charset="0"/>
              </a:rPr>
              <a:t>…</a:t>
            </a:r>
            <a:endParaRPr lang="en-US" sz="17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05B766-143D-AAA4-CCAA-A977E7EA8CF0}"/>
              </a:ext>
            </a:extLst>
          </p:cNvPr>
          <p:cNvSpPr txBox="1"/>
          <p:nvPr/>
        </p:nvSpPr>
        <p:spPr>
          <a:xfrm>
            <a:off x="4593954" y="2054359"/>
            <a:ext cx="242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/>
                <a:latin typeface="Trebuchet MS" panose="020B0703020202090204" pitchFamily="34" charset="0"/>
              </a:rPr>
              <a:t>Kernel </a:t>
            </a:r>
            <a:r>
              <a:rPr lang="en-US" sz="2400" dirty="0">
                <a:latin typeface="Trebuchet MS" panose="020B0703020202090204" pitchFamily="34" charset="0"/>
              </a:rPr>
              <a:t>Map</a:t>
            </a:r>
            <a:endParaRPr lang="en-US" sz="2400" dirty="0">
              <a:effectLst/>
              <a:latin typeface="Trebuchet MS" panose="020B070302020209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E4C7603-019B-2E97-D6F8-98DA04FD67B1}"/>
                  </a:ext>
                </a:extLst>
              </p:cNvPr>
              <p:cNvSpPr txBox="1"/>
              <p:nvPr/>
            </p:nvSpPr>
            <p:spPr>
              <a:xfrm>
                <a:off x="2151788" y="2465402"/>
                <a:ext cx="31495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6EB66A"/>
                    </a:solidFill>
                    <a:effectLst/>
                    <a:latin typeface="Trebuchet MS" panose="020B0703020202090204" pitchFamily="34" charset="0"/>
                  </a:rPr>
                  <a:t>#</a:t>
                </a:r>
                <a:r>
                  <a:rPr lang="en-US" sz="2000" dirty="0">
                    <a:solidFill>
                      <a:srgbClr val="6EB66A"/>
                    </a:solidFill>
                    <a:latin typeface="Trebuchet MS" panose="020B0703020202090204" pitchFamily="34" charset="0"/>
                  </a:rPr>
                  <a:t>valid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6EB66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endParaRPr lang="en-US" sz="2000" dirty="0">
                  <a:solidFill>
                    <a:srgbClr val="6EB66A"/>
                  </a:solidFill>
                  <a:effectLst/>
                  <a:latin typeface="Trebuchet MS" panose="020B070302020209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E4C7603-019B-2E97-D6F8-98DA04FD6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788" y="2465402"/>
                <a:ext cx="3149553" cy="400110"/>
              </a:xfrm>
              <a:prstGeom prst="rect">
                <a:avLst/>
              </a:prstGeom>
              <a:blipFill>
                <a:blip r:embed="rId3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FDFF8AC-3F19-ACAF-F34C-12CD59E4FCE0}"/>
                  </a:ext>
                </a:extLst>
              </p:cNvPr>
              <p:cNvSpPr txBox="1"/>
              <p:nvPr/>
            </p:nvSpPr>
            <p:spPr>
              <a:xfrm>
                <a:off x="5876733" y="2465402"/>
                <a:ext cx="30680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C00000"/>
                    </a:solidFill>
                    <a:latin typeface="Trebuchet MS" panose="020B0703020202090204" pitchFamily="34" charset="0"/>
                  </a:rPr>
                  <a:t>#valid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US" sz="2000" dirty="0">
                  <a:solidFill>
                    <a:srgbClr val="C00000"/>
                  </a:solidFill>
                  <a:effectLst/>
                  <a:latin typeface="Trebuchet MS" panose="020B070302020209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FDFF8AC-3F19-ACAF-F34C-12CD59E4F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733" y="2465402"/>
                <a:ext cx="3068024" cy="400110"/>
              </a:xfrm>
              <a:prstGeom prst="rect">
                <a:avLst/>
              </a:prstGeom>
              <a:blipFill>
                <a:blip r:embed="rId4"/>
                <a:stretch>
                  <a:fillRect t="-6061" b="-2424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28AC3AB-56EE-47C7-8800-205D01F4B574}"/>
              </a:ext>
            </a:extLst>
          </p:cNvPr>
          <p:cNvGrpSpPr/>
          <p:nvPr/>
        </p:nvGrpSpPr>
        <p:grpSpPr>
          <a:xfrm>
            <a:off x="2959904" y="4361358"/>
            <a:ext cx="7492196" cy="2129223"/>
            <a:chOff x="2976243" y="3380412"/>
            <a:chExt cx="7492196" cy="3512986"/>
          </a:xfrm>
        </p:grpSpPr>
        <p:sp>
          <p:nvSpPr>
            <p:cNvPr id="11" name="Rounded Rectangle 67">
              <a:extLst>
                <a:ext uri="{FF2B5EF4-FFF2-40B4-BE49-F238E27FC236}">
                  <a16:creationId xmlns:a16="http://schemas.microsoft.com/office/drawing/2014/main" id="{FE15AB0A-03C8-0ABD-CAF0-A833C428E7B8}"/>
                </a:ext>
              </a:extLst>
            </p:cNvPr>
            <p:cNvSpPr/>
            <p:nvPr/>
          </p:nvSpPr>
          <p:spPr>
            <a:xfrm>
              <a:off x="2976243" y="5561746"/>
              <a:ext cx="6272191" cy="1331652"/>
            </a:xfrm>
            <a:prstGeom prst="roundRect">
              <a:avLst/>
            </a:prstGeom>
            <a:solidFill>
              <a:srgbClr val="D8E8F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accent3">
                      <a:lumMod val="75000"/>
                    </a:schemeClr>
                  </a:solidFill>
                  <a:latin typeface="Trebuchet MS" panose="020B0703020202090204" pitchFamily="34" charset="0"/>
                </a:rPr>
                <a:t>Columns </a:t>
              </a:r>
              <a:r>
                <a:rPr lang="en-GB" sz="2000" dirty="0">
                  <a:solidFill>
                    <a:srgbClr val="3A4683"/>
                  </a:solidFill>
                  <a:latin typeface="Trebuchet MS" panose="020B0703020202090204" pitchFamily="34" charset="0"/>
                </a:rPr>
                <a:t>associated to </a:t>
              </a:r>
              <a:r>
                <a:rPr lang="en-GB" sz="2000" dirty="0">
                  <a:solidFill>
                    <a:schemeClr val="accent3">
                      <a:lumMod val="75000"/>
                    </a:schemeClr>
                  </a:solidFill>
                  <a:latin typeface="Trebuchet MS" panose="020B0703020202090204" pitchFamily="34" charset="0"/>
                </a:rPr>
                <a:t>smaller</a:t>
              </a:r>
              <a:r>
                <a:rPr lang="en-GB" sz="2000" dirty="0">
                  <a:solidFill>
                    <a:srgbClr val="3A4683"/>
                  </a:solidFill>
                  <a:latin typeface="Trebuchet MS" panose="020B0703020202090204" pitchFamily="34" charset="0"/>
                </a:rPr>
                <a:t> offset displacements have </a:t>
              </a:r>
              <a:r>
                <a:rPr lang="en-GB" sz="2000" dirty="0">
                  <a:solidFill>
                    <a:schemeClr val="accent3">
                      <a:lumMod val="75000"/>
                    </a:schemeClr>
                  </a:solidFill>
                  <a:latin typeface="Trebuchet MS" panose="020B0703020202090204" pitchFamily="34" charset="0"/>
                </a:rPr>
                <a:t>larger #valid </a:t>
              </a:r>
              <a:r>
                <a:rPr lang="en-GB" sz="2000" dirty="0">
                  <a:solidFill>
                    <a:srgbClr val="3A4683"/>
                  </a:solidFill>
                  <a:latin typeface="Trebuchet MS" panose="020B0703020202090204" pitchFamily="34" charset="0"/>
                </a:rPr>
                <a:t>entries in the Kernel Map</a:t>
              </a:r>
              <a:endParaRPr lang="en-DE" sz="2000" dirty="0">
                <a:solidFill>
                  <a:srgbClr val="3A4683"/>
                </a:solidFill>
                <a:latin typeface="Trebuchet MS" panose="020B070302020209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0CEBEA-8977-DE8C-8309-19E7F14CB840}"/>
                </a:ext>
              </a:extLst>
            </p:cNvPr>
            <p:cNvSpPr txBox="1"/>
            <p:nvPr/>
          </p:nvSpPr>
          <p:spPr>
            <a:xfrm>
              <a:off x="7648823" y="3380412"/>
              <a:ext cx="2819616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l-GR" sz="2400" dirty="0">
                <a:solidFill>
                  <a:srgbClr val="EBB315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E7A4817-876A-FFB1-E543-26E91107513E}"/>
              </a:ext>
            </a:extLst>
          </p:cNvPr>
          <p:cNvSpPr txBox="1"/>
          <p:nvPr/>
        </p:nvSpPr>
        <p:spPr>
          <a:xfrm>
            <a:off x="8104859" y="4098870"/>
            <a:ext cx="2819616" cy="279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>
              <a:solidFill>
                <a:srgbClr val="EBB315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887D2FD-D538-9C75-FEEE-C633896AAF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40707" y="358352"/>
            <a:ext cx="286274" cy="372157"/>
          </a:xfrm>
          <a:prstGeom prst="rect">
            <a:avLst/>
          </a:prstGeom>
        </p:spPr>
      </p:pic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0AA71006-2AF0-2F4C-B7C0-A148F76BE55E}"/>
              </a:ext>
            </a:extLst>
          </p:cNvPr>
          <p:cNvSpPr txBox="1">
            <a:spLocks/>
          </p:cNvSpPr>
          <p:nvPr/>
        </p:nvSpPr>
        <p:spPr>
          <a:xfrm>
            <a:off x="10184091" y="416631"/>
            <a:ext cx="1703109" cy="255600"/>
          </a:xfrm>
          <a:prstGeom prst="roundRect">
            <a:avLst/>
          </a:prstGeom>
          <a:solidFill>
            <a:srgbClr val="008F00"/>
          </a:solidFill>
          <a:ln w="19050" cap="flat" cmpd="sng" algn="ctr">
            <a:solidFill>
              <a:srgbClr val="008F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Neighboring Property</a:t>
            </a:r>
            <a:endParaRPr lang="en-GR" sz="12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FBDA6AF-199F-D2D8-C348-894AAC952264}"/>
              </a:ext>
            </a:extLst>
          </p:cNvPr>
          <p:cNvGrpSpPr/>
          <p:nvPr/>
        </p:nvGrpSpPr>
        <p:grpSpPr>
          <a:xfrm>
            <a:off x="2338516" y="3532091"/>
            <a:ext cx="7186559" cy="1859014"/>
            <a:chOff x="2215414" y="3532091"/>
            <a:chExt cx="7186559" cy="185901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54D5EDC-5324-30F4-DFAB-B7405B029ACC}"/>
                </a:ext>
              </a:extLst>
            </p:cNvPr>
            <p:cNvGrpSpPr/>
            <p:nvPr/>
          </p:nvGrpSpPr>
          <p:grpSpPr>
            <a:xfrm>
              <a:off x="2215414" y="3532091"/>
              <a:ext cx="2703051" cy="1859013"/>
              <a:chOff x="5623770" y="3907662"/>
              <a:chExt cx="2673223" cy="1838498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2E2953E-1525-784F-CB0E-A642498E2E35}"/>
                  </a:ext>
                </a:extLst>
              </p:cNvPr>
              <p:cNvGrpSpPr/>
              <p:nvPr/>
            </p:nvGrpSpPr>
            <p:grpSpPr>
              <a:xfrm>
                <a:off x="5623770" y="3907662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B8AE900-5EF0-DFD2-B690-8CAC41B72496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63D175F9-D68C-B437-5082-326334BD696F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4B9E7AD7-45C7-6DA5-6247-75217A919120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E53A9016-5CD4-07A2-D386-477A29865376}"/>
                  </a:ext>
                </a:extLst>
              </p:cNvPr>
              <p:cNvGrpSpPr/>
              <p:nvPr/>
            </p:nvGrpSpPr>
            <p:grpSpPr>
              <a:xfrm>
                <a:off x="5623770" y="4277320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D6E3885C-3455-BACE-5E46-2E4F14B52C14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0646A38E-3F09-F571-DCC2-852759650760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5E9804E-5658-6664-2417-5F2A75485EF5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3251C703-AF01-E13D-7EDD-771630E25E0D}"/>
                  </a:ext>
                </a:extLst>
              </p:cNvPr>
              <p:cNvGrpSpPr/>
              <p:nvPr/>
            </p:nvGrpSpPr>
            <p:grpSpPr>
              <a:xfrm>
                <a:off x="5623770" y="4646978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5FFC2E1-D0FF-7311-6F6E-8F9FA04472F4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8B9A357A-B052-262E-6195-3A29E6309FA8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1D1C077-4BB7-F8B8-2C7E-5CB097E1FC47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B65039E-07BE-CF4B-2396-50AAA79FF77E}"/>
                  </a:ext>
                </a:extLst>
              </p:cNvPr>
              <p:cNvGrpSpPr/>
              <p:nvPr/>
            </p:nvGrpSpPr>
            <p:grpSpPr>
              <a:xfrm>
                <a:off x="5623770" y="5016636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A7BA1FAE-4A07-FA9F-B5FE-0754184ADFC5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E96FBDE6-BF19-801F-EBFC-CFC44310C0BE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B2BE5A9F-1EF8-269B-492D-BCDB804C77EC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AF94C177-C748-7898-9AA5-0C34C0FC3F04}"/>
                  </a:ext>
                </a:extLst>
              </p:cNvPr>
              <p:cNvGrpSpPr/>
              <p:nvPr/>
            </p:nvGrpSpPr>
            <p:grpSpPr>
              <a:xfrm>
                <a:off x="5623770" y="5376828"/>
                <a:ext cx="2673223" cy="369332"/>
                <a:chOff x="11737501" y="3254271"/>
                <a:chExt cx="2673223" cy="369332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9A93A12E-70C2-3DEB-356F-448A2FA7CF84}"/>
                    </a:ext>
                  </a:extLst>
                </p:cNvPr>
                <p:cNvSpPr/>
                <p:nvPr/>
              </p:nvSpPr>
              <p:spPr>
                <a:xfrm>
                  <a:off x="11737501" y="3254271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A6866C3-AA26-A8CF-405A-3A4890393AF8}"/>
                    </a:ext>
                  </a:extLst>
                </p:cNvPr>
                <p:cNvSpPr/>
                <p:nvPr/>
              </p:nvSpPr>
              <p:spPr>
                <a:xfrm>
                  <a:off x="12628898" y="3254271"/>
                  <a:ext cx="890429" cy="369332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52B24A5-F3A6-D5D9-6076-3183B3346478}"/>
                    </a:ext>
                  </a:extLst>
                </p:cNvPr>
                <p:cNvSpPr/>
                <p:nvPr/>
              </p:nvSpPr>
              <p:spPr>
                <a:xfrm>
                  <a:off x="13520295" y="3254271"/>
                  <a:ext cx="890429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48D1CCB-5B87-168A-A271-A6A54BC8D79B}"/>
                </a:ext>
              </a:extLst>
            </p:cNvPr>
            <p:cNvGrpSpPr/>
            <p:nvPr/>
          </p:nvGrpSpPr>
          <p:grpSpPr>
            <a:xfrm>
              <a:off x="4918078" y="3532092"/>
              <a:ext cx="4483895" cy="1859013"/>
              <a:chOff x="5776549" y="1587576"/>
              <a:chExt cx="4483895" cy="1859013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EAF52E6-133C-8ADB-8078-7249FE61EC8C}"/>
                  </a:ext>
                </a:extLst>
              </p:cNvPr>
              <p:cNvSpPr/>
              <p:nvPr/>
            </p:nvSpPr>
            <p:spPr>
              <a:xfrm>
                <a:off x="6673518" y="1587576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FF4A17E-355E-97A4-C6FA-E978820AF5FF}"/>
                  </a:ext>
                </a:extLst>
              </p:cNvPr>
              <p:cNvSpPr/>
              <p:nvPr/>
            </p:nvSpPr>
            <p:spPr>
              <a:xfrm>
                <a:off x="7570487" y="1587576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2F086BF-72AD-D292-06F6-7C50710448F1}"/>
                  </a:ext>
                </a:extLst>
              </p:cNvPr>
              <p:cNvSpPr/>
              <p:nvPr/>
            </p:nvSpPr>
            <p:spPr>
              <a:xfrm>
                <a:off x="8467456" y="1587576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9D8473F-F027-9738-5434-B1B84A5272D5}"/>
                  </a:ext>
                </a:extLst>
              </p:cNvPr>
              <p:cNvSpPr/>
              <p:nvPr/>
            </p:nvSpPr>
            <p:spPr>
              <a:xfrm>
                <a:off x="6673518" y="1959554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12C0D37-5576-56F3-C1DD-AFFDCEB94EDB}"/>
                  </a:ext>
                </a:extLst>
              </p:cNvPr>
              <p:cNvSpPr/>
              <p:nvPr/>
            </p:nvSpPr>
            <p:spPr>
              <a:xfrm>
                <a:off x="7570487" y="1959554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rgbClr val="EC987D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20B140A-F704-D468-C094-479DAA27D85F}"/>
                  </a:ext>
                </a:extLst>
              </p:cNvPr>
              <p:cNvSpPr/>
              <p:nvPr/>
            </p:nvSpPr>
            <p:spPr>
              <a:xfrm>
                <a:off x="8467456" y="1959554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CE4CB3C-5838-6B3E-B57A-029B240AC0B6}"/>
                  </a:ext>
                </a:extLst>
              </p:cNvPr>
              <p:cNvSpPr/>
              <p:nvPr/>
            </p:nvSpPr>
            <p:spPr>
              <a:xfrm>
                <a:off x="6673518" y="2331532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F8D960E-9493-532C-BE73-9D507A7776EF}"/>
                  </a:ext>
                </a:extLst>
              </p:cNvPr>
              <p:cNvSpPr/>
              <p:nvPr/>
            </p:nvSpPr>
            <p:spPr>
              <a:xfrm>
                <a:off x="7570487" y="2331532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C9F373E-2CC5-9303-C0D6-FA5AD28C8B3E}"/>
                  </a:ext>
                </a:extLst>
              </p:cNvPr>
              <p:cNvSpPr/>
              <p:nvPr/>
            </p:nvSpPr>
            <p:spPr>
              <a:xfrm>
                <a:off x="8467456" y="2331532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BCAA09D-9941-F558-B6EC-8423BACBDC52}"/>
                  </a:ext>
                </a:extLst>
              </p:cNvPr>
              <p:cNvSpPr/>
              <p:nvPr/>
            </p:nvSpPr>
            <p:spPr>
              <a:xfrm>
                <a:off x="6673518" y="307181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212E2BC-7C1C-4622-5724-08B936E6E310}"/>
                  </a:ext>
                </a:extLst>
              </p:cNvPr>
              <p:cNvSpPr/>
              <p:nvPr/>
            </p:nvSpPr>
            <p:spPr>
              <a:xfrm>
                <a:off x="7570487" y="307181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E7A06CC-D0FB-9C6D-467B-6F971D1F3E38}"/>
                  </a:ext>
                </a:extLst>
              </p:cNvPr>
              <p:cNvSpPr/>
              <p:nvPr/>
            </p:nvSpPr>
            <p:spPr>
              <a:xfrm>
                <a:off x="8467456" y="307181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6333FA8-E9F7-B439-7FF7-692A63C00E64}"/>
                  </a:ext>
                </a:extLst>
              </p:cNvPr>
              <p:cNvSpPr/>
              <p:nvPr/>
            </p:nvSpPr>
            <p:spPr>
              <a:xfrm>
                <a:off x="9364425" y="1588929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C37604C-0EFB-0D3E-47F7-D9882BF2449A}"/>
                  </a:ext>
                </a:extLst>
              </p:cNvPr>
              <p:cNvSpPr/>
              <p:nvPr/>
            </p:nvSpPr>
            <p:spPr>
              <a:xfrm>
                <a:off x="9364425" y="1959002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A89D800-B98A-0A03-9F66-D615F1CAE22A}"/>
                  </a:ext>
                </a:extLst>
              </p:cNvPr>
              <p:cNvSpPr/>
              <p:nvPr/>
            </p:nvSpPr>
            <p:spPr>
              <a:xfrm>
                <a:off x="9364425" y="2330980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06FC71B-19C7-E8E7-041D-D107E9D3C7DB}"/>
                  </a:ext>
                </a:extLst>
              </p:cNvPr>
              <p:cNvSpPr/>
              <p:nvPr/>
            </p:nvSpPr>
            <p:spPr>
              <a:xfrm>
                <a:off x="9364425" y="307493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FFD015E-8F1D-1C9E-33D2-07C5DAFE85AA}"/>
                  </a:ext>
                </a:extLst>
              </p:cNvPr>
              <p:cNvSpPr/>
              <p:nvPr/>
            </p:nvSpPr>
            <p:spPr>
              <a:xfrm>
                <a:off x="5776549" y="1588294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78062A9-FD89-141F-60DB-9D9CFCE5550F}"/>
                  </a:ext>
                </a:extLst>
              </p:cNvPr>
              <p:cNvSpPr/>
              <p:nvPr/>
            </p:nvSpPr>
            <p:spPr>
              <a:xfrm>
                <a:off x="5776549" y="1959817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753F6E7-6BF0-9DA7-688D-B6556F6FE033}"/>
                  </a:ext>
                </a:extLst>
              </p:cNvPr>
              <p:cNvSpPr/>
              <p:nvPr/>
            </p:nvSpPr>
            <p:spPr>
              <a:xfrm>
                <a:off x="5776549" y="2331340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209B3DEC-A084-0F3E-56C7-40A7C021B057}"/>
                  </a:ext>
                </a:extLst>
              </p:cNvPr>
              <p:cNvGrpSpPr/>
              <p:nvPr/>
            </p:nvGrpSpPr>
            <p:grpSpPr>
              <a:xfrm>
                <a:off x="5776549" y="2702863"/>
                <a:ext cx="4483895" cy="372203"/>
                <a:chOff x="7661008" y="5108604"/>
                <a:chExt cx="4483895" cy="372203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CA959DA-661A-85A7-6D7F-8E4DA79AA943}"/>
                    </a:ext>
                  </a:extLst>
                </p:cNvPr>
                <p:cNvSpPr/>
                <p:nvPr/>
              </p:nvSpPr>
              <p:spPr>
                <a:xfrm>
                  <a:off x="8557977" y="5109156"/>
                  <a:ext cx="896019" cy="371651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7335BB7D-312A-786C-CEF7-E988678D99CC}"/>
                    </a:ext>
                  </a:extLst>
                </p:cNvPr>
                <p:cNvSpPr/>
                <p:nvPr/>
              </p:nvSpPr>
              <p:spPr>
                <a:xfrm>
                  <a:off x="9454946" y="5109156"/>
                  <a:ext cx="896019" cy="371651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rgbClr val="EC987D"/>
                    </a:solidFill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5CC0CC82-0077-FD84-7211-46DC6CCF4B48}"/>
                    </a:ext>
                  </a:extLst>
                </p:cNvPr>
                <p:cNvSpPr/>
                <p:nvPr/>
              </p:nvSpPr>
              <p:spPr>
                <a:xfrm>
                  <a:off x="10351915" y="5109156"/>
                  <a:ext cx="896019" cy="371651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0E7770B1-2050-AC59-DF81-988514A313D5}"/>
                    </a:ext>
                  </a:extLst>
                </p:cNvPr>
                <p:cNvSpPr/>
                <p:nvPr/>
              </p:nvSpPr>
              <p:spPr>
                <a:xfrm>
                  <a:off x="11248884" y="5108604"/>
                  <a:ext cx="896019" cy="371651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063DE8F4-428E-B93E-A651-9035D81CBB71}"/>
                    </a:ext>
                  </a:extLst>
                </p:cNvPr>
                <p:cNvSpPr/>
                <p:nvPr/>
              </p:nvSpPr>
              <p:spPr>
                <a:xfrm>
                  <a:off x="7661008" y="5108604"/>
                  <a:ext cx="896019" cy="371651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33CC04B-B193-6090-2503-09CB602EF040}"/>
                  </a:ext>
                </a:extLst>
              </p:cNvPr>
              <p:cNvSpPr/>
              <p:nvPr/>
            </p:nvSpPr>
            <p:spPr>
              <a:xfrm>
                <a:off x="5776549" y="3072499"/>
                <a:ext cx="896019" cy="370970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6F916D-EB32-4207-C5E6-0AF0136EFC52}"/>
              </a:ext>
            </a:extLst>
          </p:cNvPr>
          <p:cNvCxnSpPr>
            <a:cxnSpLocks/>
          </p:cNvCxnSpPr>
          <p:nvPr/>
        </p:nvCxnSpPr>
        <p:spPr>
          <a:xfrm>
            <a:off x="5056930" y="2865512"/>
            <a:ext cx="2648" cy="273264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Brace 32">
            <a:extLst>
              <a:ext uri="{FF2B5EF4-FFF2-40B4-BE49-F238E27FC236}">
                <a16:creationId xmlns:a16="http://schemas.microsoft.com/office/drawing/2014/main" id="{2991651F-5EC6-82C3-EB5E-DD2FB6D1C6A6}"/>
              </a:ext>
            </a:extLst>
          </p:cNvPr>
          <p:cNvSpPr/>
          <p:nvPr/>
        </p:nvSpPr>
        <p:spPr>
          <a:xfrm rot="16200000">
            <a:off x="3510547" y="1699008"/>
            <a:ext cx="408521" cy="2652989"/>
          </a:xfrm>
          <a:prstGeom prst="rightBrace">
            <a:avLst>
              <a:gd name="adj1" fmla="val 56969"/>
              <a:gd name="adj2" fmla="val 50000"/>
            </a:avLst>
          </a:prstGeom>
          <a:ln w="44450">
            <a:solidFill>
              <a:srgbClr val="6EB6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8886FBFE-C162-05ED-7CC6-29C3AEA99D40}"/>
              </a:ext>
            </a:extLst>
          </p:cNvPr>
          <p:cNvSpPr/>
          <p:nvPr/>
        </p:nvSpPr>
        <p:spPr>
          <a:xfrm rot="16200000">
            <a:off x="6986932" y="874168"/>
            <a:ext cx="408521" cy="4299781"/>
          </a:xfrm>
          <a:prstGeom prst="rightBrace">
            <a:avLst>
              <a:gd name="adj1" fmla="val 56969"/>
              <a:gd name="adj2" fmla="val 50000"/>
            </a:avLst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96205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05B08-1091-7D73-0348-FFA37F18C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27</a:t>
            </a:fld>
            <a:endParaRPr lang="en-GR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73FA53-7DC5-61AA-3381-887A89A58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11851"/>
            <a:ext cx="10100734" cy="678884"/>
          </a:xfrm>
        </p:spPr>
        <p:txBody>
          <a:bodyPr>
            <a:normAutofit/>
          </a:bodyPr>
          <a:lstStyle/>
          <a:p>
            <a:r>
              <a:rPr lang="en-US" sz="3600" dirty="0"/>
              <a:t>Adaptive Hybrid Dataflow Execution</a:t>
            </a:r>
            <a:endParaRPr lang="el-GR" sz="3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CC5EE7-48AA-4210-C523-347A35F7D69F}"/>
              </a:ext>
            </a:extLst>
          </p:cNvPr>
          <p:cNvSpPr txBox="1"/>
          <p:nvPr/>
        </p:nvSpPr>
        <p:spPr>
          <a:xfrm>
            <a:off x="2426323" y="3092646"/>
            <a:ext cx="7916433" cy="353943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sz="1700" dirty="0">
                <a:latin typeface="Trebuchet MS" panose="020B0703020202090204" pitchFamily="34" charset="0"/>
              </a:rPr>
              <a:t> offs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1700" baseline="-25000" dirty="0">
                <a:effectLst/>
                <a:latin typeface="Trebuchet MS" panose="020B0703020202090204" pitchFamily="34" charset="0"/>
              </a:rPr>
              <a:t>0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) </a:t>
            </a:r>
            <a:r>
              <a:rPr lang="en-US" sz="1700" dirty="0">
                <a:latin typeface="Trebuchet MS" panose="020B0703020202090204" pitchFamily="34" charset="0"/>
              </a:rPr>
              <a:t>offs(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700" baseline="-25000" dirty="0">
                <a:latin typeface="Trebuchet MS" panose="020B0703020202090204" pitchFamily="34" charset="0"/>
              </a:rPr>
              <a:t>2</a:t>
            </a:r>
            <a:r>
              <a:rPr lang="en-US" sz="1700" dirty="0">
                <a:latin typeface="Trebuchet MS" panose="020B0703020202090204" pitchFamily="34" charset="0"/>
              </a:rPr>
              <a:t>) offs(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700" baseline="-25000" dirty="0">
                <a:effectLst/>
                <a:latin typeface="Trebuchet MS" panose="020B0703020202090204" pitchFamily="34" charset="0"/>
              </a:rPr>
              <a:t>5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1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3</a:t>
            </a:r>
            <a:r>
              <a:rPr lang="en-US" sz="1700" dirty="0">
                <a:latin typeface="Trebuchet MS" panose="020B0703020202090204" pitchFamily="34" charset="0"/>
              </a:rPr>
              <a:t>) offs(W</a:t>
            </a:r>
            <a:r>
              <a:rPr lang="en-US" sz="1700" baseline="-25000" dirty="0">
                <a:latin typeface="Trebuchet MS" panose="020B0703020202090204" pitchFamily="34" charset="0"/>
              </a:rPr>
              <a:t>4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6</a:t>
            </a:r>
            <a:r>
              <a:rPr lang="en-US" sz="1700" dirty="0">
                <a:latin typeface="Trebuchet MS" panose="020B0703020202090204" pitchFamily="34" charset="0"/>
              </a:rPr>
              <a:t>)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    </a:t>
            </a:r>
            <a:r>
              <a:rPr lang="en-US" sz="1700" dirty="0">
                <a:latin typeface="Trebuchet MS" panose="020B0703020202090204" pitchFamily="34" charset="0"/>
              </a:rPr>
              <a:t>…</a:t>
            </a:r>
            <a:endParaRPr lang="en-US" sz="17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05B766-143D-AAA4-CCAA-A977E7EA8CF0}"/>
              </a:ext>
            </a:extLst>
          </p:cNvPr>
          <p:cNvSpPr txBox="1"/>
          <p:nvPr/>
        </p:nvSpPr>
        <p:spPr>
          <a:xfrm>
            <a:off x="4593954" y="2054359"/>
            <a:ext cx="242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/>
                <a:latin typeface="Trebuchet MS" panose="020B0703020202090204" pitchFamily="34" charset="0"/>
              </a:rPr>
              <a:t>Kernel </a:t>
            </a:r>
            <a:r>
              <a:rPr lang="en-US" sz="2400" dirty="0">
                <a:latin typeface="Trebuchet MS" panose="020B0703020202090204" pitchFamily="34" charset="0"/>
              </a:rPr>
              <a:t>Map</a:t>
            </a:r>
            <a:endParaRPr lang="en-US" sz="24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4C7603-019B-2E97-D6F8-98DA04FD67B1}"/>
              </a:ext>
            </a:extLst>
          </p:cNvPr>
          <p:cNvSpPr txBox="1"/>
          <p:nvPr/>
        </p:nvSpPr>
        <p:spPr>
          <a:xfrm>
            <a:off x="2151645" y="2621793"/>
            <a:ext cx="2990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6EB66A"/>
                </a:solidFill>
                <a:latin typeface="Trebuchet MS" panose="020B0703020202090204" pitchFamily="34" charset="0"/>
              </a:rPr>
              <a:t>output-stationary exec.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FDFF8AC-3F19-ACAF-F34C-12CD59E4FCE0}"/>
              </a:ext>
            </a:extLst>
          </p:cNvPr>
          <p:cNvSpPr txBox="1"/>
          <p:nvPr/>
        </p:nvSpPr>
        <p:spPr>
          <a:xfrm>
            <a:off x="5067033" y="2630103"/>
            <a:ext cx="306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Trebuchet MS" panose="020B0703020202090204" pitchFamily="34" charset="0"/>
              </a:rPr>
              <a:t>weight-stationary exec.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0CEBEA-8977-DE8C-8309-19E7F14CB840}"/>
              </a:ext>
            </a:extLst>
          </p:cNvPr>
          <p:cNvSpPr txBox="1"/>
          <p:nvPr/>
        </p:nvSpPr>
        <p:spPr>
          <a:xfrm>
            <a:off x="7632484" y="4361358"/>
            <a:ext cx="2819616" cy="279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>
              <a:solidFill>
                <a:srgbClr val="EBB31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7A4817-876A-FFB1-E543-26E91107513E}"/>
              </a:ext>
            </a:extLst>
          </p:cNvPr>
          <p:cNvSpPr txBox="1"/>
          <p:nvPr/>
        </p:nvSpPr>
        <p:spPr>
          <a:xfrm>
            <a:off x="8104859" y="4098870"/>
            <a:ext cx="2819616" cy="279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>
              <a:solidFill>
                <a:srgbClr val="EBB315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A4E9902-D7E4-A616-46E3-7F50053DE504}"/>
              </a:ext>
            </a:extLst>
          </p:cNvPr>
          <p:cNvSpPr txBox="1">
            <a:spLocks/>
          </p:cNvSpPr>
          <p:nvPr/>
        </p:nvSpPr>
        <p:spPr>
          <a:xfrm>
            <a:off x="304800" y="1054101"/>
            <a:ext cx="11518900" cy="826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noProof="0" dirty="0">
                <a:solidFill>
                  <a:schemeClr val="accent1"/>
                </a:solidFill>
                <a:latin typeface="Trebuchet MS" panose="020B0703020202090204" pitchFamily="34" charset="0"/>
              </a:rPr>
              <a:t>Different</a:t>
            </a:r>
            <a:r>
              <a:rPr lang="en-US" sz="2400" noProof="0" dirty="0">
                <a:solidFill>
                  <a:prstClr val="black"/>
                </a:solidFill>
                <a:latin typeface="Trebuchet MS" panose="020B0703020202090204" pitchFamily="34" charset="0"/>
              </a:rPr>
              <a:t> weight offsets in kernel map can be processed with </a:t>
            </a:r>
            <a:r>
              <a:rPr lang="en-US" sz="2400" noProof="0" dirty="0">
                <a:solidFill>
                  <a:schemeClr val="accent1"/>
                </a:solidFill>
                <a:latin typeface="Trebuchet MS" panose="020B0703020202090204" pitchFamily="34" charset="0"/>
              </a:rPr>
              <a:t>either</a:t>
            </a:r>
            <a:r>
              <a:rPr lang="en-US" sz="2400" noProof="0" dirty="0">
                <a:solidFill>
                  <a:prstClr val="black"/>
                </a:solidFill>
                <a:latin typeface="Trebuchet MS" panose="020B0703020202090204" pitchFamily="34" charset="0"/>
              </a:rPr>
              <a:t> output- or weight-stationary </a:t>
            </a:r>
            <a:r>
              <a:rPr lang="en-US" sz="2400" noProof="0" dirty="0">
                <a:solidFill>
                  <a:schemeClr val="accent1"/>
                </a:solidFill>
                <a:latin typeface="Trebuchet MS" panose="020B0703020202090204" pitchFamily="34" charset="0"/>
              </a:rPr>
              <a:t>dataflow</a:t>
            </a:r>
            <a:r>
              <a:rPr lang="en-US" sz="2400" noProof="0" dirty="0">
                <a:solidFill>
                  <a:prstClr val="black"/>
                </a:solidFill>
                <a:latin typeface="Trebuchet MS" panose="020B0703020202090204" pitchFamily="34" charset="0"/>
              </a:rPr>
              <a:t> execution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87" name="Rounded Rectangular Callout 11">
            <a:extLst>
              <a:ext uri="{FF2B5EF4-FFF2-40B4-BE49-F238E27FC236}">
                <a16:creationId xmlns:a16="http://schemas.microsoft.com/office/drawing/2014/main" id="{0CFB4D4B-5F49-08C7-0301-A095A15ACA60}"/>
              </a:ext>
            </a:extLst>
          </p:cNvPr>
          <p:cNvSpPr/>
          <p:nvPr/>
        </p:nvSpPr>
        <p:spPr>
          <a:xfrm>
            <a:off x="4715042" y="5804613"/>
            <a:ext cx="2917442" cy="440218"/>
          </a:xfrm>
          <a:prstGeom prst="wedgeRoundRectCallout">
            <a:avLst>
              <a:gd name="adj1" fmla="val -38337"/>
              <a:gd name="adj2" fmla="val -144832"/>
              <a:gd name="adj3" fmla="val 16667"/>
            </a:avLst>
          </a:prstGeom>
          <a:solidFill>
            <a:srgbClr val="D8E8F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tunable configuration</a:t>
            </a:r>
            <a:endParaRPr lang="en-GR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8E08B9D2-8193-2640-5107-DD0005C01375}"/>
              </a:ext>
            </a:extLst>
          </p:cNvPr>
          <p:cNvSpPr txBox="1">
            <a:spLocks/>
          </p:cNvSpPr>
          <p:nvPr/>
        </p:nvSpPr>
        <p:spPr>
          <a:xfrm>
            <a:off x="10184091" y="416631"/>
            <a:ext cx="1699200" cy="255600"/>
          </a:xfrm>
          <a:prstGeom prst="roundRect">
            <a:avLst/>
          </a:prstGeom>
          <a:solidFill>
            <a:srgbClr val="008F00"/>
          </a:solidFill>
          <a:ln w="19050" cap="flat" cmpd="sng" algn="ctr">
            <a:solidFill>
              <a:srgbClr val="008F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Neighboring Property</a:t>
            </a:r>
            <a:endParaRPr lang="en-GR" sz="12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AE02948-D45F-6CA8-FC16-7E223652E2E5}"/>
              </a:ext>
            </a:extLst>
          </p:cNvPr>
          <p:cNvGrpSpPr/>
          <p:nvPr/>
        </p:nvGrpSpPr>
        <p:grpSpPr>
          <a:xfrm>
            <a:off x="2338516" y="3532091"/>
            <a:ext cx="7186559" cy="1859014"/>
            <a:chOff x="2215414" y="3532091"/>
            <a:chExt cx="7186559" cy="1859014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F637A616-A06C-D9C7-624D-F34CD7564176}"/>
                </a:ext>
              </a:extLst>
            </p:cNvPr>
            <p:cNvGrpSpPr/>
            <p:nvPr/>
          </p:nvGrpSpPr>
          <p:grpSpPr>
            <a:xfrm>
              <a:off x="2215414" y="3532091"/>
              <a:ext cx="2703051" cy="1859013"/>
              <a:chOff x="5623770" y="3907662"/>
              <a:chExt cx="2673223" cy="1838498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CEC95961-D50D-CD92-C4B7-A29AFC69726E}"/>
                  </a:ext>
                </a:extLst>
              </p:cNvPr>
              <p:cNvGrpSpPr/>
              <p:nvPr/>
            </p:nvGrpSpPr>
            <p:grpSpPr>
              <a:xfrm>
                <a:off x="5623770" y="3907662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084D0A9E-4513-684E-853B-D5A0F2D67FF6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60FF77E5-D906-673E-F34D-9B3A5FC28D6F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92B57A27-CEA0-D16C-81A3-8E7B761ECD29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D6CC53BE-9F39-9A64-FF69-A705D27913B3}"/>
                  </a:ext>
                </a:extLst>
              </p:cNvPr>
              <p:cNvGrpSpPr/>
              <p:nvPr/>
            </p:nvGrpSpPr>
            <p:grpSpPr>
              <a:xfrm>
                <a:off x="5623770" y="4277320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B5DF8DE5-168A-A83E-6B67-04517BD3C03F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EB75C965-0EDC-93F9-0FC1-13501C92DBC5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E7487E07-F632-7833-DA43-013EC9A33707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84EFE3EE-2873-EF8D-F879-056F9B0191BF}"/>
                  </a:ext>
                </a:extLst>
              </p:cNvPr>
              <p:cNvGrpSpPr/>
              <p:nvPr/>
            </p:nvGrpSpPr>
            <p:grpSpPr>
              <a:xfrm>
                <a:off x="5623770" y="4646978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F648C49D-B0E0-3625-0C38-039683260595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FFD69923-85F8-8E62-64EC-E958E04D60C4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931B1ABB-854E-7EB1-96CD-288EF8FA763C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1594318C-C70F-67F2-6CE8-1D3F8342508C}"/>
                  </a:ext>
                </a:extLst>
              </p:cNvPr>
              <p:cNvGrpSpPr/>
              <p:nvPr/>
            </p:nvGrpSpPr>
            <p:grpSpPr>
              <a:xfrm>
                <a:off x="5623770" y="5016636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2B5128FB-61C4-AF58-DAC8-BD3B48A5986D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C9DA96FD-5B57-0CEC-A08B-B95C4AF9ADB0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4D67ECBB-0E7E-8E61-FDAF-DBBBFCDDA007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6C49FFEB-D51F-A5DE-0B83-F70B5785FFE6}"/>
                  </a:ext>
                </a:extLst>
              </p:cNvPr>
              <p:cNvGrpSpPr/>
              <p:nvPr/>
            </p:nvGrpSpPr>
            <p:grpSpPr>
              <a:xfrm>
                <a:off x="5623770" y="5376828"/>
                <a:ext cx="2673223" cy="369332"/>
                <a:chOff x="11737501" y="3254271"/>
                <a:chExt cx="2673223" cy="369332"/>
              </a:xfrm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66DB3D1E-CEEA-0BCE-3365-094764E208E6}"/>
                    </a:ext>
                  </a:extLst>
                </p:cNvPr>
                <p:cNvSpPr/>
                <p:nvPr/>
              </p:nvSpPr>
              <p:spPr>
                <a:xfrm>
                  <a:off x="11737501" y="3254271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E40E080E-6166-E184-8F9B-9EFF45512A4A}"/>
                    </a:ext>
                  </a:extLst>
                </p:cNvPr>
                <p:cNvSpPr/>
                <p:nvPr/>
              </p:nvSpPr>
              <p:spPr>
                <a:xfrm>
                  <a:off x="12628898" y="3254271"/>
                  <a:ext cx="890429" cy="369332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F1C9312A-9723-51C2-465B-95967BAD1A95}"/>
                    </a:ext>
                  </a:extLst>
                </p:cNvPr>
                <p:cNvSpPr/>
                <p:nvPr/>
              </p:nvSpPr>
              <p:spPr>
                <a:xfrm>
                  <a:off x="13520295" y="3254271"/>
                  <a:ext cx="890429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D1D5FD89-8CFF-3647-8202-E6AD42F6F7AC}"/>
                </a:ext>
              </a:extLst>
            </p:cNvPr>
            <p:cNvGrpSpPr/>
            <p:nvPr/>
          </p:nvGrpSpPr>
          <p:grpSpPr>
            <a:xfrm>
              <a:off x="4918078" y="3532092"/>
              <a:ext cx="4483895" cy="1859013"/>
              <a:chOff x="5776549" y="1587576"/>
              <a:chExt cx="4483895" cy="1859013"/>
            </a:xfrm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E052509C-DB78-063C-2BDD-FAAE313380F5}"/>
                  </a:ext>
                </a:extLst>
              </p:cNvPr>
              <p:cNvSpPr/>
              <p:nvPr/>
            </p:nvSpPr>
            <p:spPr>
              <a:xfrm>
                <a:off x="6673518" y="1587576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58EAFDB0-D8F4-9421-5C41-9740DC0003BA}"/>
                  </a:ext>
                </a:extLst>
              </p:cNvPr>
              <p:cNvSpPr/>
              <p:nvPr/>
            </p:nvSpPr>
            <p:spPr>
              <a:xfrm>
                <a:off x="7570487" y="1587576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568E9A12-491B-4F3F-126E-1B0BE10870C5}"/>
                  </a:ext>
                </a:extLst>
              </p:cNvPr>
              <p:cNvSpPr/>
              <p:nvPr/>
            </p:nvSpPr>
            <p:spPr>
              <a:xfrm>
                <a:off x="8467456" y="1587576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6D0D6A6F-D04A-BE9E-6D4B-B173DE59B393}"/>
                  </a:ext>
                </a:extLst>
              </p:cNvPr>
              <p:cNvSpPr/>
              <p:nvPr/>
            </p:nvSpPr>
            <p:spPr>
              <a:xfrm>
                <a:off x="6673518" y="1959554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15707F09-56E8-8E60-873C-3A6377C0BEDE}"/>
                  </a:ext>
                </a:extLst>
              </p:cNvPr>
              <p:cNvSpPr/>
              <p:nvPr/>
            </p:nvSpPr>
            <p:spPr>
              <a:xfrm>
                <a:off x="7570487" y="1959554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rgbClr val="EC987D"/>
                  </a:solidFill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3C28200F-45F1-67E7-9DF0-DD3F279F1B44}"/>
                  </a:ext>
                </a:extLst>
              </p:cNvPr>
              <p:cNvSpPr/>
              <p:nvPr/>
            </p:nvSpPr>
            <p:spPr>
              <a:xfrm>
                <a:off x="8467456" y="1959554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23A6F0A9-5024-ED5B-065C-4B432C9FB9AF}"/>
                  </a:ext>
                </a:extLst>
              </p:cNvPr>
              <p:cNvSpPr/>
              <p:nvPr/>
            </p:nvSpPr>
            <p:spPr>
              <a:xfrm>
                <a:off x="6673518" y="2331532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BE625695-7A16-5A83-4C25-6EAE8FBCE19A}"/>
                  </a:ext>
                </a:extLst>
              </p:cNvPr>
              <p:cNvSpPr/>
              <p:nvPr/>
            </p:nvSpPr>
            <p:spPr>
              <a:xfrm>
                <a:off x="7570487" y="2331532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F24B3CE7-2156-96C5-08FA-508F5775B630}"/>
                  </a:ext>
                </a:extLst>
              </p:cNvPr>
              <p:cNvSpPr/>
              <p:nvPr/>
            </p:nvSpPr>
            <p:spPr>
              <a:xfrm>
                <a:off x="8467456" y="2331532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A63BD451-EE56-CAC3-6554-F5298845ADAE}"/>
                  </a:ext>
                </a:extLst>
              </p:cNvPr>
              <p:cNvSpPr/>
              <p:nvPr/>
            </p:nvSpPr>
            <p:spPr>
              <a:xfrm>
                <a:off x="6673518" y="307181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2008290C-66C9-9D19-3FED-8A6C3954EDBF}"/>
                  </a:ext>
                </a:extLst>
              </p:cNvPr>
              <p:cNvSpPr/>
              <p:nvPr/>
            </p:nvSpPr>
            <p:spPr>
              <a:xfrm>
                <a:off x="7570487" y="307181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C5C2D38F-ED1D-D376-4CF3-A5C654F48BFA}"/>
                  </a:ext>
                </a:extLst>
              </p:cNvPr>
              <p:cNvSpPr/>
              <p:nvPr/>
            </p:nvSpPr>
            <p:spPr>
              <a:xfrm>
                <a:off x="8467456" y="307181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CABB646D-B36F-2BA9-0ADD-6AEE517B5260}"/>
                  </a:ext>
                </a:extLst>
              </p:cNvPr>
              <p:cNvSpPr/>
              <p:nvPr/>
            </p:nvSpPr>
            <p:spPr>
              <a:xfrm>
                <a:off x="9364425" y="1588929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75C070DE-7C23-5858-D28E-836725B45212}"/>
                  </a:ext>
                </a:extLst>
              </p:cNvPr>
              <p:cNvSpPr/>
              <p:nvPr/>
            </p:nvSpPr>
            <p:spPr>
              <a:xfrm>
                <a:off x="9364425" y="1959002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3E338A00-76E4-D7C3-CB8F-6CE9A59FB08B}"/>
                  </a:ext>
                </a:extLst>
              </p:cNvPr>
              <p:cNvSpPr/>
              <p:nvPr/>
            </p:nvSpPr>
            <p:spPr>
              <a:xfrm>
                <a:off x="9364425" y="2330980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BAF6CCFD-7645-C184-EF4F-42E0EFF78BC7}"/>
                  </a:ext>
                </a:extLst>
              </p:cNvPr>
              <p:cNvSpPr/>
              <p:nvPr/>
            </p:nvSpPr>
            <p:spPr>
              <a:xfrm>
                <a:off x="9364425" y="307493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DECBC9AF-3FD6-A61E-D13F-9BEC6E93477C}"/>
                  </a:ext>
                </a:extLst>
              </p:cNvPr>
              <p:cNvSpPr/>
              <p:nvPr/>
            </p:nvSpPr>
            <p:spPr>
              <a:xfrm>
                <a:off x="5776549" y="1588294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DA03540B-FD5D-BB19-7018-6352A9B8A115}"/>
                  </a:ext>
                </a:extLst>
              </p:cNvPr>
              <p:cNvSpPr/>
              <p:nvPr/>
            </p:nvSpPr>
            <p:spPr>
              <a:xfrm>
                <a:off x="5776549" y="1959817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5DDAB531-9D57-8B0B-0383-0CA724E5DA56}"/>
                  </a:ext>
                </a:extLst>
              </p:cNvPr>
              <p:cNvSpPr/>
              <p:nvPr/>
            </p:nvSpPr>
            <p:spPr>
              <a:xfrm>
                <a:off x="5776549" y="2331340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8E8F99C7-0271-A444-FDE2-62DF04CE3C9B}"/>
                  </a:ext>
                </a:extLst>
              </p:cNvPr>
              <p:cNvGrpSpPr/>
              <p:nvPr/>
            </p:nvGrpSpPr>
            <p:grpSpPr>
              <a:xfrm>
                <a:off x="5776549" y="2702863"/>
                <a:ext cx="4483895" cy="372203"/>
                <a:chOff x="7661008" y="5108604"/>
                <a:chExt cx="4483895" cy="372203"/>
              </a:xfrm>
            </p:grpSpPr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9BE913CE-D192-1CCD-5AF1-350036EA25A4}"/>
                    </a:ext>
                  </a:extLst>
                </p:cNvPr>
                <p:cNvSpPr/>
                <p:nvPr/>
              </p:nvSpPr>
              <p:spPr>
                <a:xfrm>
                  <a:off x="8557977" y="5109156"/>
                  <a:ext cx="896019" cy="371651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D2571478-EDB6-FD83-3A45-8C5FF5BCB9D8}"/>
                    </a:ext>
                  </a:extLst>
                </p:cNvPr>
                <p:cNvSpPr/>
                <p:nvPr/>
              </p:nvSpPr>
              <p:spPr>
                <a:xfrm>
                  <a:off x="9454946" y="5109156"/>
                  <a:ext cx="896019" cy="371651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rgbClr val="EC987D"/>
                    </a:solidFill>
                  </a:endParaRPr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10740EBE-7619-522C-061E-9437589A5D5C}"/>
                    </a:ext>
                  </a:extLst>
                </p:cNvPr>
                <p:cNvSpPr/>
                <p:nvPr/>
              </p:nvSpPr>
              <p:spPr>
                <a:xfrm>
                  <a:off x="10351915" y="5109156"/>
                  <a:ext cx="896019" cy="371651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8106869D-350E-7036-6944-B7778070E607}"/>
                    </a:ext>
                  </a:extLst>
                </p:cNvPr>
                <p:cNvSpPr/>
                <p:nvPr/>
              </p:nvSpPr>
              <p:spPr>
                <a:xfrm>
                  <a:off x="11248884" y="5108604"/>
                  <a:ext cx="896019" cy="371651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E7112DAF-E343-E899-0ECB-075CCC3E1240}"/>
                    </a:ext>
                  </a:extLst>
                </p:cNvPr>
                <p:cNvSpPr/>
                <p:nvPr/>
              </p:nvSpPr>
              <p:spPr>
                <a:xfrm>
                  <a:off x="7661008" y="5108604"/>
                  <a:ext cx="896019" cy="371651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C8E871CF-1494-1573-D912-BCA418681D1D}"/>
                  </a:ext>
                </a:extLst>
              </p:cNvPr>
              <p:cNvSpPr/>
              <p:nvPr/>
            </p:nvSpPr>
            <p:spPr>
              <a:xfrm>
                <a:off x="5776549" y="3072499"/>
                <a:ext cx="896019" cy="370970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E3350C-8C37-5B88-9EC1-D5E56F26D7C0}"/>
              </a:ext>
            </a:extLst>
          </p:cNvPr>
          <p:cNvCxnSpPr>
            <a:cxnSpLocks/>
          </p:cNvCxnSpPr>
          <p:nvPr/>
        </p:nvCxnSpPr>
        <p:spPr>
          <a:xfrm>
            <a:off x="5050756" y="2956935"/>
            <a:ext cx="2648" cy="273264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CE614CC0-53D2-FE51-865A-869D08202E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40707" y="358352"/>
            <a:ext cx="286274" cy="37215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F6816D-289F-5C65-4AA9-A606F90E679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56.4852"/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5569" y="24977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6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0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3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path" presetSubtype="0" accel="50000" decel="50000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0.00556 L 0.14649 0.00556 " pathEditMode="relative" rAng="0" ptsTypes="AA">
                                          <p:cBhvr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1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50000" de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0.00556 L 0.14649 0.00556 " pathEditMode="relative" rAng="0" ptsTypes="AA">
                                          <p:cBhvr>
                                            <p:cTn id="14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1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accel="50000" de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0.00556 L 0.14649 0.00556 " pathEditMode="relative" rAng="0" ptsTypes="AA">
                                          <p:cBhvr>
                                            <p:cTn id="16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1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42" presetClass="path" presetSubtype="0" accel="50000" decel="50000" fill="remove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4649 0.00556 L -0.1483 0.00556 " pathEditMode="relative" rAng="0" ptsTypes="AA">
                                          <p:cBhvr>
                                            <p:cTn id="19" dur="3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75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accel="50000" decel="50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4649 0.00556 L -0.1483 0.00556 " pathEditMode="relative" rAng="0" ptsTypes="AA">
                                          <p:cBhvr>
                                            <p:cTn id="21" dur="3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75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42" presetClass="path" presetSubtype="0" accel="50000" decel="50000" fill="remove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4649 0.00556 L -0.1483 0.00556 " pathEditMode="relative" rAng="0" ptsTypes="AA">
                                          <p:cBhvr>
                                            <p:cTn id="23" dur="3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75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5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483 0.00556 L -2.70833E-6 0.00556 " pathEditMode="relative" rAng="0" ptsTypes="AA">
                                          <p:cBhvr>
                                            <p:cTn id="2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40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483 0.00556 L -2.70833E-6 0.00556 " pathEditMode="relative" rAng="0" ptsTypes="AA">
                                          <p:cBhvr>
                                            <p:cTn id="28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40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accel="50000" decel="5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483 0.00556 L -2.70833E-6 0.00556 " pathEditMode="relative" rAng="0" ptsTypes="AA">
                                          <p:cBhvr>
                                            <p:cTn id="30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40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3" bmkName="Bookmark 1"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5" grpId="1"/>
          <p:bldP spid="35" grpId="2"/>
          <p:bldP spid="36" grpId="0"/>
          <p:bldP spid="36" grpId="1"/>
          <p:bldP spid="36" grpId="2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0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1F459-BB8D-E2C6-B879-82614B636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2C47D-B9B6-CA99-43A8-67CD7A585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28</a:t>
            </a:fld>
            <a:endParaRPr lang="en-GR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6A8917-941C-7B6C-770F-C2275BE5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11851"/>
            <a:ext cx="9115401" cy="678884"/>
          </a:xfrm>
        </p:spPr>
        <p:txBody>
          <a:bodyPr>
            <a:normAutofit/>
          </a:bodyPr>
          <a:lstStyle/>
          <a:p>
            <a:r>
              <a:rPr lang="en-US" sz="3600" dirty="0"/>
              <a:t>Dataflow-aware Kernel Map Post-Processing 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94115-151C-3495-3F51-B5E92BC5FAFA}"/>
              </a:ext>
            </a:extLst>
          </p:cNvPr>
          <p:cNvSpPr txBox="1">
            <a:spLocks/>
          </p:cNvSpPr>
          <p:nvPr/>
        </p:nvSpPr>
        <p:spPr>
          <a:xfrm>
            <a:off x="304800" y="1054100"/>
            <a:ext cx="11887200" cy="466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rebuchet MS" panose="020B0703020202090204" pitchFamily="34" charset="0"/>
              </a:rPr>
              <a:t>Three possible dataflow scenarios:</a:t>
            </a:r>
            <a:endParaRPr lang="en-US" sz="2400" noProof="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endParaRPr lang="en-US" sz="240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endParaRPr lang="en-US" sz="2400" dirty="0">
              <a:latin typeface="Trebuchet MS" panose="020B070302020209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5945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1F459-BB8D-E2C6-B879-82614B636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BA3CBB7-1B3E-965F-FB64-789B40BF6480}"/>
              </a:ext>
            </a:extLst>
          </p:cNvPr>
          <p:cNvGrpSpPr/>
          <p:nvPr/>
        </p:nvGrpSpPr>
        <p:grpSpPr>
          <a:xfrm>
            <a:off x="5325012" y="4174383"/>
            <a:ext cx="4481297" cy="1859565"/>
            <a:chOff x="5776549" y="1587576"/>
            <a:chExt cx="4481297" cy="185956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C200539-D83E-93AD-E13F-D8D5AEADBCD4}"/>
                </a:ext>
              </a:extLst>
            </p:cNvPr>
            <p:cNvSpPr/>
            <p:nvPr/>
          </p:nvSpPr>
          <p:spPr>
            <a:xfrm>
              <a:off x="6673518" y="1587576"/>
              <a:ext cx="896019" cy="371651"/>
            </a:xfrm>
            <a:prstGeom prst="rect">
              <a:avLst/>
            </a:prstGeom>
            <a:solidFill>
              <a:srgbClr val="EC987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E5A7F70-15DC-3422-8B22-2CB2BB3B4A0F}"/>
                </a:ext>
              </a:extLst>
            </p:cNvPr>
            <p:cNvSpPr/>
            <p:nvPr/>
          </p:nvSpPr>
          <p:spPr>
            <a:xfrm>
              <a:off x="7570487" y="1587576"/>
              <a:ext cx="896019" cy="371651"/>
            </a:xfrm>
            <a:prstGeom prst="rect">
              <a:avLst/>
            </a:prstGeom>
            <a:solidFill>
              <a:srgbClr val="D3E1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3B54340-0FB1-66C9-98FE-071EEF0F4A9B}"/>
                </a:ext>
              </a:extLst>
            </p:cNvPr>
            <p:cNvSpPr/>
            <p:nvPr/>
          </p:nvSpPr>
          <p:spPr>
            <a:xfrm>
              <a:off x="8467456" y="1587576"/>
              <a:ext cx="896019" cy="371651"/>
            </a:xfrm>
            <a:prstGeom prst="rect">
              <a:avLst/>
            </a:prstGeom>
            <a:solidFill>
              <a:srgbClr val="EC987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0C1A97A-393F-C700-8649-DB48E584706D}"/>
                </a:ext>
              </a:extLst>
            </p:cNvPr>
            <p:cNvSpPr/>
            <p:nvPr/>
          </p:nvSpPr>
          <p:spPr>
            <a:xfrm>
              <a:off x="6673518" y="1959554"/>
              <a:ext cx="896019" cy="371651"/>
            </a:xfrm>
            <a:prstGeom prst="rect">
              <a:avLst/>
            </a:prstGeom>
            <a:solidFill>
              <a:srgbClr val="EC987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35AC628-6468-163F-97B5-90EE6ACBED0C}"/>
                </a:ext>
              </a:extLst>
            </p:cNvPr>
            <p:cNvSpPr/>
            <p:nvPr/>
          </p:nvSpPr>
          <p:spPr>
            <a:xfrm>
              <a:off x="7570487" y="1959554"/>
              <a:ext cx="896019" cy="371651"/>
            </a:xfrm>
            <a:prstGeom prst="rect">
              <a:avLst/>
            </a:prstGeom>
            <a:solidFill>
              <a:srgbClr val="EC987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  <a:solidFill>
                  <a:srgbClr val="EC987D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7CACDFE-C43C-184E-804E-BF4E15EF6C7A}"/>
                </a:ext>
              </a:extLst>
            </p:cNvPr>
            <p:cNvSpPr/>
            <p:nvPr/>
          </p:nvSpPr>
          <p:spPr>
            <a:xfrm>
              <a:off x="8467456" y="1959554"/>
              <a:ext cx="896019" cy="371651"/>
            </a:xfrm>
            <a:prstGeom prst="rect">
              <a:avLst/>
            </a:prstGeom>
            <a:solidFill>
              <a:srgbClr val="EC987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7FC4551-062B-CB6B-3006-D1121F235331}"/>
                </a:ext>
              </a:extLst>
            </p:cNvPr>
            <p:cNvSpPr/>
            <p:nvPr/>
          </p:nvSpPr>
          <p:spPr>
            <a:xfrm>
              <a:off x="6673518" y="2330980"/>
              <a:ext cx="896019" cy="371651"/>
            </a:xfrm>
            <a:prstGeom prst="rect">
              <a:avLst/>
            </a:prstGeom>
            <a:solidFill>
              <a:srgbClr val="D3E1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B973237-CBD9-AAE7-9C98-0DADA7BDD251}"/>
                </a:ext>
              </a:extLst>
            </p:cNvPr>
            <p:cNvSpPr/>
            <p:nvPr/>
          </p:nvSpPr>
          <p:spPr>
            <a:xfrm>
              <a:off x="7570487" y="2330980"/>
              <a:ext cx="896019" cy="371651"/>
            </a:xfrm>
            <a:prstGeom prst="rect">
              <a:avLst/>
            </a:prstGeom>
            <a:solidFill>
              <a:srgbClr val="EC987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1C235C8-38BA-77C3-D5A9-427ADD1077F5}"/>
                </a:ext>
              </a:extLst>
            </p:cNvPr>
            <p:cNvSpPr/>
            <p:nvPr/>
          </p:nvSpPr>
          <p:spPr>
            <a:xfrm>
              <a:off x="8467456" y="2330980"/>
              <a:ext cx="896019" cy="371651"/>
            </a:xfrm>
            <a:prstGeom prst="rect">
              <a:avLst/>
            </a:prstGeom>
            <a:solidFill>
              <a:srgbClr val="EC987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9D611C4-56CC-2695-7F07-38BEF95AAAEC}"/>
                </a:ext>
              </a:extLst>
            </p:cNvPr>
            <p:cNvSpPr/>
            <p:nvPr/>
          </p:nvSpPr>
          <p:spPr>
            <a:xfrm>
              <a:off x="6673518" y="3075490"/>
              <a:ext cx="896019" cy="371651"/>
            </a:xfrm>
            <a:prstGeom prst="rect">
              <a:avLst/>
            </a:prstGeom>
            <a:solidFill>
              <a:srgbClr val="EC987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826B4E8-E664-9AEB-BB5F-5B9C79F1A7A6}"/>
                </a:ext>
              </a:extLst>
            </p:cNvPr>
            <p:cNvSpPr/>
            <p:nvPr/>
          </p:nvSpPr>
          <p:spPr>
            <a:xfrm>
              <a:off x="7570487" y="3075490"/>
              <a:ext cx="896019" cy="371651"/>
            </a:xfrm>
            <a:prstGeom prst="rect">
              <a:avLst/>
            </a:prstGeom>
            <a:solidFill>
              <a:srgbClr val="EC987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9AA31BD-C386-395D-D4EF-F1CD785747A9}"/>
                </a:ext>
              </a:extLst>
            </p:cNvPr>
            <p:cNvSpPr/>
            <p:nvPr/>
          </p:nvSpPr>
          <p:spPr>
            <a:xfrm>
              <a:off x="8467456" y="3075490"/>
              <a:ext cx="896019" cy="371651"/>
            </a:xfrm>
            <a:prstGeom prst="rect">
              <a:avLst/>
            </a:prstGeom>
            <a:solidFill>
              <a:srgbClr val="EC987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739E640-2F35-A8C0-1EA5-7C82CD2A2083}"/>
                </a:ext>
              </a:extLst>
            </p:cNvPr>
            <p:cNvSpPr/>
            <p:nvPr/>
          </p:nvSpPr>
          <p:spPr>
            <a:xfrm>
              <a:off x="9361827" y="1587576"/>
              <a:ext cx="896019" cy="371651"/>
            </a:xfrm>
            <a:prstGeom prst="rect">
              <a:avLst/>
            </a:prstGeom>
            <a:solidFill>
              <a:srgbClr val="EC987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D798656-629E-626E-D506-11929A12637F}"/>
                </a:ext>
              </a:extLst>
            </p:cNvPr>
            <p:cNvSpPr/>
            <p:nvPr/>
          </p:nvSpPr>
          <p:spPr>
            <a:xfrm>
              <a:off x="9361827" y="1959002"/>
              <a:ext cx="896019" cy="371651"/>
            </a:xfrm>
            <a:prstGeom prst="rect">
              <a:avLst/>
            </a:prstGeom>
            <a:solidFill>
              <a:srgbClr val="D3E1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8B8D103-5079-FD17-A627-A9F6D3CC82BA}"/>
                </a:ext>
              </a:extLst>
            </p:cNvPr>
            <p:cNvSpPr/>
            <p:nvPr/>
          </p:nvSpPr>
          <p:spPr>
            <a:xfrm>
              <a:off x="9361827" y="2330980"/>
              <a:ext cx="896019" cy="371651"/>
            </a:xfrm>
            <a:prstGeom prst="rect">
              <a:avLst/>
            </a:prstGeom>
            <a:solidFill>
              <a:srgbClr val="EC987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5C877EF-0B4A-9C85-BF41-5FCFB4D10812}"/>
                </a:ext>
              </a:extLst>
            </p:cNvPr>
            <p:cNvSpPr/>
            <p:nvPr/>
          </p:nvSpPr>
          <p:spPr>
            <a:xfrm>
              <a:off x="9361827" y="3074938"/>
              <a:ext cx="896019" cy="371651"/>
            </a:xfrm>
            <a:prstGeom prst="rect">
              <a:avLst/>
            </a:prstGeom>
            <a:solidFill>
              <a:srgbClr val="EC987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EABFA44-FDF9-79E2-4FFD-84284ACB450B}"/>
                </a:ext>
              </a:extLst>
            </p:cNvPr>
            <p:cNvSpPr/>
            <p:nvPr/>
          </p:nvSpPr>
          <p:spPr>
            <a:xfrm>
              <a:off x="5776549" y="1588294"/>
              <a:ext cx="896019" cy="371651"/>
            </a:xfrm>
            <a:prstGeom prst="rect">
              <a:avLst/>
            </a:prstGeom>
            <a:solidFill>
              <a:srgbClr val="D3E1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208047A-7ECA-1354-854F-C60624F01143}"/>
                </a:ext>
              </a:extLst>
            </p:cNvPr>
            <p:cNvSpPr/>
            <p:nvPr/>
          </p:nvSpPr>
          <p:spPr>
            <a:xfrm>
              <a:off x="5776549" y="1959817"/>
              <a:ext cx="896019" cy="371651"/>
            </a:xfrm>
            <a:prstGeom prst="rect">
              <a:avLst/>
            </a:prstGeom>
            <a:solidFill>
              <a:srgbClr val="EC987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C2CEE87-64AB-EF85-3691-000CB9693B59}"/>
                </a:ext>
              </a:extLst>
            </p:cNvPr>
            <p:cNvSpPr/>
            <p:nvPr/>
          </p:nvSpPr>
          <p:spPr>
            <a:xfrm>
              <a:off x="5776549" y="2330980"/>
              <a:ext cx="896019" cy="371651"/>
            </a:xfrm>
            <a:prstGeom prst="rect">
              <a:avLst/>
            </a:prstGeom>
            <a:solidFill>
              <a:srgbClr val="EC987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2114EF0-8315-4E1D-1DD5-95D333B9E80C}"/>
                </a:ext>
              </a:extLst>
            </p:cNvPr>
            <p:cNvGrpSpPr/>
            <p:nvPr/>
          </p:nvGrpSpPr>
          <p:grpSpPr>
            <a:xfrm>
              <a:off x="5776549" y="2702863"/>
              <a:ext cx="4481297" cy="372203"/>
              <a:chOff x="7661008" y="5108604"/>
              <a:chExt cx="4481297" cy="372203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E603584-B530-FA3F-354C-7B6256F5F553}"/>
                  </a:ext>
                </a:extLst>
              </p:cNvPr>
              <p:cNvSpPr/>
              <p:nvPr/>
            </p:nvSpPr>
            <p:spPr>
              <a:xfrm>
                <a:off x="8557977" y="5109156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FDD4437-A358-3350-0E4E-54AB8FD4E706}"/>
                  </a:ext>
                </a:extLst>
              </p:cNvPr>
              <p:cNvSpPr/>
              <p:nvPr/>
            </p:nvSpPr>
            <p:spPr>
              <a:xfrm>
                <a:off x="9454946" y="5109156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rgbClr val="EC987D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65406E5-EF5C-94ED-937C-5E49E03ADBC0}"/>
                  </a:ext>
                </a:extLst>
              </p:cNvPr>
              <p:cNvSpPr/>
              <p:nvPr/>
            </p:nvSpPr>
            <p:spPr>
              <a:xfrm>
                <a:off x="10351915" y="5109156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E6DE28F-6A32-3547-3A01-C234B96A7205}"/>
                  </a:ext>
                </a:extLst>
              </p:cNvPr>
              <p:cNvSpPr/>
              <p:nvPr/>
            </p:nvSpPr>
            <p:spPr>
              <a:xfrm>
                <a:off x="11246286" y="5108604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503553B-0307-6F0A-A632-10AE9E5B0CB0}"/>
                  </a:ext>
                </a:extLst>
              </p:cNvPr>
              <p:cNvSpPr/>
              <p:nvPr/>
            </p:nvSpPr>
            <p:spPr>
              <a:xfrm>
                <a:off x="7661008" y="5108604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FDF4901-0A9E-E9A0-EC8A-74EA38298DBD}"/>
                </a:ext>
              </a:extLst>
            </p:cNvPr>
            <p:cNvSpPr/>
            <p:nvPr/>
          </p:nvSpPr>
          <p:spPr>
            <a:xfrm>
              <a:off x="5776549" y="3074938"/>
              <a:ext cx="896019" cy="371651"/>
            </a:xfrm>
            <a:prstGeom prst="rect">
              <a:avLst/>
            </a:prstGeom>
            <a:solidFill>
              <a:srgbClr val="D3E1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9ED16CC-18CD-5E76-9753-21640452BE11}"/>
              </a:ext>
            </a:extLst>
          </p:cNvPr>
          <p:cNvGrpSpPr/>
          <p:nvPr/>
        </p:nvGrpSpPr>
        <p:grpSpPr>
          <a:xfrm>
            <a:off x="2072814" y="4165055"/>
            <a:ext cx="2690004" cy="1850040"/>
            <a:chOff x="5623770" y="3907662"/>
            <a:chExt cx="2673223" cy="183849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1DF99B1-4143-AC5F-C6F2-0F8B4C06FD53}"/>
                </a:ext>
              </a:extLst>
            </p:cNvPr>
            <p:cNvGrpSpPr/>
            <p:nvPr/>
          </p:nvGrpSpPr>
          <p:grpSpPr>
            <a:xfrm>
              <a:off x="5623770" y="3907662"/>
              <a:ext cx="2673223" cy="369332"/>
              <a:chOff x="11737501" y="3263737"/>
              <a:chExt cx="2673223" cy="36933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8D6C92A-235B-4605-3DA2-09A102BC252C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EF39EE3-1498-A109-D24A-9D6DDBE72585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4018B8A-1760-9E22-A4D8-64A30779F06F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9ADA0B0-FE97-B9E4-5B09-5B2EBED2F72B}"/>
                </a:ext>
              </a:extLst>
            </p:cNvPr>
            <p:cNvGrpSpPr/>
            <p:nvPr/>
          </p:nvGrpSpPr>
          <p:grpSpPr>
            <a:xfrm>
              <a:off x="5623770" y="4277320"/>
              <a:ext cx="2673223" cy="369332"/>
              <a:chOff x="11737501" y="3263737"/>
              <a:chExt cx="2673223" cy="36933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4D64924-11D0-0A67-9494-348FA6979888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8B87552-F997-6395-D897-90771BEC394C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EAAA235-2CEE-D937-41CD-F5A200134D9A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99D1E1C-5EF8-6C84-AC30-D1DFBDA5E7FE}"/>
                </a:ext>
              </a:extLst>
            </p:cNvPr>
            <p:cNvGrpSpPr/>
            <p:nvPr/>
          </p:nvGrpSpPr>
          <p:grpSpPr>
            <a:xfrm>
              <a:off x="5623770" y="4646978"/>
              <a:ext cx="2673223" cy="369332"/>
              <a:chOff x="11737501" y="3263737"/>
              <a:chExt cx="2673223" cy="36933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BB7DFA2-7EB0-BB88-9CAD-AB2746433688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0D0603D-FABC-C774-7891-1898148F43C4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1D84E54-AFFD-7940-52AA-8A7D8354A319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4B83F04-ECE0-CA57-E15D-8EB718A62C8A}"/>
                </a:ext>
              </a:extLst>
            </p:cNvPr>
            <p:cNvGrpSpPr/>
            <p:nvPr/>
          </p:nvGrpSpPr>
          <p:grpSpPr>
            <a:xfrm>
              <a:off x="5623770" y="5016636"/>
              <a:ext cx="2673223" cy="369332"/>
              <a:chOff x="11737501" y="3263737"/>
              <a:chExt cx="2673223" cy="36933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8A01B3-8416-B848-93BE-F2D19956F4D4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59F0D32-795E-19AB-8A2E-9D87FADB7550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BCBE9F0-4BE2-3A20-64A0-590650176047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EFF2110-DF39-3DD3-C4C0-6106C80D56A7}"/>
                </a:ext>
              </a:extLst>
            </p:cNvPr>
            <p:cNvGrpSpPr/>
            <p:nvPr/>
          </p:nvGrpSpPr>
          <p:grpSpPr>
            <a:xfrm>
              <a:off x="5623770" y="5376828"/>
              <a:ext cx="2673223" cy="369332"/>
              <a:chOff x="11737501" y="3254271"/>
              <a:chExt cx="2673223" cy="369332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A3AEDA8-00A3-A9AE-21E5-B785C47CB585}"/>
                  </a:ext>
                </a:extLst>
              </p:cNvPr>
              <p:cNvSpPr/>
              <p:nvPr/>
            </p:nvSpPr>
            <p:spPr>
              <a:xfrm>
                <a:off x="11737501" y="3254271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EA55BBF-D0BC-6DF3-9741-20EF5B75BCF8}"/>
                  </a:ext>
                </a:extLst>
              </p:cNvPr>
              <p:cNvSpPr/>
              <p:nvPr/>
            </p:nvSpPr>
            <p:spPr>
              <a:xfrm>
                <a:off x="12628898" y="3254271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AE949B8-AC45-FFA9-15B6-52665212F879}"/>
                  </a:ext>
                </a:extLst>
              </p:cNvPr>
              <p:cNvSpPr/>
              <p:nvPr/>
            </p:nvSpPr>
            <p:spPr>
              <a:xfrm>
                <a:off x="13520295" y="3254271"/>
                <a:ext cx="890429" cy="3693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2C47D-B9B6-CA99-43A8-67CD7A585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29</a:t>
            </a:fld>
            <a:endParaRPr lang="en-GR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6A8917-941C-7B6C-770F-C2275BE5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11851"/>
            <a:ext cx="9115401" cy="678884"/>
          </a:xfrm>
        </p:spPr>
        <p:txBody>
          <a:bodyPr>
            <a:normAutofit/>
          </a:bodyPr>
          <a:lstStyle/>
          <a:p>
            <a:r>
              <a:rPr lang="en-US" sz="3600" dirty="0"/>
              <a:t>Dataflow-aware Kernel Map Post-Processing 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94115-151C-3495-3F51-B5E92BC5FAFA}"/>
              </a:ext>
            </a:extLst>
          </p:cNvPr>
          <p:cNvSpPr txBox="1">
            <a:spLocks/>
          </p:cNvSpPr>
          <p:nvPr/>
        </p:nvSpPr>
        <p:spPr>
          <a:xfrm>
            <a:off x="304799" y="1054100"/>
            <a:ext cx="11887201" cy="466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rebuchet MS" panose="020B0703020202090204" pitchFamily="34" charset="0"/>
              </a:rPr>
              <a:t>Three possible dataflow scenarios:</a:t>
            </a:r>
            <a:endParaRPr lang="en-US" sz="2400" noProof="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endParaRPr lang="en-US" sz="240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endParaRPr lang="en-US" sz="240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Trebuchet MS" panose="020B0703020202090204" pitchFamily="34" charset="0"/>
              </a:rPr>
              <a:t>3. 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Hybrid-Dual</a:t>
            </a:r>
            <a:r>
              <a:rPr lang="en-US" sz="2400" dirty="0">
                <a:latin typeface="Trebuchet MS" panose="020B0703020202090204" pitchFamily="34" charset="0"/>
              </a:rPr>
              <a:t>: directly materialized as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column-major</a:t>
            </a: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Trebuchet MS" panose="020B0703020202090204" pitchFamily="34" charset="0"/>
              </a:rPr>
              <a:t> </a:t>
            </a:r>
            <a:endParaRPr lang="en-US" sz="2400" noProof="0" dirty="0">
              <a:latin typeface="Trebuchet MS" panose="020B0703020202090204" pitchFamily="34" charset="0"/>
            </a:endParaRPr>
          </a:p>
          <a:p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6223B-9173-34D5-7357-63B81FE2ADED}"/>
              </a:ext>
            </a:extLst>
          </p:cNvPr>
          <p:cNvSpPr txBox="1"/>
          <p:nvPr/>
        </p:nvSpPr>
        <p:spPr>
          <a:xfrm>
            <a:off x="1961736" y="3756533"/>
            <a:ext cx="7956893" cy="369332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dirty="0">
                <a:latin typeface="Trebuchet MS" panose="020B0703020202090204" pitchFamily="34" charset="0"/>
              </a:rPr>
              <a:t> offs</a:t>
            </a:r>
            <a:r>
              <a:rPr lang="en-US" dirty="0">
                <a:effectLst/>
                <a:latin typeface="Trebuchet MS" panose="020B0703020202090204" pitchFamily="34" charset="0"/>
              </a:rPr>
              <a:t>(W</a:t>
            </a:r>
            <a:r>
              <a:rPr lang="en-US" baseline="-25000" dirty="0">
                <a:effectLst/>
                <a:latin typeface="Trebuchet MS" panose="020B0703020202090204" pitchFamily="34" charset="0"/>
              </a:rPr>
              <a:t>0</a:t>
            </a:r>
            <a:r>
              <a:rPr lang="en-US" dirty="0">
                <a:effectLst/>
                <a:latin typeface="Trebuchet MS" panose="020B0703020202090204" pitchFamily="34" charset="0"/>
              </a:rPr>
              <a:t>)  </a:t>
            </a:r>
            <a:r>
              <a:rPr lang="en-US" dirty="0">
                <a:latin typeface="Trebuchet MS" panose="020B0703020202090204" pitchFamily="34" charset="0"/>
              </a:rPr>
              <a:t>offs(</a:t>
            </a:r>
            <a:r>
              <a:rPr lang="en-US" dirty="0">
                <a:effectLst/>
                <a:latin typeface="Trebuchet MS" panose="020B0703020202090204" pitchFamily="34" charset="0"/>
              </a:rPr>
              <a:t>W</a:t>
            </a:r>
            <a:r>
              <a:rPr lang="en-US" baseline="-25000" dirty="0">
                <a:effectLst/>
                <a:latin typeface="Trebuchet MS" panose="020B0703020202090204" pitchFamily="34" charset="0"/>
              </a:rPr>
              <a:t>2</a:t>
            </a:r>
            <a:r>
              <a:rPr lang="en-US" dirty="0">
                <a:latin typeface="Trebuchet MS" panose="020B0703020202090204" pitchFamily="34" charset="0"/>
              </a:rPr>
              <a:t>)  offs(</a:t>
            </a:r>
            <a:r>
              <a:rPr lang="en-US" dirty="0">
                <a:effectLst/>
                <a:latin typeface="Trebuchet MS" panose="020B0703020202090204" pitchFamily="34" charset="0"/>
              </a:rPr>
              <a:t>W</a:t>
            </a:r>
            <a:r>
              <a:rPr lang="en-US" baseline="-25000" dirty="0">
                <a:latin typeface="Trebuchet MS" panose="020B0703020202090204" pitchFamily="34" charset="0"/>
              </a:rPr>
              <a:t>5</a:t>
            </a:r>
            <a:r>
              <a:rPr lang="en-US" dirty="0">
                <a:latin typeface="Trebuchet MS" panose="020B0703020202090204" pitchFamily="34" charset="0"/>
              </a:rPr>
              <a:t>)          offs(W</a:t>
            </a:r>
            <a:r>
              <a:rPr lang="en-US" baseline="-25000" dirty="0">
                <a:latin typeface="Trebuchet MS" panose="020B0703020202090204" pitchFamily="34" charset="0"/>
              </a:rPr>
              <a:t>1</a:t>
            </a:r>
            <a:r>
              <a:rPr lang="en-US" dirty="0">
                <a:latin typeface="Trebuchet MS" panose="020B0703020202090204" pitchFamily="34" charset="0"/>
              </a:rPr>
              <a:t>) offs(W</a:t>
            </a:r>
            <a:r>
              <a:rPr lang="en-US" baseline="-25000" dirty="0">
                <a:latin typeface="Trebuchet MS" panose="020B0703020202090204" pitchFamily="34" charset="0"/>
              </a:rPr>
              <a:t>3</a:t>
            </a:r>
            <a:r>
              <a:rPr lang="en-US" dirty="0">
                <a:latin typeface="Trebuchet MS" panose="020B0703020202090204" pitchFamily="34" charset="0"/>
              </a:rPr>
              <a:t>) offs(W</a:t>
            </a:r>
            <a:r>
              <a:rPr lang="en-US" baseline="-25000" dirty="0">
                <a:latin typeface="Trebuchet MS" panose="020B0703020202090204" pitchFamily="34" charset="0"/>
              </a:rPr>
              <a:t>4</a:t>
            </a:r>
            <a:r>
              <a:rPr lang="en-US" dirty="0">
                <a:latin typeface="Trebuchet MS" panose="020B0703020202090204" pitchFamily="34" charset="0"/>
              </a:rPr>
              <a:t>) offs(W</a:t>
            </a:r>
            <a:r>
              <a:rPr lang="en-US" baseline="-25000" dirty="0">
                <a:latin typeface="Trebuchet MS" panose="020B0703020202090204" pitchFamily="34" charset="0"/>
              </a:rPr>
              <a:t>6</a:t>
            </a:r>
            <a:r>
              <a:rPr lang="en-US" dirty="0">
                <a:latin typeface="Trebuchet MS" panose="020B0703020202090204" pitchFamily="34" charset="0"/>
              </a:rPr>
              <a:t>)</a:t>
            </a:r>
            <a:r>
              <a:rPr lang="en-US" dirty="0">
                <a:effectLst/>
                <a:latin typeface="Trebuchet MS" panose="020B0703020202090204" pitchFamily="34" charset="0"/>
              </a:rPr>
              <a:t>    </a:t>
            </a:r>
            <a:r>
              <a:rPr lang="en-US" dirty="0">
                <a:latin typeface="Trebuchet MS" panose="020B0703020202090204" pitchFamily="34" charset="0"/>
              </a:rPr>
              <a:t>…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AEA3F146-3B92-4243-AB9C-2E277C181E63}"/>
              </a:ext>
            </a:extLst>
          </p:cNvPr>
          <p:cNvSpPr/>
          <p:nvPr/>
        </p:nvSpPr>
        <p:spPr>
          <a:xfrm rot="16200000">
            <a:off x="3189466" y="2294792"/>
            <a:ext cx="408521" cy="2923481"/>
          </a:xfrm>
          <a:prstGeom prst="rightBrace">
            <a:avLst>
              <a:gd name="adj1" fmla="val 56969"/>
              <a:gd name="adj2" fmla="val 50000"/>
            </a:avLst>
          </a:prstGeom>
          <a:ln w="44450">
            <a:solidFill>
              <a:srgbClr val="6EB6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7C2E5AB7-7CE6-A46B-006B-D51809FBBE4A}"/>
              </a:ext>
            </a:extLst>
          </p:cNvPr>
          <p:cNvSpPr/>
          <p:nvPr/>
        </p:nvSpPr>
        <p:spPr>
          <a:xfrm rot="16200000">
            <a:off x="7313977" y="1629750"/>
            <a:ext cx="408521" cy="4228587"/>
          </a:xfrm>
          <a:prstGeom prst="rightBrace">
            <a:avLst>
              <a:gd name="adj1" fmla="val 56969"/>
              <a:gd name="adj2" fmla="val 50000"/>
            </a:avLst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AE70A-F162-9FE3-2A1C-260AFE2A23ED}"/>
              </a:ext>
            </a:extLst>
          </p:cNvPr>
          <p:cNvSpPr txBox="1"/>
          <p:nvPr/>
        </p:nvSpPr>
        <p:spPr>
          <a:xfrm>
            <a:off x="2086387" y="3233004"/>
            <a:ext cx="28948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EB66A"/>
                </a:solidFill>
                <a:latin typeface="Trebuchet MS" panose="020B0703020202090204" pitchFamily="34" charset="0"/>
              </a:rPr>
              <a:t>output-stationary exec.</a:t>
            </a:r>
            <a:endParaRPr lang="en-US" dirty="0">
              <a:solidFill>
                <a:srgbClr val="6EB66A"/>
              </a:solidFill>
              <a:effectLst/>
              <a:latin typeface="Trebuchet MS" panose="020B0703020202090204" pitchFamily="34" charset="0"/>
            </a:endParaRPr>
          </a:p>
          <a:p>
            <a:pPr algn="ctr"/>
            <a:endParaRPr lang="en-US" sz="2000" dirty="0">
              <a:solidFill>
                <a:srgbClr val="6EB66A"/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DE94D1-4E57-72F2-348B-4E9E34DF30EA}"/>
              </a:ext>
            </a:extLst>
          </p:cNvPr>
          <p:cNvSpPr txBox="1"/>
          <p:nvPr/>
        </p:nvSpPr>
        <p:spPr>
          <a:xfrm>
            <a:off x="6152396" y="3219961"/>
            <a:ext cx="301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Trebuchet MS" panose="020B0703020202090204" pitchFamily="34" charset="0"/>
              </a:rPr>
              <a:t>weight-stationary exec.</a:t>
            </a:r>
            <a:endParaRPr lang="en-US" dirty="0">
              <a:solidFill>
                <a:srgbClr val="C00000"/>
              </a:solidFill>
              <a:effectLst/>
              <a:latin typeface="Trebuchet MS" panose="020B070302020209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F75FFB-F306-CEDA-E0B0-D47968593923}"/>
              </a:ext>
            </a:extLst>
          </p:cNvPr>
          <p:cNvCxnSpPr>
            <a:cxnSpLocks/>
          </p:cNvCxnSpPr>
          <p:nvPr/>
        </p:nvCxnSpPr>
        <p:spPr>
          <a:xfrm>
            <a:off x="5013852" y="3879813"/>
            <a:ext cx="0" cy="250193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5803847-C08B-DC7D-93E0-C5E7575ABFF5}"/>
              </a:ext>
            </a:extLst>
          </p:cNvPr>
          <p:cNvSpPr txBox="1"/>
          <p:nvPr/>
        </p:nvSpPr>
        <p:spPr>
          <a:xfrm>
            <a:off x="4342183" y="2918206"/>
            <a:ext cx="242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/>
                <a:latin typeface="Trebuchet MS" panose="020B0703020202090204" pitchFamily="34" charset="0"/>
              </a:rPr>
              <a:t>Kernel </a:t>
            </a:r>
            <a:r>
              <a:rPr lang="en-US" sz="2400" dirty="0">
                <a:latin typeface="Trebuchet MS" panose="020B0703020202090204" pitchFamily="34" charset="0"/>
              </a:rPr>
              <a:t>Map</a:t>
            </a:r>
            <a:endParaRPr lang="en-US" sz="2400" dirty="0">
              <a:effectLst/>
              <a:latin typeface="Trebuchet MS" panose="020B070302020209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D248AA-9474-C08D-6043-77B582D206FE}"/>
              </a:ext>
            </a:extLst>
          </p:cNvPr>
          <p:cNvCxnSpPr>
            <a:cxnSpLocks noChangeAspect="1"/>
          </p:cNvCxnSpPr>
          <p:nvPr/>
        </p:nvCxnSpPr>
        <p:spPr>
          <a:xfrm>
            <a:off x="2049703" y="4149742"/>
            <a:ext cx="0" cy="1984358"/>
          </a:xfrm>
          <a:prstGeom prst="straightConnector1">
            <a:avLst/>
          </a:prstGeom>
          <a:ln w="76200">
            <a:solidFill>
              <a:srgbClr val="3A46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171BA43-8D2F-6E4F-8123-A8E37B761E1F}"/>
              </a:ext>
            </a:extLst>
          </p:cNvPr>
          <p:cNvCxnSpPr>
            <a:cxnSpLocks noChangeAspect="1"/>
          </p:cNvCxnSpPr>
          <p:nvPr/>
        </p:nvCxnSpPr>
        <p:spPr>
          <a:xfrm>
            <a:off x="5325012" y="4167920"/>
            <a:ext cx="0" cy="1984358"/>
          </a:xfrm>
          <a:prstGeom prst="straightConnector1">
            <a:avLst/>
          </a:prstGeom>
          <a:ln w="76200">
            <a:solidFill>
              <a:srgbClr val="3A46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313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6F677-3597-0690-DBDA-0D7948A3C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Outline</a:t>
            </a:r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42FBC-A8FD-1BAA-851C-6A1A7EA7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3</a:t>
            </a:fld>
            <a:endParaRPr lang="en-GR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4048E3-8F60-6692-AF26-41C69AD37DC9}"/>
              </a:ext>
            </a:extLst>
          </p:cNvPr>
          <p:cNvGrpSpPr/>
          <p:nvPr/>
        </p:nvGrpSpPr>
        <p:grpSpPr>
          <a:xfrm>
            <a:off x="3118004" y="1249560"/>
            <a:ext cx="5955993" cy="4492230"/>
            <a:chOff x="450328" y="1214439"/>
            <a:chExt cx="3178697" cy="4492230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72467B30-696A-BB9B-49B3-8CFA5C70C100}"/>
                </a:ext>
              </a:extLst>
            </p:cNvPr>
            <p:cNvSpPr txBox="1">
              <a:spLocks/>
            </p:cNvSpPr>
            <p:nvPr/>
          </p:nvSpPr>
          <p:spPr>
            <a:xfrm>
              <a:off x="450333" y="1214439"/>
              <a:ext cx="3178692" cy="553640"/>
            </a:xfrm>
            <a:prstGeom prst="roundRect">
              <a:avLst/>
            </a:prstGeom>
            <a:solidFill>
              <a:srgbClr val="20455A"/>
            </a:solidFill>
            <a:ln w="571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</a:t>
              </a:r>
              <a:r>
                <a:rPr lang="en-GR" dirty="0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Background</a:t>
              </a:r>
            </a:p>
          </p:txBody>
        </p:sp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525A5E62-03B5-7415-A522-3E662A7EB2D2}"/>
                </a:ext>
              </a:extLst>
            </p:cNvPr>
            <p:cNvSpPr txBox="1">
              <a:spLocks/>
            </p:cNvSpPr>
            <p:nvPr/>
          </p:nvSpPr>
          <p:spPr>
            <a:xfrm>
              <a:off x="450331" y="2199086"/>
              <a:ext cx="3178694" cy="55364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Prior Works</a:t>
              </a:r>
              <a:endParaRPr lang="en-GR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7C738145-3219-5525-5E72-58C279AFC823}"/>
                </a:ext>
              </a:extLst>
            </p:cNvPr>
            <p:cNvSpPr txBox="1">
              <a:spLocks/>
            </p:cNvSpPr>
            <p:nvPr/>
          </p:nvSpPr>
          <p:spPr>
            <a:xfrm>
              <a:off x="450328" y="3183734"/>
              <a:ext cx="3178697" cy="55364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Voxel Data Properties</a:t>
              </a:r>
              <a:endParaRPr lang="en-GR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id="{4303AF32-4B4D-3653-E937-6E07FEE47F71}"/>
                </a:ext>
              </a:extLst>
            </p:cNvPr>
            <p:cNvSpPr txBox="1">
              <a:spLocks/>
            </p:cNvSpPr>
            <p:nvPr/>
          </p:nvSpPr>
          <p:spPr>
            <a:xfrm>
              <a:off x="450329" y="4168382"/>
              <a:ext cx="3178692" cy="55364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Spira</a:t>
              </a: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Design</a:t>
              </a:r>
              <a:endParaRPr lang="en-GR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43225B7C-EE22-85CD-2BEE-2667F7F2DEAF}"/>
                </a:ext>
              </a:extLst>
            </p:cNvPr>
            <p:cNvSpPr txBox="1">
              <a:spLocks/>
            </p:cNvSpPr>
            <p:nvPr/>
          </p:nvSpPr>
          <p:spPr>
            <a:xfrm>
              <a:off x="450329" y="5153029"/>
              <a:ext cx="3178692" cy="55364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Evaluation</a:t>
              </a:r>
              <a:endParaRPr lang="en-GR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4301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1F459-BB8D-E2C6-B879-82614B636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82097B56-AF49-D084-DD76-7C6BB4A8E4CF}"/>
              </a:ext>
            </a:extLst>
          </p:cNvPr>
          <p:cNvGrpSpPr/>
          <p:nvPr/>
        </p:nvGrpSpPr>
        <p:grpSpPr>
          <a:xfrm>
            <a:off x="5335129" y="4176540"/>
            <a:ext cx="4483895" cy="743892"/>
            <a:chOff x="7058872" y="2040553"/>
            <a:chExt cx="4483895" cy="74389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66C28A7-B460-05DA-3B98-A0CF036523AC}"/>
                </a:ext>
              </a:extLst>
            </p:cNvPr>
            <p:cNvSpPr/>
            <p:nvPr/>
          </p:nvSpPr>
          <p:spPr>
            <a:xfrm>
              <a:off x="7955841" y="2040553"/>
              <a:ext cx="896019" cy="371651"/>
            </a:xfrm>
            <a:prstGeom prst="rect">
              <a:avLst/>
            </a:prstGeom>
            <a:solidFill>
              <a:srgbClr val="D3E1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9B41186-20DA-759F-FDF4-B8F9DEC8A249}"/>
                </a:ext>
              </a:extLst>
            </p:cNvPr>
            <p:cNvSpPr/>
            <p:nvPr/>
          </p:nvSpPr>
          <p:spPr>
            <a:xfrm>
              <a:off x="8852810" y="2040553"/>
              <a:ext cx="896019" cy="371651"/>
            </a:xfrm>
            <a:prstGeom prst="rect">
              <a:avLst/>
            </a:prstGeom>
            <a:solidFill>
              <a:srgbClr val="D3E1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874454-8C1F-4332-3C9B-57BEE417F09E}"/>
                </a:ext>
              </a:extLst>
            </p:cNvPr>
            <p:cNvSpPr/>
            <p:nvPr/>
          </p:nvSpPr>
          <p:spPr>
            <a:xfrm>
              <a:off x="9749779" y="2040553"/>
              <a:ext cx="896019" cy="371651"/>
            </a:xfrm>
            <a:prstGeom prst="rect">
              <a:avLst/>
            </a:prstGeom>
            <a:solidFill>
              <a:srgbClr val="D3E1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B833C3C-2A30-DD9C-AAC0-754DD37FB48A}"/>
                </a:ext>
              </a:extLst>
            </p:cNvPr>
            <p:cNvSpPr/>
            <p:nvPr/>
          </p:nvSpPr>
          <p:spPr>
            <a:xfrm>
              <a:off x="7955841" y="2412531"/>
              <a:ext cx="896019" cy="371651"/>
            </a:xfrm>
            <a:prstGeom prst="rect">
              <a:avLst/>
            </a:prstGeom>
            <a:solidFill>
              <a:srgbClr val="D3E1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50239F0-B246-79FD-DB5E-2300117E574B}"/>
                </a:ext>
              </a:extLst>
            </p:cNvPr>
            <p:cNvSpPr/>
            <p:nvPr/>
          </p:nvSpPr>
          <p:spPr>
            <a:xfrm>
              <a:off x="10646748" y="2041906"/>
              <a:ext cx="896019" cy="371651"/>
            </a:xfrm>
            <a:prstGeom prst="rect">
              <a:avLst/>
            </a:prstGeom>
            <a:solidFill>
              <a:srgbClr val="D3E1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23028F9-8505-4604-FE07-A2FE917883F4}"/>
                </a:ext>
              </a:extLst>
            </p:cNvPr>
            <p:cNvSpPr/>
            <p:nvPr/>
          </p:nvSpPr>
          <p:spPr>
            <a:xfrm>
              <a:off x="7058872" y="2041271"/>
              <a:ext cx="896019" cy="371651"/>
            </a:xfrm>
            <a:prstGeom prst="rect">
              <a:avLst/>
            </a:prstGeom>
            <a:solidFill>
              <a:srgbClr val="D3E1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CEA48F2-F0E9-4389-B56E-A8081E03A14E}"/>
                </a:ext>
              </a:extLst>
            </p:cNvPr>
            <p:cNvSpPr/>
            <p:nvPr/>
          </p:nvSpPr>
          <p:spPr>
            <a:xfrm>
              <a:off x="7058872" y="2412794"/>
              <a:ext cx="896019" cy="371651"/>
            </a:xfrm>
            <a:prstGeom prst="rect">
              <a:avLst/>
            </a:prstGeom>
            <a:solidFill>
              <a:srgbClr val="D3E1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  <a:solidFill>
                  <a:srgbClr val="D3E17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2412039-AC94-2BA9-597C-A1FA3310D68F}"/>
              </a:ext>
            </a:extLst>
          </p:cNvPr>
          <p:cNvGrpSpPr/>
          <p:nvPr/>
        </p:nvGrpSpPr>
        <p:grpSpPr>
          <a:xfrm>
            <a:off x="2072814" y="4165055"/>
            <a:ext cx="2690004" cy="1850040"/>
            <a:chOff x="5623770" y="3907662"/>
            <a:chExt cx="2673223" cy="183849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16C563B-E296-33CD-D93D-52A1B0BE68FC}"/>
                </a:ext>
              </a:extLst>
            </p:cNvPr>
            <p:cNvGrpSpPr/>
            <p:nvPr/>
          </p:nvGrpSpPr>
          <p:grpSpPr>
            <a:xfrm>
              <a:off x="5623770" y="3907662"/>
              <a:ext cx="2673223" cy="369332"/>
              <a:chOff x="11737501" y="3263737"/>
              <a:chExt cx="2673223" cy="369332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7121882-CF61-657F-FD19-8E5577B887C0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0BF1FF9-DA86-7361-6054-B9EBFC707413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BECBFAA-FB15-13F7-5D72-E46831C76843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1C3EA22-05C0-D65B-5DC5-51A91AF5084D}"/>
                </a:ext>
              </a:extLst>
            </p:cNvPr>
            <p:cNvGrpSpPr/>
            <p:nvPr/>
          </p:nvGrpSpPr>
          <p:grpSpPr>
            <a:xfrm>
              <a:off x="5623770" y="4277320"/>
              <a:ext cx="2673223" cy="369332"/>
              <a:chOff x="11737501" y="3263737"/>
              <a:chExt cx="2673223" cy="369332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CE6E1CB-BCE9-12A7-4845-5BB4022E2BFC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15742FB-E4B1-2DF9-C2FF-38A6388C98C4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1881385-B9EF-E20D-BE2D-B7549015BE2C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3269D5C-92B2-39B6-7553-E8BB9927EC73}"/>
                </a:ext>
              </a:extLst>
            </p:cNvPr>
            <p:cNvGrpSpPr/>
            <p:nvPr/>
          </p:nvGrpSpPr>
          <p:grpSpPr>
            <a:xfrm>
              <a:off x="5623770" y="4646978"/>
              <a:ext cx="2673223" cy="369332"/>
              <a:chOff x="11737501" y="3263737"/>
              <a:chExt cx="2673223" cy="36933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913D6B6-927D-91EC-2579-2D0F42BCD625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DA355C4-06C4-B2C9-DC56-4584067ABC06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3DA18BC-CE2E-4EDB-B117-7AC051E0A4CA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B7582B8-DC93-ACA4-DEEC-7CB89DD21E4B}"/>
                </a:ext>
              </a:extLst>
            </p:cNvPr>
            <p:cNvGrpSpPr/>
            <p:nvPr/>
          </p:nvGrpSpPr>
          <p:grpSpPr>
            <a:xfrm>
              <a:off x="5623770" y="5016636"/>
              <a:ext cx="2673223" cy="369332"/>
              <a:chOff x="11737501" y="3263737"/>
              <a:chExt cx="2673223" cy="36933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6D6D4F7-7B2C-ADA0-FDF8-DE52CCE28A3E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656EF49-DD90-BA29-3B4E-700E87A572F3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45E0265-F998-AE74-417C-5C367D745E6E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238EA1E-F58A-0D18-A26F-34A7F0BE4CE4}"/>
                </a:ext>
              </a:extLst>
            </p:cNvPr>
            <p:cNvGrpSpPr/>
            <p:nvPr/>
          </p:nvGrpSpPr>
          <p:grpSpPr>
            <a:xfrm>
              <a:off x="5623770" y="5376828"/>
              <a:ext cx="2673223" cy="369332"/>
              <a:chOff x="11737501" y="3254271"/>
              <a:chExt cx="2673223" cy="369332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CA1AF90-9CDE-614D-9A03-51680BB3517F}"/>
                  </a:ext>
                </a:extLst>
              </p:cNvPr>
              <p:cNvSpPr/>
              <p:nvPr/>
            </p:nvSpPr>
            <p:spPr>
              <a:xfrm>
                <a:off x="11737501" y="3254271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BD90339-B536-3B67-6380-CAA90D8372E0}"/>
                  </a:ext>
                </a:extLst>
              </p:cNvPr>
              <p:cNvSpPr/>
              <p:nvPr/>
            </p:nvSpPr>
            <p:spPr>
              <a:xfrm>
                <a:off x="12628898" y="3254271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9FF205C-D54E-BD57-C721-D93766D29C8E}"/>
                  </a:ext>
                </a:extLst>
              </p:cNvPr>
              <p:cNvSpPr/>
              <p:nvPr/>
            </p:nvSpPr>
            <p:spPr>
              <a:xfrm>
                <a:off x="13520295" y="3254271"/>
                <a:ext cx="890429" cy="3693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2C47D-B9B6-CA99-43A8-67CD7A585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30</a:t>
            </a:fld>
            <a:endParaRPr lang="en-GR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6A8917-941C-7B6C-770F-C2275BE5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11851"/>
            <a:ext cx="9115401" cy="678884"/>
          </a:xfrm>
        </p:spPr>
        <p:txBody>
          <a:bodyPr>
            <a:normAutofit/>
          </a:bodyPr>
          <a:lstStyle/>
          <a:p>
            <a:r>
              <a:rPr lang="en-US" sz="3600" dirty="0"/>
              <a:t>Dataflow-aware Kernel Map Post-Processing 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94115-151C-3495-3F51-B5E92BC5FAFA}"/>
              </a:ext>
            </a:extLst>
          </p:cNvPr>
          <p:cNvSpPr txBox="1">
            <a:spLocks/>
          </p:cNvSpPr>
          <p:nvPr/>
        </p:nvSpPr>
        <p:spPr>
          <a:xfrm>
            <a:off x="304800" y="1054100"/>
            <a:ext cx="11887200" cy="466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rebuchet MS" panose="020B0703020202090204" pitchFamily="34" charset="0"/>
              </a:rPr>
              <a:t>Three possible dataflow scenarios:</a:t>
            </a:r>
            <a:endParaRPr lang="en-US" sz="2400" noProof="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endParaRPr lang="en-US" sz="240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endParaRPr lang="en-US" sz="240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Trebuchet MS" panose="020B0703020202090204" pitchFamily="34" charset="0"/>
              </a:rPr>
              <a:t>3. 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Hybrid-Dual</a:t>
            </a:r>
            <a:r>
              <a:rPr lang="en-US" sz="2400" dirty="0">
                <a:latin typeface="Trebuchet MS" panose="020B0703020202090204" pitchFamily="34" charset="0"/>
              </a:rPr>
              <a:t>: directly materialized as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column-major</a:t>
            </a: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Trebuchet MS" panose="020B0703020202090204" pitchFamily="34" charset="0"/>
              </a:rPr>
              <a:t> </a:t>
            </a:r>
            <a:endParaRPr lang="en-US" sz="2400" noProof="0" dirty="0">
              <a:latin typeface="Trebuchet MS" panose="020B0703020202090204" pitchFamily="34" charset="0"/>
            </a:endParaRPr>
          </a:p>
          <a:p>
            <a:endParaRPr lang="el-G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1C7D41-4858-2FA8-9583-1E6913CE358F}"/>
              </a:ext>
            </a:extLst>
          </p:cNvPr>
          <p:cNvSpPr txBox="1">
            <a:spLocks noChangeAspect="1"/>
          </p:cNvSpPr>
          <p:nvPr/>
        </p:nvSpPr>
        <p:spPr>
          <a:xfrm>
            <a:off x="6628683" y="4945110"/>
            <a:ext cx="2783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3">
                    <a:lumMod val="75000"/>
                  </a:schemeClr>
                </a:solidFill>
              </a:rPr>
              <a:t>filter</a:t>
            </a:r>
            <a:r>
              <a:rPr lang="en-US" sz="1600" dirty="0"/>
              <a:t> only the part processed by weight-stat</a:t>
            </a:r>
            <a:endParaRPr lang="el-GR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31B1DD-F3B0-BDE4-8F44-E8D29C6C6B3B}"/>
              </a:ext>
            </a:extLst>
          </p:cNvPr>
          <p:cNvSpPr txBox="1"/>
          <p:nvPr/>
        </p:nvSpPr>
        <p:spPr>
          <a:xfrm>
            <a:off x="2151598" y="5986774"/>
            <a:ext cx="2783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3">
                    <a:lumMod val="75000"/>
                  </a:schemeClr>
                </a:solidFill>
              </a:rPr>
              <a:t>transpose</a:t>
            </a:r>
            <a:r>
              <a:rPr lang="en-US" sz="1600" dirty="0"/>
              <a:t> only the part processed by output-stat</a:t>
            </a:r>
            <a:endParaRPr lang="el-GR" sz="1600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AEA3F146-3B92-4243-AB9C-2E277C181E63}"/>
              </a:ext>
            </a:extLst>
          </p:cNvPr>
          <p:cNvSpPr/>
          <p:nvPr/>
        </p:nvSpPr>
        <p:spPr>
          <a:xfrm rot="16200000">
            <a:off x="3189466" y="2294792"/>
            <a:ext cx="408521" cy="2923481"/>
          </a:xfrm>
          <a:prstGeom prst="rightBrace">
            <a:avLst>
              <a:gd name="adj1" fmla="val 56969"/>
              <a:gd name="adj2" fmla="val 50000"/>
            </a:avLst>
          </a:prstGeom>
          <a:ln w="44450">
            <a:solidFill>
              <a:srgbClr val="6EB6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7C2E5AB7-7CE6-A46B-006B-D51809FBBE4A}"/>
              </a:ext>
            </a:extLst>
          </p:cNvPr>
          <p:cNvSpPr/>
          <p:nvPr/>
        </p:nvSpPr>
        <p:spPr>
          <a:xfrm rot="16200000">
            <a:off x="7313977" y="1629750"/>
            <a:ext cx="408521" cy="4228587"/>
          </a:xfrm>
          <a:prstGeom prst="rightBrace">
            <a:avLst>
              <a:gd name="adj1" fmla="val 56969"/>
              <a:gd name="adj2" fmla="val 50000"/>
            </a:avLst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AE70A-F162-9FE3-2A1C-260AFE2A23ED}"/>
              </a:ext>
            </a:extLst>
          </p:cNvPr>
          <p:cNvSpPr txBox="1"/>
          <p:nvPr/>
        </p:nvSpPr>
        <p:spPr>
          <a:xfrm>
            <a:off x="2086387" y="3233004"/>
            <a:ext cx="28948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EB66A"/>
                </a:solidFill>
                <a:latin typeface="Trebuchet MS" panose="020B0703020202090204" pitchFamily="34" charset="0"/>
              </a:rPr>
              <a:t>output-stationary exec.</a:t>
            </a:r>
            <a:endParaRPr lang="en-US" dirty="0">
              <a:solidFill>
                <a:srgbClr val="6EB66A"/>
              </a:solidFill>
              <a:effectLst/>
              <a:latin typeface="Trebuchet MS" panose="020B0703020202090204" pitchFamily="34" charset="0"/>
            </a:endParaRPr>
          </a:p>
          <a:p>
            <a:pPr algn="ctr"/>
            <a:endParaRPr lang="en-US" sz="2000" dirty="0">
              <a:solidFill>
                <a:srgbClr val="6EB66A"/>
              </a:solidFill>
              <a:effectLst/>
              <a:latin typeface="Trebuchet MS" panose="020B070302020209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DE94D1-4E57-72F2-348B-4E9E34DF30EA}"/>
              </a:ext>
            </a:extLst>
          </p:cNvPr>
          <p:cNvSpPr txBox="1"/>
          <p:nvPr/>
        </p:nvSpPr>
        <p:spPr>
          <a:xfrm>
            <a:off x="6152396" y="3219961"/>
            <a:ext cx="301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Trebuchet MS" panose="020B0703020202090204" pitchFamily="34" charset="0"/>
              </a:rPr>
              <a:t>weight-stationary exec.</a:t>
            </a:r>
            <a:endParaRPr lang="en-US" dirty="0">
              <a:solidFill>
                <a:srgbClr val="C00000"/>
              </a:solidFill>
              <a:effectLst/>
              <a:latin typeface="Trebuchet MS" panose="020B070302020209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F75FFB-F306-CEDA-E0B0-D47968593923}"/>
              </a:ext>
            </a:extLst>
          </p:cNvPr>
          <p:cNvCxnSpPr>
            <a:cxnSpLocks/>
          </p:cNvCxnSpPr>
          <p:nvPr/>
        </p:nvCxnSpPr>
        <p:spPr>
          <a:xfrm>
            <a:off x="5013852" y="3879813"/>
            <a:ext cx="0" cy="250193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DAB617-741F-CB0C-ACBA-B0E18042FD50}"/>
              </a:ext>
            </a:extLst>
          </p:cNvPr>
          <p:cNvCxnSpPr>
            <a:cxnSpLocks noChangeAspect="1"/>
          </p:cNvCxnSpPr>
          <p:nvPr/>
        </p:nvCxnSpPr>
        <p:spPr>
          <a:xfrm>
            <a:off x="2040898" y="4189208"/>
            <a:ext cx="2821601" cy="0"/>
          </a:xfrm>
          <a:prstGeom prst="straightConnector1">
            <a:avLst/>
          </a:prstGeom>
          <a:ln w="76200">
            <a:solidFill>
              <a:srgbClr val="3A46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5054FAC-AC12-6887-DA69-FE7B32ED511D}"/>
              </a:ext>
            </a:extLst>
          </p:cNvPr>
          <p:cNvCxnSpPr>
            <a:cxnSpLocks noChangeAspect="1"/>
          </p:cNvCxnSpPr>
          <p:nvPr/>
        </p:nvCxnSpPr>
        <p:spPr>
          <a:xfrm>
            <a:off x="5325604" y="4154244"/>
            <a:ext cx="0" cy="922020"/>
          </a:xfrm>
          <a:prstGeom prst="straightConnector1">
            <a:avLst/>
          </a:prstGeom>
          <a:ln w="76200">
            <a:solidFill>
              <a:srgbClr val="3A46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5803847-C08B-DC7D-93E0-C5E7575ABFF5}"/>
              </a:ext>
            </a:extLst>
          </p:cNvPr>
          <p:cNvSpPr txBox="1"/>
          <p:nvPr/>
        </p:nvSpPr>
        <p:spPr>
          <a:xfrm>
            <a:off x="4342183" y="2918206"/>
            <a:ext cx="242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/>
                <a:latin typeface="Trebuchet MS" panose="020B0703020202090204" pitchFamily="34" charset="0"/>
              </a:rPr>
              <a:t>Kernel </a:t>
            </a:r>
            <a:r>
              <a:rPr lang="en-US" sz="2400" dirty="0">
                <a:latin typeface="Trebuchet MS" panose="020B0703020202090204" pitchFamily="34" charset="0"/>
              </a:rPr>
              <a:t>Map</a:t>
            </a:r>
            <a:endParaRPr lang="en-US" sz="24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F08C8CF-4721-1D08-E8E6-6632D1202339}"/>
              </a:ext>
            </a:extLst>
          </p:cNvPr>
          <p:cNvSpPr txBox="1"/>
          <p:nvPr/>
        </p:nvSpPr>
        <p:spPr>
          <a:xfrm>
            <a:off x="1961736" y="3756533"/>
            <a:ext cx="7956893" cy="369332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dirty="0">
                <a:latin typeface="Trebuchet MS" panose="020B0703020202090204" pitchFamily="34" charset="0"/>
              </a:rPr>
              <a:t> offs</a:t>
            </a:r>
            <a:r>
              <a:rPr lang="en-US" dirty="0">
                <a:effectLst/>
                <a:latin typeface="Trebuchet MS" panose="020B0703020202090204" pitchFamily="34" charset="0"/>
              </a:rPr>
              <a:t>(W</a:t>
            </a:r>
            <a:r>
              <a:rPr lang="en-US" baseline="-25000" dirty="0">
                <a:effectLst/>
                <a:latin typeface="Trebuchet MS" panose="020B0703020202090204" pitchFamily="34" charset="0"/>
              </a:rPr>
              <a:t>0</a:t>
            </a:r>
            <a:r>
              <a:rPr lang="en-US" dirty="0">
                <a:effectLst/>
                <a:latin typeface="Trebuchet MS" panose="020B0703020202090204" pitchFamily="34" charset="0"/>
              </a:rPr>
              <a:t>)  </a:t>
            </a:r>
            <a:r>
              <a:rPr lang="en-US" dirty="0">
                <a:latin typeface="Trebuchet MS" panose="020B0703020202090204" pitchFamily="34" charset="0"/>
              </a:rPr>
              <a:t>offs(</a:t>
            </a:r>
            <a:r>
              <a:rPr lang="en-US" dirty="0">
                <a:effectLst/>
                <a:latin typeface="Trebuchet MS" panose="020B0703020202090204" pitchFamily="34" charset="0"/>
              </a:rPr>
              <a:t>W</a:t>
            </a:r>
            <a:r>
              <a:rPr lang="en-US" baseline="-25000" dirty="0">
                <a:effectLst/>
                <a:latin typeface="Trebuchet MS" panose="020B0703020202090204" pitchFamily="34" charset="0"/>
              </a:rPr>
              <a:t>2</a:t>
            </a:r>
            <a:r>
              <a:rPr lang="en-US" dirty="0">
                <a:latin typeface="Trebuchet MS" panose="020B0703020202090204" pitchFamily="34" charset="0"/>
              </a:rPr>
              <a:t>)  offs(</a:t>
            </a:r>
            <a:r>
              <a:rPr lang="en-US" dirty="0">
                <a:effectLst/>
                <a:latin typeface="Trebuchet MS" panose="020B0703020202090204" pitchFamily="34" charset="0"/>
              </a:rPr>
              <a:t>W</a:t>
            </a:r>
            <a:r>
              <a:rPr lang="en-US" baseline="-25000" dirty="0">
                <a:latin typeface="Trebuchet MS" panose="020B0703020202090204" pitchFamily="34" charset="0"/>
              </a:rPr>
              <a:t>5</a:t>
            </a:r>
            <a:r>
              <a:rPr lang="en-US" dirty="0">
                <a:latin typeface="Trebuchet MS" panose="020B0703020202090204" pitchFamily="34" charset="0"/>
              </a:rPr>
              <a:t>)          offs(W</a:t>
            </a:r>
            <a:r>
              <a:rPr lang="en-US" baseline="-25000" dirty="0">
                <a:latin typeface="Trebuchet MS" panose="020B0703020202090204" pitchFamily="34" charset="0"/>
              </a:rPr>
              <a:t>1</a:t>
            </a:r>
            <a:r>
              <a:rPr lang="en-US" dirty="0">
                <a:latin typeface="Trebuchet MS" panose="020B0703020202090204" pitchFamily="34" charset="0"/>
              </a:rPr>
              <a:t>) offs(W</a:t>
            </a:r>
            <a:r>
              <a:rPr lang="en-US" baseline="-25000" dirty="0">
                <a:latin typeface="Trebuchet MS" panose="020B0703020202090204" pitchFamily="34" charset="0"/>
              </a:rPr>
              <a:t>3</a:t>
            </a:r>
            <a:r>
              <a:rPr lang="en-US" dirty="0">
                <a:latin typeface="Trebuchet MS" panose="020B0703020202090204" pitchFamily="34" charset="0"/>
              </a:rPr>
              <a:t>) offs(W</a:t>
            </a:r>
            <a:r>
              <a:rPr lang="en-US" baseline="-25000" dirty="0">
                <a:latin typeface="Trebuchet MS" panose="020B0703020202090204" pitchFamily="34" charset="0"/>
              </a:rPr>
              <a:t>4</a:t>
            </a:r>
            <a:r>
              <a:rPr lang="en-US" dirty="0">
                <a:latin typeface="Trebuchet MS" panose="020B0703020202090204" pitchFamily="34" charset="0"/>
              </a:rPr>
              <a:t>) offs(W</a:t>
            </a:r>
            <a:r>
              <a:rPr lang="en-US" baseline="-25000" dirty="0">
                <a:latin typeface="Trebuchet MS" panose="020B0703020202090204" pitchFamily="34" charset="0"/>
              </a:rPr>
              <a:t>6</a:t>
            </a:r>
            <a:r>
              <a:rPr lang="en-US" dirty="0">
                <a:latin typeface="Trebuchet MS" panose="020B0703020202090204" pitchFamily="34" charset="0"/>
              </a:rPr>
              <a:t>)</a:t>
            </a:r>
            <a:r>
              <a:rPr lang="en-US" dirty="0">
                <a:effectLst/>
                <a:latin typeface="Trebuchet MS" panose="020B0703020202090204" pitchFamily="34" charset="0"/>
              </a:rPr>
              <a:t>    </a:t>
            </a:r>
            <a:r>
              <a:rPr lang="en-US" dirty="0">
                <a:latin typeface="Trebuchet MS" panose="020B0703020202090204" pitchFamily="34" charset="0"/>
              </a:rPr>
              <a:t>…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99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5796A-8FE1-A95A-4CCE-F205BD9BB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70788BA-ACDD-BE5A-B528-D10778F31B8F}"/>
              </a:ext>
            </a:extLst>
          </p:cNvPr>
          <p:cNvGrpSpPr/>
          <p:nvPr/>
        </p:nvGrpSpPr>
        <p:grpSpPr>
          <a:xfrm>
            <a:off x="2191569" y="3966361"/>
            <a:ext cx="7177034" cy="1859014"/>
            <a:chOff x="2215414" y="3532091"/>
            <a:chExt cx="7177034" cy="185901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092D237-5540-CDD4-B826-764823CFCDD7}"/>
                </a:ext>
              </a:extLst>
            </p:cNvPr>
            <p:cNvGrpSpPr/>
            <p:nvPr/>
          </p:nvGrpSpPr>
          <p:grpSpPr>
            <a:xfrm>
              <a:off x="2215414" y="3532091"/>
              <a:ext cx="2703051" cy="1859013"/>
              <a:chOff x="5623770" y="3907662"/>
              <a:chExt cx="2673223" cy="1838498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A4BFB47-7B5F-18CD-918E-8971AE4834FB}"/>
                  </a:ext>
                </a:extLst>
              </p:cNvPr>
              <p:cNvGrpSpPr/>
              <p:nvPr/>
            </p:nvGrpSpPr>
            <p:grpSpPr>
              <a:xfrm>
                <a:off x="5623770" y="3907662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EAD6384-8C8D-A27A-07FC-1476F88207EF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B4DED220-BE11-DFD3-AE02-2DEA0EC9B88C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6C52E514-EA68-65DF-E8D6-A41C55A9A742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1176AE8-2519-0C1D-D81C-EA772F0F2546}"/>
                  </a:ext>
                </a:extLst>
              </p:cNvPr>
              <p:cNvGrpSpPr/>
              <p:nvPr/>
            </p:nvGrpSpPr>
            <p:grpSpPr>
              <a:xfrm>
                <a:off x="5623770" y="4277320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45928731-E7D9-AD4E-C01F-48AEBDAD8B5C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CC575789-3844-9D82-1E15-FC499BD000B3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567B89B9-0C6C-77AA-618B-65691A1CBC08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64187818-EACE-157F-F83F-2C15FA89A720}"/>
                  </a:ext>
                </a:extLst>
              </p:cNvPr>
              <p:cNvGrpSpPr/>
              <p:nvPr/>
            </p:nvGrpSpPr>
            <p:grpSpPr>
              <a:xfrm>
                <a:off x="5623770" y="4646978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C57B8567-5355-8554-7D02-3E8D985E78FE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D8522BDF-C958-37A8-17C8-923D3F3B367A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A6D2984-5801-6D59-88CD-FF62AD6942A7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70B1D89-EA29-87B6-21C0-F8EC2C7C94C0}"/>
                  </a:ext>
                </a:extLst>
              </p:cNvPr>
              <p:cNvGrpSpPr/>
              <p:nvPr/>
            </p:nvGrpSpPr>
            <p:grpSpPr>
              <a:xfrm>
                <a:off x="5623770" y="5016636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3649923F-91AD-EDDA-ECA6-782F62F96FD4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D962FF44-819B-E94D-BA6D-56E50AD956E9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5CA8C6C1-FA31-CE4A-7530-420886319DCD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96E108C-B8BD-D190-2C20-12C41531B958}"/>
                  </a:ext>
                </a:extLst>
              </p:cNvPr>
              <p:cNvGrpSpPr/>
              <p:nvPr/>
            </p:nvGrpSpPr>
            <p:grpSpPr>
              <a:xfrm>
                <a:off x="5623770" y="5376828"/>
                <a:ext cx="2673223" cy="369332"/>
                <a:chOff x="11737501" y="3254271"/>
                <a:chExt cx="2673223" cy="369332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9FC4834-9D7A-B593-31FE-6BA48C50DA0A}"/>
                    </a:ext>
                  </a:extLst>
                </p:cNvPr>
                <p:cNvSpPr/>
                <p:nvPr/>
              </p:nvSpPr>
              <p:spPr>
                <a:xfrm>
                  <a:off x="11737501" y="3254271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90EF0304-17A7-3818-036D-580992CC8807}"/>
                    </a:ext>
                  </a:extLst>
                </p:cNvPr>
                <p:cNvSpPr/>
                <p:nvPr/>
              </p:nvSpPr>
              <p:spPr>
                <a:xfrm>
                  <a:off x="12628898" y="3254271"/>
                  <a:ext cx="890429" cy="369332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F3981C23-4C2E-A0DA-27BC-239E3B061C85}"/>
                    </a:ext>
                  </a:extLst>
                </p:cNvPr>
                <p:cNvSpPr/>
                <p:nvPr/>
              </p:nvSpPr>
              <p:spPr>
                <a:xfrm>
                  <a:off x="13520295" y="3254271"/>
                  <a:ext cx="890429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AD61727-6B4B-E05D-6D53-CE9A96BEB687}"/>
                </a:ext>
              </a:extLst>
            </p:cNvPr>
            <p:cNvGrpSpPr/>
            <p:nvPr/>
          </p:nvGrpSpPr>
          <p:grpSpPr>
            <a:xfrm>
              <a:off x="4918078" y="3532092"/>
              <a:ext cx="4474370" cy="1859013"/>
              <a:chOff x="5776549" y="1587576"/>
              <a:chExt cx="4474370" cy="1859013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EC1D7F-29C9-01BB-EBAF-314D38F669E0}"/>
                  </a:ext>
                </a:extLst>
              </p:cNvPr>
              <p:cNvSpPr/>
              <p:nvPr/>
            </p:nvSpPr>
            <p:spPr>
              <a:xfrm>
                <a:off x="6673518" y="1587576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5E7ECB7-E7B6-30DA-0E60-C7DDABE24FCF}"/>
                  </a:ext>
                </a:extLst>
              </p:cNvPr>
              <p:cNvSpPr/>
              <p:nvPr/>
            </p:nvSpPr>
            <p:spPr>
              <a:xfrm>
                <a:off x="7570487" y="1587576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A439698-8E52-4BE3-57D3-C57B9E8D6627}"/>
                  </a:ext>
                </a:extLst>
              </p:cNvPr>
              <p:cNvSpPr/>
              <p:nvPr/>
            </p:nvSpPr>
            <p:spPr>
              <a:xfrm>
                <a:off x="8457931" y="1587576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FA844E2-5BB4-BB3E-A7F5-FEAC9E98F74B}"/>
                  </a:ext>
                </a:extLst>
              </p:cNvPr>
              <p:cNvSpPr/>
              <p:nvPr/>
            </p:nvSpPr>
            <p:spPr>
              <a:xfrm>
                <a:off x="6673518" y="1959554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95CDD36-BE61-DF5B-D4FD-756CD5344DB3}"/>
                  </a:ext>
                </a:extLst>
              </p:cNvPr>
              <p:cNvSpPr/>
              <p:nvPr/>
            </p:nvSpPr>
            <p:spPr>
              <a:xfrm>
                <a:off x="7570487" y="1959554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rgbClr val="EC987D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94362DB-F691-B5BA-F28D-81A945101B72}"/>
                  </a:ext>
                </a:extLst>
              </p:cNvPr>
              <p:cNvSpPr/>
              <p:nvPr/>
            </p:nvSpPr>
            <p:spPr>
              <a:xfrm>
                <a:off x="8457931" y="1959554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FC5965A-44DE-9438-0CC8-BB778C6F0EA9}"/>
                  </a:ext>
                </a:extLst>
              </p:cNvPr>
              <p:cNvSpPr/>
              <p:nvPr/>
            </p:nvSpPr>
            <p:spPr>
              <a:xfrm>
                <a:off x="6673518" y="2331532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114DE5E-372F-0815-D11E-58A4033A3E87}"/>
                  </a:ext>
                </a:extLst>
              </p:cNvPr>
              <p:cNvSpPr/>
              <p:nvPr/>
            </p:nvSpPr>
            <p:spPr>
              <a:xfrm>
                <a:off x="7570487" y="2331532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FF21483-6DB2-AEBA-6221-39AEAA8140A8}"/>
                  </a:ext>
                </a:extLst>
              </p:cNvPr>
              <p:cNvSpPr/>
              <p:nvPr/>
            </p:nvSpPr>
            <p:spPr>
              <a:xfrm>
                <a:off x="8457931" y="2331532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2D24B8E-10FD-FA30-B2D3-4A43DEB77DDB}"/>
                  </a:ext>
                </a:extLst>
              </p:cNvPr>
              <p:cNvSpPr/>
              <p:nvPr/>
            </p:nvSpPr>
            <p:spPr>
              <a:xfrm>
                <a:off x="6673518" y="307181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5F30D9A-E4E1-D8ED-BB14-50F28D85A4CA}"/>
                  </a:ext>
                </a:extLst>
              </p:cNvPr>
              <p:cNvSpPr/>
              <p:nvPr/>
            </p:nvSpPr>
            <p:spPr>
              <a:xfrm>
                <a:off x="7570487" y="307181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4D4A9C0-1A72-C0CF-3D1D-B966B4659271}"/>
                  </a:ext>
                </a:extLst>
              </p:cNvPr>
              <p:cNvSpPr/>
              <p:nvPr/>
            </p:nvSpPr>
            <p:spPr>
              <a:xfrm>
                <a:off x="8457931" y="307181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3838744-EFAC-A39C-CB5E-8CA8CF3E8E47}"/>
                  </a:ext>
                </a:extLst>
              </p:cNvPr>
              <p:cNvSpPr/>
              <p:nvPr/>
            </p:nvSpPr>
            <p:spPr>
              <a:xfrm>
                <a:off x="9354900" y="1588929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69F671-3AB3-15A9-B76A-19E6FFEB97B8}"/>
                  </a:ext>
                </a:extLst>
              </p:cNvPr>
              <p:cNvSpPr/>
              <p:nvPr/>
            </p:nvSpPr>
            <p:spPr>
              <a:xfrm>
                <a:off x="9354900" y="1959002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D5B290D-BA3A-0D9C-8857-ADA7CC2A1485}"/>
                  </a:ext>
                </a:extLst>
              </p:cNvPr>
              <p:cNvSpPr/>
              <p:nvPr/>
            </p:nvSpPr>
            <p:spPr>
              <a:xfrm>
                <a:off x="9354900" y="2330980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F0C9C89-615F-36A4-A234-6B656F86B3B3}"/>
                  </a:ext>
                </a:extLst>
              </p:cNvPr>
              <p:cNvSpPr/>
              <p:nvPr/>
            </p:nvSpPr>
            <p:spPr>
              <a:xfrm>
                <a:off x="9354900" y="307493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EBBC889-E30A-332B-789B-61A0737838E5}"/>
                  </a:ext>
                </a:extLst>
              </p:cNvPr>
              <p:cNvSpPr/>
              <p:nvPr/>
            </p:nvSpPr>
            <p:spPr>
              <a:xfrm>
                <a:off x="5776549" y="1588294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8C3A0A5-35FB-0AFB-F1AA-D3630EFACF9A}"/>
                  </a:ext>
                </a:extLst>
              </p:cNvPr>
              <p:cNvSpPr/>
              <p:nvPr/>
            </p:nvSpPr>
            <p:spPr>
              <a:xfrm>
                <a:off x="5776549" y="1959817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0BBB56C-B899-B845-1855-0EDB9B500A7F}"/>
                  </a:ext>
                </a:extLst>
              </p:cNvPr>
              <p:cNvSpPr/>
              <p:nvPr/>
            </p:nvSpPr>
            <p:spPr>
              <a:xfrm>
                <a:off x="5776549" y="2331340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75C6BE1-87B5-7341-D852-65139F890541}"/>
                  </a:ext>
                </a:extLst>
              </p:cNvPr>
              <p:cNvGrpSpPr/>
              <p:nvPr/>
            </p:nvGrpSpPr>
            <p:grpSpPr>
              <a:xfrm>
                <a:off x="5776549" y="2702863"/>
                <a:ext cx="4474370" cy="372203"/>
                <a:chOff x="7661008" y="5108604"/>
                <a:chExt cx="4474370" cy="372203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FBF3B26-7F1B-29BD-3F34-506C08DD835A}"/>
                    </a:ext>
                  </a:extLst>
                </p:cNvPr>
                <p:cNvSpPr/>
                <p:nvPr/>
              </p:nvSpPr>
              <p:spPr>
                <a:xfrm>
                  <a:off x="8557977" y="5109156"/>
                  <a:ext cx="896019" cy="371651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AD697B63-7533-756D-4C08-D6B258ED8E2E}"/>
                    </a:ext>
                  </a:extLst>
                </p:cNvPr>
                <p:cNvSpPr/>
                <p:nvPr/>
              </p:nvSpPr>
              <p:spPr>
                <a:xfrm>
                  <a:off x="9454946" y="5109156"/>
                  <a:ext cx="896019" cy="371651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rgbClr val="EC987D"/>
                    </a:solidFill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D3E89A03-06EF-425C-CEAC-33CCB0A2AC83}"/>
                    </a:ext>
                  </a:extLst>
                </p:cNvPr>
                <p:cNvSpPr/>
                <p:nvPr/>
              </p:nvSpPr>
              <p:spPr>
                <a:xfrm>
                  <a:off x="10342390" y="5109156"/>
                  <a:ext cx="896019" cy="371651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9DD99FE-78CB-9D6E-40CB-FA944F883DA0}"/>
                    </a:ext>
                  </a:extLst>
                </p:cNvPr>
                <p:cNvSpPr/>
                <p:nvPr/>
              </p:nvSpPr>
              <p:spPr>
                <a:xfrm>
                  <a:off x="11239359" y="5108604"/>
                  <a:ext cx="896019" cy="371651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39346E6-2954-E0C6-9B96-D75EF88F52ED}"/>
                    </a:ext>
                  </a:extLst>
                </p:cNvPr>
                <p:cNvSpPr/>
                <p:nvPr/>
              </p:nvSpPr>
              <p:spPr>
                <a:xfrm>
                  <a:off x="7661008" y="5108604"/>
                  <a:ext cx="896019" cy="371651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868427A-B30A-2B7C-13DF-489C4966CF39}"/>
                  </a:ext>
                </a:extLst>
              </p:cNvPr>
              <p:cNvSpPr/>
              <p:nvPr/>
            </p:nvSpPr>
            <p:spPr>
              <a:xfrm>
                <a:off x="5776549" y="3072499"/>
                <a:ext cx="896019" cy="370970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2A44C-A6AE-5C48-7A85-C323A75C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31</a:t>
            </a:fld>
            <a:endParaRPr lang="en-GR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224D6B-7FFF-BAD2-F771-57B96F478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11851"/>
            <a:ext cx="9115401" cy="678884"/>
          </a:xfrm>
        </p:spPr>
        <p:txBody>
          <a:bodyPr>
            <a:normAutofit/>
          </a:bodyPr>
          <a:lstStyle/>
          <a:p>
            <a:r>
              <a:rPr lang="en-US" sz="3600" dirty="0"/>
              <a:t>Dataflow-aware Kernel Map Post-Processing 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7B183-C2F6-58B1-68AC-B9FFD4C7128B}"/>
              </a:ext>
            </a:extLst>
          </p:cNvPr>
          <p:cNvSpPr txBox="1">
            <a:spLocks/>
          </p:cNvSpPr>
          <p:nvPr/>
        </p:nvSpPr>
        <p:spPr>
          <a:xfrm>
            <a:off x="304800" y="1054100"/>
            <a:ext cx="11887200" cy="1979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rebuchet MS" panose="020B0703020202090204" pitchFamily="34" charset="0"/>
              </a:rPr>
              <a:t>Three possible dataflow scenarios:</a:t>
            </a:r>
            <a:endParaRPr lang="en-US" sz="2400" noProof="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r>
              <a:rPr lang="en-US" sz="2400" noProof="0" dirty="0">
                <a:latin typeface="Trebuchet MS" panose="020B0703020202090204" pitchFamily="34" charset="0"/>
              </a:rPr>
              <a:t>1.  </a:t>
            </a:r>
            <a:r>
              <a:rPr lang="en-US" sz="2400" noProof="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Pure Output-Stat</a:t>
            </a:r>
            <a:r>
              <a:rPr lang="en-US" sz="2400" dirty="0">
                <a:latin typeface="Trebuchet MS" panose="020B0703020202090204" pitchFamily="34" charset="0"/>
              </a:rPr>
              <a:t>: directly materialized as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row-major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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b="1" i="1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no</a:t>
            </a:r>
            <a:r>
              <a:rPr lang="en-US" sz="2400" dirty="0">
                <a:latin typeface="Trebuchet MS" panose="020B0703020202090204" pitchFamily="34" charset="0"/>
              </a:rPr>
              <a:t> post-processing</a:t>
            </a:r>
          </a:p>
          <a:p>
            <a:pPr marL="0" indent="0">
              <a:buNone/>
            </a:pPr>
            <a:r>
              <a:rPr lang="en-US" sz="2400" dirty="0">
                <a:latin typeface="Trebuchet MS" panose="020B0703020202090204" pitchFamily="34" charset="0"/>
              </a:rPr>
              <a:t> </a:t>
            </a:r>
            <a:endParaRPr lang="en-US" sz="2400" noProof="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r>
              <a:rPr lang="en-US" sz="2400" noProof="0" dirty="0">
                <a:latin typeface="Trebuchet MS" panose="020B0703020202090204" pitchFamily="34" charset="0"/>
              </a:rPr>
              <a:t>3.  Hybrid-Dual: </a:t>
            </a:r>
            <a:r>
              <a:rPr lang="en-US" sz="2400" dirty="0">
                <a:latin typeface="Trebuchet MS" panose="020B0703020202090204" pitchFamily="34" charset="0"/>
              </a:rPr>
              <a:t>directly materialized as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column-major</a:t>
            </a:r>
            <a:endParaRPr lang="en-GB" sz="2400" noProof="0" dirty="0">
              <a:solidFill>
                <a:schemeClr val="accent3">
                  <a:lumMod val="75000"/>
                </a:schemeClr>
              </a:solidFill>
              <a:latin typeface="Trebuchet MS" panose="020B0703020202090204" pitchFamily="34" charset="0"/>
            </a:endParaRPr>
          </a:p>
          <a:p>
            <a:endParaRPr lang="el-GR" dirty="0"/>
          </a:p>
        </p:txBody>
      </p:sp>
      <p:sp>
        <p:nvSpPr>
          <p:cNvPr id="2" name="Rounded Rectangle 48">
            <a:extLst>
              <a:ext uri="{FF2B5EF4-FFF2-40B4-BE49-F238E27FC236}">
                <a16:creationId xmlns:a16="http://schemas.microsoft.com/office/drawing/2014/main" id="{3A78AE07-9AAC-5307-53D5-F1540EEE2971}"/>
              </a:ext>
            </a:extLst>
          </p:cNvPr>
          <p:cNvSpPr/>
          <p:nvPr/>
        </p:nvSpPr>
        <p:spPr>
          <a:xfrm>
            <a:off x="362780" y="2223747"/>
            <a:ext cx="10279820" cy="849653"/>
          </a:xfrm>
          <a:prstGeom prst="roundRect">
            <a:avLst>
              <a:gd name="adj" fmla="val 0"/>
            </a:avLst>
          </a:prstGeom>
          <a:solidFill>
            <a:srgbClr val="FFFFFF">
              <a:alpha val="7803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151DBE-63BC-1E65-2BF8-79C7BEEBEEB6}"/>
              </a:ext>
            </a:extLst>
          </p:cNvPr>
          <p:cNvCxnSpPr>
            <a:cxnSpLocks noChangeAspect="1"/>
          </p:cNvCxnSpPr>
          <p:nvPr/>
        </p:nvCxnSpPr>
        <p:spPr>
          <a:xfrm>
            <a:off x="2184109" y="3960608"/>
            <a:ext cx="7210691" cy="0"/>
          </a:xfrm>
          <a:prstGeom prst="straightConnector1">
            <a:avLst/>
          </a:prstGeom>
          <a:ln w="76200">
            <a:solidFill>
              <a:srgbClr val="3A46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1FCCB58-B940-113D-CB96-874F749773A1}"/>
              </a:ext>
            </a:extLst>
          </p:cNvPr>
          <p:cNvSpPr txBox="1"/>
          <p:nvPr/>
        </p:nvSpPr>
        <p:spPr>
          <a:xfrm>
            <a:off x="2146009" y="3599935"/>
            <a:ext cx="7956893" cy="353943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sz="1700" dirty="0">
                <a:latin typeface="Trebuchet MS" panose="020B0703020202090204" pitchFamily="34" charset="0"/>
              </a:rPr>
              <a:t> offs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1700" baseline="-25000" dirty="0">
                <a:effectLst/>
                <a:latin typeface="Trebuchet MS" panose="020B0703020202090204" pitchFamily="34" charset="0"/>
              </a:rPr>
              <a:t>0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)  </a:t>
            </a:r>
            <a:r>
              <a:rPr lang="en-US" sz="1700" dirty="0">
                <a:latin typeface="Trebuchet MS" panose="020B0703020202090204" pitchFamily="34" charset="0"/>
              </a:rPr>
              <a:t>offs(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700" baseline="-25000" dirty="0">
                <a:latin typeface="Trebuchet MS" panose="020B0703020202090204" pitchFamily="34" charset="0"/>
              </a:rPr>
              <a:t>1</a:t>
            </a:r>
            <a:r>
              <a:rPr lang="en-US" sz="1700" dirty="0">
                <a:latin typeface="Trebuchet MS" panose="020B0703020202090204" pitchFamily="34" charset="0"/>
              </a:rPr>
              <a:t>)  offs(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700" baseline="-25000" dirty="0">
                <a:effectLst/>
                <a:latin typeface="Trebuchet MS" panose="020B0703020202090204" pitchFamily="34" charset="0"/>
              </a:rPr>
              <a:t>2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3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4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5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6</a:t>
            </a:r>
            <a:r>
              <a:rPr lang="en-US" sz="1700" dirty="0">
                <a:latin typeface="Trebuchet MS" panose="020B0703020202090204" pitchFamily="34" charset="0"/>
              </a:rPr>
              <a:t>)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    </a:t>
            </a:r>
            <a:r>
              <a:rPr lang="en-US" sz="1700" dirty="0">
                <a:latin typeface="Trebuchet MS" panose="020B0703020202090204" pitchFamily="34" charset="0"/>
              </a:rPr>
              <a:t>…</a:t>
            </a:r>
            <a:endParaRPr lang="en-US" sz="17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CCE612-7C9C-4D87-55E6-C7060C6E0F77}"/>
              </a:ext>
            </a:extLst>
          </p:cNvPr>
          <p:cNvSpPr txBox="1"/>
          <p:nvPr/>
        </p:nvSpPr>
        <p:spPr>
          <a:xfrm>
            <a:off x="4431083" y="3153716"/>
            <a:ext cx="242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/>
                <a:latin typeface="Trebuchet MS" panose="020B0703020202090204" pitchFamily="34" charset="0"/>
              </a:rPr>
              <a:t>Kernel </a:t>
            </a:r>
            <a:r>
              <a:rPr lang="en-US" sz="2400" dirty="0">
                <a:latin typeface="Trebuchet MS" panose="020B0703020202090204" pitchFamily="34" charset="0"/>
              </a:rPr>
              <a:t>Map</a:t>
            </a:r>
            <a:endParaRPr lang="en-US" sz="2400" dirty="0">
              <a:effectLst/>
              <a:latin typeface="Trebuchet MS" panose="020B070302020209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51DC24-7D2E-CB74-DFAB-49C1CA736107}"/>
              </a:ext>
            </a:extLst>
          </p:cNvPr>
          <p:cNvCxnSpPr>
            <a:cxnSpLocks/>
          </p:cNvCxnSpPr>
          <p:nvPr/>
        </p:nvCxnSpPr>
        <p:spPr>
          <a:xfrm>
            <a:off x="9560452" y="3632200"/>
            <a:ext cx="0" cy="250193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62638D-A83D-A7CC-B482-419F2F018F83}"/>
              </a:ext>
            </a:extLst>
          </p:cNvPr>
          <p:cNvSpPr txBox="1"/>
          <p:nvPr/>
        </p:nvSpPr>
        <p:spPr>
          <a:xfrm>
            <a:off x="6665622" y="3169840"/>
            <a:ext cx="28948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EB66A"/>
                </a:solidFill>
                <a:latin typeface="Trebuchet MS" panose="020B0703020202090204" pitchFamily="34" charset="0"/>
              </a:rPr>
              <a:t>output-stationary exec.</a:t>
            </a:r>
            <a:endParaRPr lang="en-US" dirty="0">
              <a:solidFill>
                <a:srgbClr val="6EB66A"/>
              </a:solidFill>
              <a:effectLst/>
              <a:latin typeface="Trebuchet MS" panose="020B0703020202090204" pitchFamily="34" charset="0"/>
            </a:endParaRPr>
          </a:p>
          <a:p>
            <a:pPr algn="ctr"/>
            <a:endParaRPr lang="en-US" sz="2000" dirty="0">
              <a:solidFill>
                <a:srgbClr val="6EB66A"/>
              </a:solidFill>
              <a:effectLst/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92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5796A-8FE1-A95A-4CCE-F205BD9BB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84624589-99D1-98BC-09CA-9275E4796C06}"/>
              </a:ext>
            </a:extLst>
          </p:cNvPr>
          <p:cNvGrpSpPr/>
          <p:nvPr/>
        </p:nvGrpSpPr>
        <p:grpSpPr>
          <a:xfrm>
            <a:off x="2191569" y="3966361"/>
            <a:ext cx="7177034" cy="1859014"/>
            <a:chOff x="2215414" y="3532091"/>
            <a:chExt cx="7177034" cy="1859014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557CE80B-4D24-6D48-62CA-3247A0A6083F}"/>
                </a:ext>
              </a:extLst>
            </p:cNvPr>
            <p:cNvGrpSpPr/>
            <p:nvPr/>
          </p:nvGrpSpPr>
          <p:grpSpPr>
            <a:xfrm>
              <a:off x="2215414" y="3532091"/>
              <a:ext cx="2703051" cy="1859013"/>
              <a:chOff x="5623770" y="3907662"/>
              <a:chExt cx="2673223" cy="1838498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D9E3D907-D8EC-E83A-963F-21785CFD8E01}"/>
                  </a:ext>
                </a:extLst>
              </p:cNvPr>
              <p:cNvGrpSpPr/>
              <p:nvPr/>
            </p:nvGrpSpPr>
            <p:grpSpPr>
              <a:xfrm>
                <a:off x="5623770" y="3907662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1BCDB698-73C5-AD34-20D5-C118272D3D78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002D6388-6A3C-4C59-29EA-7594DD2CF253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E41ECE1B-AA6D-71FE-9AC4-C30290233116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D66100AB-B701-B89D-76B9-826173FD39A2}"/>
                  </a:ext>
                </a:extLst>
              </p:cNvPr>
              <p:cNvGrpSpPr/>
              <p:nvPr/>
            </p:nvGrpSpPr>
            <p:grpSpPr>
              <a:xfrm>
                <a:off x="5623770" y="4277320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3FD58214-442F-16CE-C3D0-399271BBD8DC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2025BB87-105D-0E8B-88AF-A6F10CF45FD8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CD8A413D-1DAE-58AE-4D1A-BB52789FCABE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0EA40EB2-5988-01CD-3A68-02D14CB77484}"/>
                  </a:ext>
                </a:extLst>
              </p:cNvPr>
              <p:cNvGrpSpPr/>
              <p:nvPr/>
            </p:nvGrpSpPr>
            <p:grpSpPr>
              <a:xfrm>
                <a:off x="5623770" y="4646978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DAAE1FF0-EAD3-1EA0-D9C5-379F5F2D080F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3688D9BB-9A46-07C1-C3FD-8E8A8DFF523D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02838925-B59F-EE1A-B1ED-F7F23A2C5B22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0A6139E1-35A2-86CF-1633-2B3EC256CAB5}"/>
                  </a:ext>
                </a:extLst>
              </p:cNvPr>
              <p:cNvGrpSpPr/>
              <p:nvPr/>
            </p:nvGrpSpPr>
            <p:grpSpPr>
              <a:xfrm>
                <a:off x="5623770" y="5016636"/>
                <a:ext cx="2673223" cy="369332"/>
                <a:chOff x="11737501" y="3263737"/>
                <a:chExt cx="2673223" cy="369332"/>
              </a:xfrm>
            </p:grpSpPr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22FF0E5F-B668-85D1-16CB-211039B3E7A5}"/>
                    </a:ext>
                  </a:extLst>
                </p:cNvPr>
                <p:cNvSpPr/>
                <p:nvPr/>
              </p:nvSpPr>
              <p:spPr>
                <a:xfrm>
                  <a:off x="11737501" y="3263737"/>
                  <a:ext cx="890429" cy="369332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A9FA1141-BF80-38AE-00F0-9C9A485D42FF}"/>
                    </a:ext>
                  </a:extLst>
                </p:cNvPr>
                <p:cNvSpPr/>
                <p:nvPr/>
              </p:nvSpPr>
              <p:spPr>
                <a:xfrm>
                  <a:off x="12628898" y="3263737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5812BE48-98A0-1CC2-7DE0-80284B6956BE}"/>
                    </a:ext>
                  </a:extLst>
                </p:cNvPr>
                <p:cNvSpPr/>
                <p:nvPr/>
              </p:nvSpPr>
              <p:spPr>
                <a:xfrm>
                  <a:off x="13520295" y="3263737"/>
                  <a:ext cx="890429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D08128C8-3F1A-0B47-C848-2B9A150F26EB}"/>
                  </a:ext>
                </a:extLst>
              </p:cNvPr>
              <p:cNvGrpSpPr/>
              <p:nvPr/>
            </p:nvGrpSpPr>
            <p:grpSpPr>
              <a:xfrm>
                <a:off x="5623770" y="5376828"/>
                <a:ext cx="2673223" cy="369332"/>
                <a:chOff x="11737501" y="3254271"/>
                <a:chExt cx="2673223" cy="369332"/>
              </a:xfrm>
            </p:grpSpPr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AE72376D-6E92-795E-F2B1-D44317F83F33}"/>
                    </a:ext>
                  </a:extLst>
                </p:cNvPr>
                <p:cNvSpPr/>
                <p:nvPr/>
              </p:nvSpPr>
              <p:spPr>
                <a:xfrm>
                  <a:off x="11737501" y="3254271"/>
                  <a:ext cx="890429" cy="369332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ACB26056-6B8D-16B9-58EC-C9E8688A036D}"/>
                    </a:ext>
                  </a:extLst>
                </p:cNvPr>
                <p:cNvSpPr/>
                <p:nvPr/>
              </p:nvSpPr>
              <p:spPr>
                <a:xfrm>
                  <a:off x="12628898" y="3254271"/>
                  <a:ext cx="890429" cy="369332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A3FB6191-2C14-424B-4ED0-DB94C788FE84}"/>
                    </a:ext>
                  </a:extLst>
                </p:cNvPr>
                <p:cNvSpPr/>
                <p:nvPr/>
              </p:nvSpPr>
              <p:spPr>
                <a:xfrm>
                  <a:off x="13520295" y="3254271"/>
                  <a:ext cx="890429" cy="36933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134C0CD-9727-4ED3-00D9-4F5AFC746D4D}"/>
                </a:ext>
              </a:extLst>
            </p:cNvPr>
            <p:cNvGrpSpPr/>
            <p:nvPr/>
          </p:nvGrpSpPr>
          <p:grpSpPr>
            <a:xfrm>
              <a:off x="4918078" y="3532092"/>
              <a:ext cx="4474370" cy="1859013"/>
              <a:chOff x="5776549" y="1587576"/>
              <a:chExt cx="4474370" cy="1859013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EF99146-CB18-3FE3-E8A0-CA41C7905D8F}"/>
                  </a:ext>
                </a:extLst>
              </p:cNvPr>
              <p:cNvSpPr/>
              <p:nvPr/>
            </p:nvSpPr>
            <p:spPr>
              <a:xfrm>
                <a:off x="6673518" y="1587576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DF6422B-C13C-9324-BA10-BA92D44CE44D}"/>
                  </a:ext>
                </a:extLst>
              </p:cNvPr>
              <p:cNvSpPr/>
              <p:nvPr/>
            </p:nvSpPr>
            <p:spPr>
              <a:xfrm>
                <a:off x="7570487" y="1587576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199CA735-2967-8DD0-0113-515E8AE3689E}"/>
                  </a:ext>
                </a:extLst>
              </p:cNvPr>
              <p:cNvSpPr/>
              <p:nvPr/>
            </p:nvSpPr>
            <p:spPr>
              <a:xfrm>
                <a:off x="8457931" y="1587576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365C1F0E-730B-A9CF-6A9E-10D6B87E119B}"/>
                  </a:ext>
                </a:extLst>
              </p:cNvPr>
              <p:cNvSpPr/>
              <p:nvPr/>
            </p:nvSpPr>
            <p:spPr>
              <a:xfrm>
                <a:off x="6673518" y="1959554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F979DC65-CA8D-57F1-A883-99321AD9B1FA}"/>
                  </a:ext>
                </a:extLst>
              </p:cNvPr>
              <p:cNvSpPr/>
              <p:nvPr/>
            </p:nvSpPr>
            <p:spPr>
              <a:xfrm>
                <a:off x="7570487" y="1959554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rgbClr val="EC987D"/>
                  </a:solidFill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F34C5B78-2CF2-557C-B6E1-2639E5C517FD}"/>
                  </a:ext>
                </a:extLst>
              </p:cNvPr>
              <p:cNvSpPr/>
              <p:nvPr/>
            </p:nvSpPr>
            <p:spPr>
              <a:xfrm>
                <a:off x="8457931" y="1959554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0CC61130-C9D3-AAC6-2E8E-E005169F74C9}"/>
                  </a:ext>
                </a:extLst>
              </p:cNvPr>
              <p:cNvSpPr/>
              <p:nvPr/>
            </p:nvSpPr>
            <p:spPr>
              <a:xfrm>
                <a:off x="6673518" y="2331532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5C1B51C-A7EA-4AFE-61AD-26F4FB1129B2}"/>
                  </a:ext>
                </a:extLst>
              </p:cNvPr>
              <p:cNvSpPr/>
              <p:nvPr/>
            </p:nvSpPr>
            <p:spPr>
              <a:xfrm>
                <a:off x="7570487" y="2331532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C0C4401E-3778-BABA-D4ED-D5EA09C1419A}"/>
                  </a:ext>
                </a:extLst>
              </p:cNvPr>
              <p:cNvSpPr/>
              <p:nvPr/>
            </p:nvSpPr>
            <p:spPr>
              <a:xfrm>
                <a:off x="8457931" y="2331532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2748BBE-14AE-C2CF-6D31-248F7BED0A7D}"/>
                  </a:ext>
                </a:extLst>
              </p:cNvPr>
              <p:cNvSpPr/>
              <p:nvPr/>
            </p:nvSpPr>
            <p:spPr>
              <a:xfrm>
                <a:off x="6673518" y="307181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207E246-413B-A309-827F-CD6D757281DE}"/>
                  </a:ext>
                </a:extLst>
              </p:cNvPr>
              <p:cNvSpPr/>
              <p:nvPr/>
            </p:nvSpPr>
            <p:spPr>
              <a:xfrm>
                <a:off x="7570487" y="307181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4A396F15-68E4-2C34-33BE-0D11F8FBB2A2}"/>
                  </a:ext>
                </a:extLst>
              </p:cNvPr>
              <p:cNvSpPr/>
              <p:nvPr/>
            </p:nvSpPr>
            <p:spPr>
              <a:xfrm>
                <a:off x="8457931" y="307181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3C1C7F37-E0C5-709B-C960-34D9EDCBBB2C}"/>
                  </a:ext>
                </a:extLst>
              </p:cNvPr>
              <p:cNvSpPr/>
              <p:nvPr/>
            </p:nvSpPr>
            <p:spPr>
              <a:xfrm>
                <a:off x="9354900" y="1588929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BD43A59-669B-7E22-375C-A0DA6890FEEA}"/>
                  </a:ext>
                </a:extLst>
              </p:cNvPr>
              <p:cNvSpPr/>
              <p:nvPr/>
            </p:nvSpPr>
            <p:spPr>
              <a:xfrm>
                <a:off x="9354900" y="1959002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B7356C5D-B37A-FBB4-5B53-7463C7E3F2C3}"/>
                  </a:ext>
                </a:extLst>
              </p:cNvPr>
              <p:cNvSpPr/>
              <p:nvPr/>
            </p:nvSpPr>
            <p:spPr>
              <a:xfrm>
                <a:off x="9354900" y="2330980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3428253C-59D6-5660-815A-291A75F87435}"/>
                  </a:ext>
                </a:extLst>
              </p:cNvPr>
              <p:cNvSpPr/>
              <p:nvPr/>
            </p:nvSpPr>
            <p:spPr>
              <a:xfrm>
                <a:off x="9354900" y="3074938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18876A76-44FD-9E22-6307-9773DFC00ECA}"/>
                  </a:ext>
                </a:extLst>
              </p:cNvPr>
              <p:cNvSpPr/>
              <p:nvPr/>
            </p:nvSpPr>
            <p:spPr>
              <a:xfrm>
                <a:off x="5776549" y="1588294"/>
                <a:ext cx="896019" cy="371651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B7073BD-098B-81CB-F072-C6983A8B75AB}"/>
                  </a:ext>
                </a:extLst>
              </p:cNvPr>
              <p:cNvSpPr/>
              <p:nvPr/>
            </p:nvSpPr>
            <p:spPr>
              <a:xfrm>
                <a:off x="5776549" y="1959817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911BF8B3-1C77-37B9-7EE1-314BE825F804}"/>
                  </a:ext>
                </a:extLst>
              </p:cNvPr>
              <p:cNvSpPr/>
              <p:nvPr/>
            </p:nvSpPr>
            <p:spPr>
              <a:xfrm>
                <a:off x="5776549" y="2331340"/>
                <a:ext cx="896019" cy="371651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0B0882DD-2C62-0B0A-96AF-F67FB76106E6}"/>
                  </a:ext>
                </a:extLst>
              </p:cNvPr>
              <p:cNvGrpSpPr/>
              <p:nvPr/>
            </p:nvGrpSpPr>
            <p:grpSpPr>
              <a:xfrm>
                <a:off x="5776549" y="2702863"/>
                <a:ext cx="4474370" cy="372203"/>
                <a:chOff x="7661008" y="5108604"/>
                <a:chExt cx="4474370" cy="372203"/>
              </a:xfrm>
            </p:grpSpPr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1B011B58-955A-BF03-9395-7348E53CDA49}"/>
                    </a:ext>
                  </a:extLst>
                </p:cNvPr>
                <p:cNvSpPr/>
                <p:nvPr/>
              </p:nvSpPr>
              <p:spPr>
                <a:xfrm>
                  <a:off x="8557977" y="5109156"/>
                  <a:ext cx="896019" cy="371651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19F79646-9C0A-9A55-21D2-8D2EF2F5D457}"/>
                    </a:ext>
                  </a:extLst>
                </p:cNvPr>
                <p:cNvSpPr/>
                <p:nvPr/>
              </p:nvSpPr>
              <p:spPr>
                <a:xfrm>
                  <a:off x="9454946" y="5109156"/>
                  <a:ext cx="896019" cy="371651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rgbClr val="EC987D"/>
                    </a:solidFill>
                  </a:endParaRPr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C18F9698-E0E5-06AE-4D33-DF64D060C7F9}"/>
                    </a:ext>
                  </a:extLst>
                </p:cNvPr>
                <p:cNvSpPr/>
                <p:nvPr/>
              </p:nvSpPr>
              <p:spPr>
                <a:xfrm>
                  <a:off x="10342390" y="5109156"/>
                  <a:ext cx="896019" cy="371651"/>
                </a:xfrm>
                <a:prstGeom prst="rect">
                  <a:avLst/>
                </a:prstGeom>
                <a:solidFill>
                  <a:srgbClr val="D3E17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C6D0720C-68EA-B3E8-BC29-3A999C6E9C67}"/>
                    </a:ext>
                  </a:extLst>
                </p:cNvPr>
                <p:cNvSpPr/>
                <p:nvPr/>
              </p:nvSpPr>
              <p:spPr>
                <a:xfrm>
                  <a:off x="11239359" y="5108604"/>
                  <a:ext cx="896019" cy="371651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FBDC5F5A-FAC6-EA6A-5236-9E6DA323371B}"/>
                    </a:ext>
                  </a:extLst>
                </p:cNvPr>
                <p:cNvSpPr/>
                <p:nvPr/>
              </p:nvSpPr>
              <p:spPr>
                <a:xfrm>
                  <a:off x="7661008" y="5108604"/>
                  <a:ext cx="896019" cy="371651"/>
                </a:xfrm>
                <a:prstGeom prst="rect">
                  <a:avLst/>
                </a:prstGeom>
                <a:solidFill>
                  <a:srgbClr val="EC987D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3D607A02-0D2F-157B-89E6-98CF8BD96C4D}"/>
                  </a:ext>
                </a:extLst>
              </p:cNvPr>
              <p:cNvSpPr/>
              <p:nvPr/>
            </p:nvSpPr>
            <p:spPr>
              <a:xfrm>
                <a:off x="5776549" y="3072499"/>
                <a:ext cx="896019" cy="370970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2A44C-A6AE-5C48-7A85-C323A75C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32</a:t>
            </a:fld>
            <a:endParaRPr lang="en-GR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224D6B-7FFF-BAD2-F771-57B96F478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11851"/>
            <a:ext cx="9115401" cy="678884"/>
          </a:xfrm>
        </p:spPr>
        <p:txBody>
          <a:bodyPr>
            <a:normAutofit/>
          </a:bodyPr>
          <a:lstStyle/>
          <a:p>
            <a:r>
              <a:rPr lang="en-US" sz="3600" dirty="0"/>
              <a:t>Dataflow-aware Kernel Map Post-Processing 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7B183-C2F6-58B1-68AC-B9FFD4C7128B}"/>
              </a:ext>
            </a:extLst>
          </p:cNvPr>
          <p:cNvSpPr txBox="1">
            <a:spLocks/>
          </p:cNvSpPr>
          <p:nvPr/>
        </p:nvSpPr>
        <p:spPr>
          <a:xfrm>
            <a:off x="304800" y="1054100"/>
            <a:ext cx="11887200" cy="466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rebuchet MS" panose="020B0703020202090204" pitchFamily="34" charset="0"/>
              </a:rPr>
              <a:t>Three possible dataflow scenarios:</a:t>
            </a:r>
            <a:endParaRPr lang="en-US" sz="2400" noProof="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r>
              <a:rPr lang="en-US" sz="2400" noProof="0" dirty="0">
                <a:latin typeface="Trebuchet MS" panose="020B0703020202090204" pitchFamily="34" charset="0"/>
              </a:rPr>
              <a:t>1.  Pure Output-Stat</a:t>
            </a:r>
            <a:r>
              <a:rPr lang="en-US" sz="2400" dirty="0">
                <a:latin typeface="Trebuchet MS" panose="020B0703020202090204" pitchFamily="34" charset="0"/>
              </a:rPr>
              <a:t>: directly materialized as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row-major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 no</a:t>
            </a:r>
            <a:r>
              <a:rPr lang="en-US" sz="2400" dirty="0">
                <a:latin typeface="Trebuchet MS" panose="020B0703020202090204" pitchFamily="34" charset="0"/>
              </a:rPr>
              <a:t> post-processing</a:t>
            </a:r>
          </a:p>
          <a:p>
            <a:pPr marL="0" indent="0">
              <a:buNone/>
            </a:pPr>
            <a:r>
              <a:rPr lang="en-US" sz="2400" dirty="0">
                <a:latin typeface="Trebuchet MS" panose="020B0703020202090204" pitchFamily="34" charset="0"/>
              </a:rPr>
              <a:t>2.</a:t>
            </a:r>
            <a:r>
              <a:rPr lang="en-US" sz="2400" b="1" noProof="0" dirty="0">
                <a:latin typeface="Trebuchet MS" panose="020B0703020202090204" pitchFamily="34" charset="0"/>
              </a:rPr>
              <a:t>  </a:t>
            </a:r>
            <a:r>
              <a:rPr lang="en-US" sz="2400" noProof="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Pure Weight-Stat</a:t>
            </a:r>
            <a:r>
              <a:rPr lang="en-US" sz="2400" b="1" noProof="0" dirty="0">
                <a:latin typeface="Trebuchet MS" panose="020B0703020202090204" pitchFamily="34" charset="0"/>
              </a:rPr>
              <a:t>: </a:t>
            </a:r>
            <a:r>
              <a:rPr lang="en-US" sz="2400" dirty="0">
                <a:latin typeface="Trebuchet MS" panose="020B0703020202090204" pitchFamily="34" charset="0"/>
              </a:rPr>
              <a:t>directly materialized as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column-major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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endParaRPr lang="en-US" sz="2400" noProof="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r>
              <a:rPr lang="en-US" sz="2400" noProof="0" dirty="0">
                <a:latin typeface="Trebuchet MS" panose="020B0703020202090204" pitchFamily="34" charset="0"/>
              </a:rPr>
              <a:t>3.  Hybrid-Dual: </a:t>
            </a:r>
            <a:r>
              <a:rPr lang="en-US" sz="2400" dirty="0">
                <a:latin typeface="Trebuchet MS" panose="020B0703020202090204" pitchFamily="34" charset="0"/>
              </a:rPr>
              <a:t>directly materialized as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column-major</a:t>
            </a:r>
            <a:endParaRPr lang="en-GB" sz="2400" noProof="0" dirty="0">
              <a:solidFill>
                <a:schemeClr val="accent3">
                  <a:lumMod val="75000"/>
                </a:schemeClr>
              </a:solidFill>
              <a:latin typeface="Trebuchet MS" panose="020B0703020202090204" pitchFamily="34" charset="0"/>
            </a:endParaRPr>
          </a:p>
          <a:p>
            <a:endParaRPr lang="el-GR" dirty="0"/>
          </a:p>
        </p:txBody>
      </p:sp>
      <p:sp>
        <p:nvSpPr>
          <p:cNvPr id="2" name="Rounded Rectangle 48">
            <a:extLst>
              <a:ext uri="{FF2B5EF4-FFF2-40B4-BE49-F238E27FC236}">
                <a16:creationId xmlns:a16="http://schemas.microsoft.com/office/drawing/2014/main" id="{3A78AE07-9AAC-5307-53D5-F1540EEE2971}"/>
              </a:ext>
            </a:extLst>
          </p:cNvPr>
          <p:cNvSpPr/>
          <p:nvPr/>
        </p:nvSpPr>
        <p:spPr>
          <a:xfrm>
            <a:off x="182919" y="2440011"/>
            <a:ext cx="10402790" cy="849653"/>
          </a:xfrm>
          <a:prstGeom prst="roundRect">
            <a:avLst>
              <a:gd name="adj" fmla="val 0"/>
            </a:avLst>
          </a:prstGeom>
          <a:solidFill>
            <a:srgbClr val="FFFFFF">
              <a:alpha val="7803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FCCB58-B940-113D-CB96-874F749773A1}"/>
              </a:ext>
            </a:extLst>
          </p:cNvPr>
          <p:cNvSpPr txBox="1"/>
          <p:nvPr/>
        </p:nvSpPr>
        <p:spPr>
          <a:xfrm>
            <a:off x="2146009" y="3599935"/>
            <a:ext cx="7956893" cy="353943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sz="1700" dirty="0">
                <a:latin typeface="Trebuchet MS" panose="020B0703020202090204" pitchFamily="34" charset="0"/>
              </a:rPr>
              <a:t> offs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1700" baseline="-25000" dirty="0">
                <a:effectLst/>
                <a:latin typeface="Trebuchet MS" panose="020B0703020202090204" pitchFamily="34" charset="0"/>
              </a:rPr>
              <a:t>0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)  </a:t>
            </a:r>
            <a:r>
              <a:rPr lang="en-US" sz="1700" dirty="0">
                <a:latin typeface="Trebuchet MS" panose="020B0703020202090204" pitchFamily="34" charset="0"/>
              </a:rPr>
              <a:t>offs(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700" baseline="-25000" dirty="0">
                <a:latin typeface="Trebuchet MS" panose="020B0703020202090204" pitchFamily="34" charset="0"/>
              </a:rPr>
              <a:t>1</a:t>
            </a:r>
            <a:r>
              <a:rPr lang="en-US" sz="1700" dirty="0">
                <a:latin typeface="Trebuchet MS" panose="020B0703020202090204" pitchFamily="34" charset="0"/>
              </a:rPr>
              <a:t>)  offs(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700" baseline="-25000" dirty="0">
                <a:effectLst/>
                <a:latin typeface="Trebuchet MS" panose="020B0703020202090204" pitchFamily="34" charset="0"/>
              </a:rPr>
              <a:t>2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3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4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5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6</a:t>
            </a:r>
            <a:r>
              <a:rPr lang="en-US" sz="1700" dirty="0">
                <a:latin typeface="Trebuchet MS" panose="020B0703020202090204" pitchFamily="34" charset="0"/>
              </a:rPr>
              <a:t>)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    </a:t>
            </a:r>
            <a:r>
              <a:rPr lang="en-US" sz="1700" dirty="0">
                <a:latin typeface="Trebuchet MS" panose="020B0703020202090204" pitchFamily="34" charset="0"/>
              </a:rPr>
              <a:t>…</a:t>
            </a:r>
            <a:endParaRPr lang="en-US" sz="17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CCE612-7C9C-4D87-55E6-C7060C6E0F77}"/>
              </a:ext>
            </a:extLst>
          </p:cNvPr>
          <p:cNvSpPr txBox="1"/>
          <p:nvPr/>
        </p:nvSpPr>
        <p:spPr>
          <a:xfrm>
            <a:off x="4431083" y="3153716"/>
            <a:ext cx="242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/>
                <a:latin typeface="Trebuchet MS" panose="020B0703020202090204" pitchFamily="34" charset="0"/>
              </a:rPr>
              <a:t>Kernel </a:t>
            </a:r>
            <a:r>
              <a:rPr lang="en-US" sz="2400" dirty="0">
                <a:latin typeface="Trebuchet MS" panose="020B0703020202090204" pitchFamily="34" charset="0"/>
              </a:rPr>
              <a:t>Map</a:t>
            </a:r>
            <a:endParaRPr lang="en-US" sz="2400" dirty="0">
              <a:effectLst/>
              <a:latin typeface="Trebuchet MS" panose="020B070302020209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51DC24-7D2E-CB74-DFAB-49C1CA736107}"/>
              </a:ext>
            </a:extLst>
          </p:cNvPr>
          <p:cNvCxnSpPr>
            <a:cxnSpLocks/>
          </p:cNvCxnSpPr>
          <p:nvPr/>
        </p:nvCxnSpPr>
        <p:spPr>
          <a:xfrm>
            <a:off x="1838852" y="3644900"/>
            <a:ext cx="0" cy="250193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9B01DE-C089-C716-52A7-B008E41FDD5D}"/>
              </a:ext>
            </a:extLst>
          </p:cNvPr>
          <p:cNvSpPr txBox="1"/>
          <p:nvPr/>
        </p:nvSpPr>
        <p:spPr>
          <a:xfrm>
            <a:off x="1781749" y="3197713"/>
            <a:ext cx="301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Trebuchet MS" panose="020B0703020202090204" pitchFamily="34" charset="0"/>
              </a:rPr>
              <a:t>weight-stationary exec.</a:t>
            </a:r>
            <a:endParaRPr lang="en-US" dirty="0">
              <a:solidFill>
                <a:srgbClr val="C00000"/>
              </a:solidFill>
              <a:effectLst/>
              <a:latin typeface="Trebuchet MS" panose="020B070302020209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4DD02A5-235E-C319-18F9-8A7BBA0DB76B}"/>
              </a:ext>
            </a:extLst>
          </p:cNvPr>
          <p:cNvCxnSpPr>
            <a:cxnSpLocks noChangeAspect="1"/>
          </p:cNvCxnSpPr>
          <p:nvPr/>
        </p:nvCxnSpPr>
        <p:spPr>
          <a:xfrm>
            <a:off x="2209509" y="3953878"/>
            <a:ext cx="0" cy="1926222"/>
          </a:xfrm>
          <a:prstGeom prst="straightConnector1">
            <a:avLst/>
          </a:prstGeom>
          <a:ln w="76200">
            <a:solidFill>
              <a:srgbClr val="3A46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48">
            <a:extLst>
              <a:ext uri="{FF2B5EF4-FFF2-40B4-BE49-F238E27FC236}">
                <a16:creationId xmlns:a16="http://schemas.microsoft.com/office/drawing/2014/main" id="{E0979C44-F578-58D9-84B3-2FABDB31E085}"/>
              </a:ext>
            </a:extLst>
          </p:cNvPr>
          <p:cNvSpPr/>
          <p:nvPr/>
        </p:nvSpPr>
        <p:spPr>
          <a:xfrm>
            <a:off x="409989" y="1547371"/>
            <a:ext cx="10749720" cy="394849"/>
          </a:xfrm>
          <a:prstGeom prst="roundRect">
            <a:avLst>
              <a:gd name="adj" fmla="val 0"/>
            </a:avLst>
          </a:prstGeom>
          <a:solidFill>
            <a:srgbClr val="FFFFFF">
              <a:alpha val="7803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767032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5796A-8FE1-A95A-4CCE-F205BD9BB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2A44C-A6AE-5C48-7A85-C323A75C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33</a:t>
            </a:fld>
            <a:endParaRPr lang="en-GR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224D6B-7FFF-BAD2-F771-57B96F478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11851"/>
            <a:ext cx="9115401" cy="678884"/>
          </a:xfrm>
        </p:spPr>
        <p:txBody>
          <a:bodyPr>
            <a:normAutofit/>
          </a:bodyPr>
          <a:lstStyle/>
          <a:p>
            <a:r>
              <a:rPr lang="en-US" sz="3600" dirty="0"/>
              <a:t>Dataflow-aware Kernel Map Post-Processing 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7B183-C2F6-58B1-68AC-B9FFD4C7128B}"/>
              </a:ext>
            </a:extLst>
          </p:cNvPr>
          <p:cNvSpPr txBox="1">
            <a:spLocks/>
          </p:cNvSpPr>
          <p:nvPr/>
        </p:nvSpPr>
        <p:spPr>
          <a:xfrm>
            <a:off x="304800" y="1054100"/>
            <a:ext cx="11887200" cy="466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rebuchet MS" panose="020B0703020202090204" pitchFamily="34" charset="0"/>
              </a:rPr>
              <a:t>Three possible dataflow scenarios:</a:t>
            </a:r>
            <a:endParaRPr lang="en-US" sz="2400" noProof="0" dirty="0">
              <a:latin typeface="Trebuchet MS" panose="020B0703020202090204" pitchFamily="34" charset="0"/>
            </a:endParaRPr>
          </a:p>
          <a:p>
            <a:pPr marL="0" indent="0">
              <a:buNone/>
            </a:pPr>
            <a:r>
              <a:rPr lang="en-US" sz="2400" noProof="0" dirty="0">
                <a:latin typeface="Trebuchet MS" panose="020B0703020202090204" pitchFamily="34" charset="0"/>
              </a:rPr>
              <a:t>1.  Pure Output-Stat</a:t>
            </a:r>
            <a:r>
              <a:rPr lang="en-US" sz="2400" dirty="0">
                <a:latin typeface="Trebuchet MS" panose="020B0703020202090204" pitchFamily="34" charset="0"/>
              </a:rPr>
              <a:t>: directly materialized as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row-major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 no</a:t>
            </a:r>
            <a:r>
              <a:rPr lang="en-US" sz="2400" dirty="0">
                <a:latin typeface="Trebuchet MS" panose="020B0703020202090204" pitchFamily="34" charset="0"/>
              </a:rPr>
              <a:t> post-processing</a:t>
            </a:r>
          </a:p>
          <a:p>
            <a:pPr marL="0" indent="0">
              <a:buNone/>
            </a:pPr>
            <a:r>
              <a:rPr lang="en-US" sz="2400" dirty="0">
                <a:latin typeface="Trebuchet MS" panose="020B0703020202090204" pitchFamily="34" charset="0"/>
              </a:rPr>
              <a:t>2. </a:t>
            </a:r>
            <a:r>
              <a:rPr lang="en-US" sz="2400" b="1" dirty="0">
                <a:latin typeface="Trebuchet MS" panose="020B0703020202090204" pitchFamily="34" charset="0"/>
              </a:rPr>
              <a:t>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Pure Weight-Stat</a:t>
            </a:r>
            <a:r>
              <a:rPr lang="en-US" sz="2400" b="1" dirty="0">
                <a:latin typeface="Trebuchet MS" panose="020B0703020202090204" pitchFamily="34" charset="0"/>
              </a:rPr>
              <a:t>: </a:t>
            </a:r>
            <a:r>
              <a:rPr lang="en-US" sz="2400" dirty="0">
                <a:latin typeface="Trebuchet MS" panose="020B0703020202090204" pitchFamily="34" charset="0"/>
              </a:rPr>
              <a:t>directly materialized as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column-major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  <a:sym typeface="Wingdings" pitchFamily="2" charset="2"/>
              </a:rPr>
              <a:t></a:t>
            </a:r>
            <a:r>
              <a:rPr lang="en-US" sz="2400" dirty="0">
                <a:latin typeface="Trebuchet MS" panose="020B0703020202090204" pitchFamily="34" charset="0"/>
              </a:rPr>
              <a:t>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only</a:t>
            </a:r>
            <a:r>
              <a:rPr lang="en-US" sz="2400" dirty="0">
                <a:latin typeface="Trebuchet MS" panose="020B0703020202090204" pitchFamily="34" charset="0"/>
              </a:rPr>
              <a:t> filtering</a:t>
            </a:r>
          </a:p>
          <a:p>
            <a:pPr marL="0" indent="0">
              <a:buNone/>
            </a:pPr>
            <a:r>
              <a:rPr lang="en-US" sz="2400" noProof="0" dirty="0">
                <a:latin typeface="Trebuchet MS" panose="020B0703020202090204" pitchFamily="34" charset="0"/>
              </a:rPr>
              <a:t>3.  Hybrid-Dual: </a:t>
            </a:r>
            <a:r>
              <a:rPr lang="en-US" sz="2400" dirty="0">
                <a:latin typeface="Trebuchet MS" panose="020B0703020202090204" pitchFamily="34" charset="0"/>
              </a:rPr>
              <a:t>directly materialized as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column-major</a:t>
            </a:r>
            <a:endParaRPr lang="en-GB" sz="2400" noProof="0" dirty="0">
              <a:solidFill>
                <a:schemeClr val="accent3">
                  <a:lumMod val="75000"/>
                </a:schemeClr>
              </a:solidFill>
              <a:latin typeface="Trebuchet MS" panose="020B0703020202090204" pitchFamily="34" charset="0"/>
            </a:endParaRPr>
          </a:p>
          <a:p>
            <a:endParaRPr lang="el-GR" dirty="0"/>
          </a:p>
        </p:txBody>
      </p:sp>
      <p:sp>
        <p:nvSpPr>
          <p:cNvPr id="2" name="Rounded Rectangle 48">
            <a:extLst>
              <a:ext uri="{FF2B5EF4-FFF2-40B4-BE49-F238E27FC236}">
                <a16:creationId xmlns:a16="http://schemas.microsoft.com/office/drawing/2014/main" id="{3A78AE07-9AAC-5307-53D5-F1540EEE2971}"/>
              </a:ext>
            </a:extLst>
          </p:cNvPr>
          <p:cNvSpPr/>
          <p:nvPr/>
        </p:nvSpPr>
        <p:spPr>
          <a:xfrm>
            <a:off x="127600" y="2378759"/>
            <a:ext cx="10279820" cy="849653"/>
          </a:xfrm>
          <a:prstGeom prst="roundRect">
            <a:avLst>
              <a:gd name="adj" fmla="val 0"/>
            </a:avLst>
          </a:prstGeom>
          <a:solidFill>
            <a:srgbClr val="FFFFFF">
              <a:alpha val="7803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FCCB58-B940-113D-CB96-874F749773A1}"/>
              </a:ext>
            </a:extLst>
          </p:cNvPr>
          <p:cNvSpPr txBox="1"/>
          <p:nvPr/>
        </p:nvSpPr>
        <p:spPr>
          <a:xfrm>
            <a:off x="2146009" y="3599935"/>
            <a:ext cx="7956893" cy="353943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sz="1700" dirty="0">
                <a:latin typeface="Trebuchet MS" panose="020B0703020202090204" pitchFamily="34" charset="0"/>
              </a:rPr>
              <a:t> offs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1700" baseline="-25000" dirty="0">
                <a:effectLst/>
                <a:latin typeface="Trebuchet MS" panose="020B0703020202090204" pitchFamily="34" charset="0"/>
              </a:rPr>
              <a:t>0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)  </a:t>
            </a:r>
            <a:r>
              <a:rPr lang="en-US" sz="1700" dirty="0">
                <a:latin typeface="Trebuchet MS" panose="020B0703020202090204" pitchFamily="34" charset="0"/>
              </a:rPr>
              <a:t>offs(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700" baseline="-25000" dirty="0">
                <a:latin typeface="Trebuchet MS" panose="020B0703020202090204" pitchFamily="34" charset="0"/>
              </a:rPr>
              <a:t>1</a:t>
            </a:r>
            <a:r>
              <a:rPr lang="en-US" sz="1700" dirty="0">
                <a:latin typeface="Trebuchet MS" panose="020B0703020202090204" pitchFamily="34" charset="0"/>
              </a:rPr>
              <a:t>)  offs(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700" baseline="-25000" dirty="0">
                <a:effectLst/>
                <a:latin typeface="Trebuchet MS" panose="020B0703020202090204" pitchFamily="34" charset="0"/>
              </a:rPr>
              <a:t>2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3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4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5</a:t>
            </a:r>
            <a:r>
              <a:rPr lang="en-US" sz="1700" dirty="0">
                <a:latin typeface="Trebuchet MS" panose="020B0703020202090204" pitchFamily="34" charset="0"/>
              </a:rPr>
              <a:t>)  offs(W</a:t>
            </a:r>
            <a:r>
              <a:rPr lang="en-US" sz="1700" baseline="-25000" dirty="0">
                <a:latin typeface="Trebuchet MS" panose="020B0703020202090204" pitchFamily="34" charset="0"/>
              </a:rPr>
              <a:t>6</a:t>
            </a:r>
            <a:r>
              <a:rPr lang="en-US" sz="1700" dirty="0">
                <a:latin typeface="Trebuchet MS" panose="020B0703020202090204" pitchFamily="34" charset="0"/>
              </a:rPr>
              <a:t>)</a:t>
            </a:r>
            <a:r>
              <a:rPr lang="en-US" sz="1700" dirty="0">
                <a:effectLst/>
                <a:latin typeface="Trebuchet MS" panose="020B0703020202090204" pitchFamily="34" charset="0"/>
              </a:rPr>
              <a:t>    </a:t>
            </a:r>
            <a:r>
              <a:rPr lang="en-US" sz="1700" dirty="0">
                <a:latin typeface="Trebuchet MS" panose="020B0703020202090204" pitchFamily="34" charset="0"/>
              </a:rPr>
              <a:t>…</a:t>
            </a:r>
            <a:endParaRPr lang="en-US" sz="17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CCE612-7C9C-4D87-55E6-C7060C6E0F77}"/>
              </a:ext>
            </a:extLst>
          </p:cNvPr>
          <p:cNvSpPr txBox="1"/>
          <p:nvPr/>
        </p:nvSpPr>
        <p:spPr>
          <a:xfrm>
            <a:off x="4431083" y="3153716"/>
            <a:ext cx="242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/>
                <a:latin typeface="Trebuchet MS" panose="020B0703020202090204" pitchFamily="34" charset="0"/>
              </a:rPr>
              <a:t>Kernel </a:t>
            </a:r>
            <a:r>
              <a:rPr lang="en-US" sz="2400" dirty="0">
                <a:latin typeface="Trebuchet MS" panose="020B0703020202090204" pitchFamily="34" charset="0"/>
              </a:rPr>
              <a:t>Map</a:t>
            </a:r>
            <a:endParaRPr lang="en-US" sz="2400" dirty="0">
              <a:effectLst/>
              <a:latin typeface="Trebuchet MS" panose="020B070302020209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51DC24-7D2E-CB74-DFAB-49C1CA736107}"/>
              </a:ext>
            </a:extLst>
          </p:cNvPr>
          <p:cNvCxnSpPr>
            <a:cxnSpLocks/>
          </p:cNvCxnSpPr>
          <p:nvPr/>
        </p:nvCxnSpPr>
        <p:spPr>
          <a:xfrm>
            <a:off x="1838852" y="3644900"/>
            <a:ext cx="0" cy="250193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48">
            <a:extLst>
              <a:ext uri="{FF2B5EF4-FFF2-40B4-BE49-F238E27FC236}">
                <a16:creationId xmlns:a16="http://schemas.microsoft.com/office/drawing/2014/main" id="{ABC744AD-8858-60FF-B0FB-08CF6AA71688}"/>
              </a:ext>
            </a:extLst>
          </p:cNvPr>
          <p:cNvSpPr/>
          <p:nvPr/>
        </p:nvSpPr>
        <p:spPr>
          <a:xfrm>
            <a:off x="304798" y="1487322"/>
            <a:ext cx="11003281" cy="422291"/>
          </a:xfrm>
          <a:prstGeom prst="roundRect">
            <a:avLst>
              <a:gd name="adj" fmla="val 0"/>
            </a:avLst>
          </a:prstGeom>
          <a:solidFill>
            <a:srgbClr val="FFFFFF">
              <a:alpha val="7803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CA5528-087B-C889-04B0-7DC2F42A56BF}"/>
              </a:ext>
            </a:extLst>
          </p:cNvPr>
          <p:cNvSpPr txBox="1">
            <a:spLocks noChangeAspect="1"/>
          </p:cNvSpPr>
          <p:nvPr/>
        </p:nvSpPr>
        <p:spPr>
          <a:xfrm>
            <a:off x="5291067" y="5089713"/>
            <a:ext cx="2783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3">
                    <a:lumMod val="75000"/>
                  </a:schemeClr>
                </a:solidFill>
              </a:rPr>
              <a:t>filter</a:t>
            </a:r>
            <a:endParaRPr lang="el-GR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A367F2-87A9-D607-245A-FC25F0C890C5}"/>
              </a:ext>
            </a:extLst>
          </p:cNvPr>
          <p:cNvSpPr txBox="1"/>
          <p:nvPr/>
        </p:nvSpPr>
        <p:spPr>
          <a:xfrm>
            <a:off x="1781749" y="3197713"/>
            <a:ext cx="301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Trebuchet MS" panose="020B0703020202090204" pitchFamily="34" charset="0"/>
              </a:rPr>
              <a:t>weight-stationary exec.</a:t>
            </a:r>
            <a:endParaRPr lang="en-US" dirty="0">
              <a:solidFill>
                <a:srgbClr val="C00000"/>
              </a:solidFill>
              <a:effectLst/>
              <a:latin typeface="Trebuchet MS" panose="020B070302020209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B813F8C-D26C-1F9A-AEB4-BCD259A7D3BC}"/>
              </a:ext>
            </a:extLst>
          </p:cNvPr>
          <p:cNvGrpSpPr/>
          <p:nvPr/>
        </p:nvGrpSpPr>
        <p:grpSpPr>
          <a:xfrm>
            <a:off x="2233640" y="3974560"/>
            <a:ext cx="2695559" cy="373453"/>
            <a:chOff x="11737501" y="3263737"/>
            <a:chExt cx="2665814" cy="369332"/>
          </a:xfrm>
          <a:solidFill>
            <a:srgbClr val="D3E171"/>
          </a:solidFill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E19446D-2C57-35CE-469C-9E1746862711}"/>
                </a:ext>
              </a:extLst>
            </p:cNvPr>
            <p:cNvSpPr/>
            <p:nvPr/>
          </p:nvSpPr>
          <p:spPr>
            <a:xfrm>
              <a:off x="11737501" y="3263737"/>
              <a:ext cx="890429" cy="369332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FCE2922-CD85-0B18-0A1E-3D31BF701D22}"/>
                </a:ext>
              </a:extLst>
            </p:cNvPr>
            <p:cNvSpPr/>
            <p:nvPr/>
          </p:nvSpPr>
          <p:spPr>
            <a:xfrm>
              <a:off x="12628898" y="3263737"/>
              <a:ext cx="890429" cy="369332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137E77D-F3C6-56E7-8F09-BBF441062016}"/>
                </a:ext>
              </a:extLst>
            </p:cNvPr>
            <p:cNvSpPr/>
            <p:nvPr/>
          </p:nvSpPr>
          <p:spPr>
            <a:xfrm>
              <a:off x="13512886" y="3263737"/>
              <a:ext cx="890429" cy="369332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3B7563E-734D-8CDE-8BFB-517BB80BBEE9}"/>
              </a:ext>
            </a:extLst>
          </p:cNvPr>
          <p:cNvGrpSpPr/>
          <p:nvPr/>
        </p:nvGrpSpPr>
        <p:grpSpPr>
          <a:xfrm>
            <a:off x="2233640" y="4348343"/>
            <a:ext cx="2695556" cy="373453"/>
            <a:chOff x="11737501" y="3263737"/>
            <a:chExt cx="2665811" cy="369332"/>
          </a:xfrm>
          <a:solidFill>
            <a:srgbClr val="D3E171"/>
          </a:solidFill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5D152DE-939E-E39C-C5A4-F53C78AC7365}"/>
                </a:ext>
              </a:extLst>
            </p:cNvPr>
            <p:cNvSpPr/>
            <p:nvPr/>
          </p:nvSpPr>
          <p:spPr>
            <a:xfrm>
              <a:off x="11737501" y="3263737"/>
              <a:ext cx="890429" cy="369332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C818B12-CAA1-E9BE-513E-4CA87236BAB3}"/>
                </a:ext>
              </a:extLst>
            </p:cNvPr>
            <p:cNvSpPr/>
            <p:nvPr/>
          </p:nvSpPr>
          <p:spPr>
            <a:xfrm>
              <a:off x="12628898" y="3263737"/>
              <a:ext cx="890429" cy="369332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1C9A29E-4BC0-E196-5C51-78BAD702DE2D}"/>
                </a:ext>
              </a:extLst>
            </p:cNvPr>
            <p:cNvSpPr/>
            <p:nvPr/>
          </p:nvSpPr>
          <p:spPr>
            <a:xfrm>
              <a:off x="13512883" y="3263737"/>
              <a:ext cx="890429" cy="369332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B2FF2AF7-DA8C-3B6D-34A8-673A99C4B05A}"/>
              </a:ext>
            </a:extLst>
          </p:cNvPr>
          <p:cNvSpPr/>
          <p:nvPr/>
        </p:nvSpPr>
        <p:spPr>
          <a:xfrm>
            <a:off x="2233641" y="4722126"/>
            <a:ext cx="900364" cy="367587"/>
          </a:xfrm>
          <a:prstGeom prst="rect">
            <a:avLst/>
          </a:prstGeom>
          <a:solidFill>
            <a:srgbClr val="D3E17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2715EFB-6946-C001-453E-98CD7C63D9E2}"/>
              </a:ext>
            </a:extLst>
          </p:cNvPr>
          <p:cNvSpPr/>
          <p:nvPr/>
        </p:nvSpPr>
        <p:spPr>
          <a:xfrm>
            <a:off x="3134984" y="4722126"/>
            <a:ext cx="900364" cy="373453"/>
          </a:xfrm>
          <a:prstGeom prst="rect">
            <a:avLst/>
          </a:prstGeom>
          <a:solidFill>
            <a:srgbClr val="D3E17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6D87E2-ABDA-29A4-5F75-07C9CEDB0865}"/>
              </a:ext>
            </a:extLst>
          </p:cNvPr>
          <p:cNvSpPr/>
          <p:nvPr/>
        </p:nvSpPr>
        <p:spPr>
          <a:xfrm>
            <a:off x="4028833" y="4722126"/>
            <a:ext cx="900364" cy="373453"/>
          </a:xfrm>
          <a:prstGeom prst="rect">
            <a:avLst/>
          </a:prstGeom>
          <a:solidFill>
            <a:srgbClr val="D3E17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B20442-C187-C234-8228-F887A43FCF23}"/>
              </a:ext>
            </a:extLst>
          </p:cNvPr>
          <p:cNvSpPr/>
          <p:nvPr/>
        </p:nvSpPr>
        <p:spPr>
          <a:xfrm>
            <a:off x="5825779" y="3974561"/>
            <a:ext cx="896019" cy="371651"/>
          </a:xfrm>
          <a:prstGeom prst="rect">
            <a:avLst/>
          </a:prstGeom>
          <a:solidFill>
            <a:srgbClr val="D3E17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830663-C428-2FC2-C581-943B9E9CC00E}"/>
              </a:ext>
            </a:extLst>
          </p:cNvPr>
          <p:cNvSpPr/>
          <p:nvPr/>
        </p:nvSpPr>
        <p:spPr>
          <a:xfrm>
            <a:off x="6722748" y="3974561"/>
            <a:ext cx="896019" cy="371651"/>
          </a:xfrm>
          <a:prstGeom prst="rect">
            <a:avLst/>
          </a:prstGeom>
          <a:solidFill>
            <a:srgbClr val="D3E17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D5A12-9B63-5C10-AA0A-85EBA8A3036D}"/>
              </a:ext>
            </a:extLst>
          </p:cNvPr>
          <p:cNvSpPr/>
          <p:nvPr/>
        </p:nvSpPr>
        <p:spPr>
          <a:xfrm>
            <a:off x="7619717" y="3974561"/>
            <a:ext cx="896019" cy="371651"/>
          </a:xfrm>
          <a:prstGeom prst="rect">
            <a:avLst/>
          </a:prstGeom>
          <a:solidFill>
            <a:srgbClr val="D3E17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DC06C3-5AB4-BD9B-4F0C-E321DC61DF83}"/>
              </a:ext>
            </a:extLst>
          </p:cNvPr>
          <p:cNvSpPr/>
          <p:nvPr/>
        </p:nvSpPr>
        <p:spPr>
          <a:xfrm>
            <a:off x="5825779" y="4346539"/>
            <a:ext cx="896019" cy="371651"/>
          </a:xfrm>
          <a:prstGeom prst="rect">
            <a:avLst/>
          </a:prstGeom>
          <a:solidFill>
            <a:srgbClr val="D3E17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64709B5-83D9-77E1-8251-DB1AD43BEF78}"/>
              </a:ext>
            </a:extLst>
          </p:cNvPr>
          <p:cNvSpPr/>
          <p:nvPr/>
        </p:nvSpPr>
        <p:spPr>
          <a:xfrm>
            <a:off x="8516686" y="3975914"/>
            <a:ext cx="896019" cy="371651"/>
          </a:xfrm>
          <a:prstGeom prst="rect">
            <a:avLst/>
          </a:prstGeom>
          <a:solidFill>
            <a:srgbClr val="D3E17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6E919F-A4A3-B7E5-5ADF-FEB90BFD0F7D}"/>
              </a:ext>
            </a:extLst>
          </p:cNvPr>
          <p:cNvSpPr/>
          <p:nvPr/>
        </p:nvSpPr>
        <p:spPr>
          <a:xfrm>
            <a:off x="4928810" y="3975279"/>
            <a:ext cx="896019" cy="371651"/>
          </a:xfrm>
          <a:prstGeom prst="rect">
            <a:avLst/>
          </a:prstGeom>
          <a:solidFill>
            <a:srgbClr val="D3E17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B0AED72-C511-E79A-D303-0F449601BCDB}"/>
              </a:ext>
            </a:extLst>
          </p:cNvPr>
          <p:cNvSpPr/>
          <p:nvPr/>
        </p:nvSpPr>
        <p:spPr>
          <a:xfrm>
            <a:off x="4928810" y="4346802"/>
            <a:ext cx="896019" cy="371651"/>
          </a:xfrm>
          <a:prstGeom prst="rect">
            <a:avLst/>
          </a:prstGeom>
          <a:solidFill>
            <a:srgbClr val="D3E17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38100">
                <a:solidFill>
                  <a:schemeClr val="tx1"/>
                </a:solidFill>
              </a:ln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4DD02A5-235E-C319-18F9-8A7BBA0DB76B}"/>
              </a:ext>
            </a:extLst>
          </p:cNvPr>
          <p:cNvCxnSpPr>
            <a:cxnSpLocks noChangeAspect="1"/>
          </p:cNvCxnSpPr>
          <p:nvPr/>
        </p:nvCxnSpPr>
        <p:spPr>
          <a:xfrm>
            <a:off x="2209509" y="3953878"/>
            <a:ext cx="0" cy="1189622"/>
          </a:xfrm>
          <a:prstGeom prst="straightConnector1">
            <a:avLst/>
          </a:prstGeom>
          <a:ln w="76200">
            <a:solidFill>
              <a:srgbClr val="3A46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EBB6BED-10F4-8CC0-F4E1-F47E7C2955F9}"/>
              </a:ext>
            </a:extLst>
          </p:cNvPr>
          <p:cNvSpPr/>
          <p:nvPr/>
        </p:nvSpPr>
        <p:spPr>
          <a:xfrm>
            <a:off x="4028833" y="5090775"/>
            <a:ext cx="900364" cy="373453"/>
          </a:xfrm>
          <a:prstGeom prst="rect">
            <a:avLst/>
          </a:prstGeom>
          <a:solidFill>
            <a:srgbClr val="D3E17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B1CC89-350C-6CBA-8E24-2D086C74B916}"/>
              </a:ext>
            </a:extLst>
          </p:cNvPr>
          <p:cNvSpPr/>
          <p:nvPr/>
        </p:nvSpPr>
        <p:spPr>
          <a:xfrm>
            <a:off x="3135715" y="5090775"/>
            <a:ext cx="892138" cy="373453"/>
          </a:xfrm>
          <a:prstGeom prst="rect">
            <a:avLst/>
          </a:prstGeom>
          <a:solidFill>
            <a:srgbClr val="D3E17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35163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2296-A1CE-D0EC-DA1E-FA9D50051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Designing </a:t>
            </a:r>
            <a:r>
              <a:rPr lang="en-US" sz="3600" dirty="0" err="1"/>
              <a:t>Spira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D34AC-27DA-CA48-E0AD-5716FDC39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first voxel-property-aware </a:t>
            </a:r>
            <a:r>
              <a:rPr lang="en-US" sz="2400" dirty="0" err="1"/>
              <a:t>SpC</a:t>
            </a:r>
            <a:r>
              <a:rPr lang="en-US" sz="2400" dirty="0"/>
              <a:t> engine</a:t>
            </a:r>
          </a:p>
          <a:p>
            <a:r>
              <a:rPr lang="en-US" sz="2400" dirty="0" err="1"/>
              <a:t>Spira</a:t>
            </a:r>
            <a:r>
              <a:rPr lang="en-US" sz="2400" dirty="0"/>
              <a:t> incorporates the following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4 key ideas</a:t>
            </a:r>
            <a:r>
              <a:rPr lang="en-US" sz="2400" b="1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arenR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29CB7-3CEF-A10A-C49F-FDF0FE7E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34</a:t>
            </a:fld>
            <a:endParaRPr lang="en-G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1AD6F8-D2D3-B866-1454-01DFAB109DB8}"/>
              </a:ext>
            </a:extLst>
          </p:cNvPr>
          <p:cNvSpPr txBox="1"/>
          <p:nvPr/>
        </p:nvSpPr>
        <p:spPr>
          <a:xfrm>
            <a:off x="6313651" y="4150996"/>
            <a:ext cx="51925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Minimal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 post-processing costs in all dataflows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Adapting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 execution schema based on data and layer characteristics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B3213F1D-19E4-1844-2628-490FC0C4D2E9}"/>
              </a:ext>
            </a:extLst>
          </p:cNvPr>
          <p:cNvSpPr txBox="1">
            <a:spLocks/>
          </p:cNvSpPr>
          <p:nvPr/>
        </p:nvSpPr>
        <p:spPr>
          <a:xfrm>
            <a:off x="522451" y="4325891"/>
            <a:ext cx="5573549" cy="55364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Adaptive Hybrid Dataflow Execution</a:t>
            </a:r>
            <a:endParaRPr lang="en-GR" sz="24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3A028938-0AEC-5075-5735-5CB346825314}"/>
              </a:ext>
            </a:extLst>
          </p:cNvPr>
          <p:cNvSpPr txBox="1">
            <a:spLocks/>
          </p:cNvSpPr>
          <p:nvPr/>
        </p:nvSpPr>
        <p:spPr>
          <a:xfrm>
            <a:off x="522451" y="5351903"/>
            <a:ext cx="5573549" cy="553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Network-Wide Mapping</a:t>
            </a: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429585F9-986B-5875-F6F7-16765269D911}"/>
              </a:ext>
            </a:extLst>
          </p:cNvPr>
          <p:cNvSpPr txBox="1">
            <a:spLocks/>
          </p:cNvSpPr>
          <p:nvPr/>
        </p:nvSpPr>
        <p:spPr>
          <a:xfrm>
            <a:off x="522451" y="2273865"/>
            <a:ext cx="5573549" cy="553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One-Shot Z-Delta Search Mapping</a:t>
            </a:r>
            <a:endParaRPr lang="en-GR" sz="2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85481E84-512C-8D91-96DE-EC05D2D64DB6}"/>
              </a:ext>
            </a:extLst>
          </p:cNvPr>
          <p:cNvSpPr txBox="1">
            <a:spLocks/>
          </p:cNvSpPr>
          <p:nvPr/>
        </p:nvSpPr>
        <p:spPr>
          <a:xfrm>
            <a:off x="522451" y="3299878"/>
            <a:ext cx="5573549" cy="553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Packed-Native Mapping Step</a:t>
            </a:r>
            <a:endParaRPr lang="en-GR" sz="2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6BC743-7F6C-F391-0898-BEB49D6349C4}"/>
              </a:ext>
            </a:extLst>
          </p:cNvPr>
          <p:cNvSpPr txBox="1"/>
          <p:nvPr/>
        </p:nvSpPr>
        <p:spPr>
          <a:xfrm>
            <a:off x="6331857" y="3299878"/>
            <a:ext cx="3520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~3</a:t>
            </a:r>
            <a:r>
              <a:rPr lang="en-GB" kern="0" dirty="0">
                <a:solidFill>
                  <a:srgbClr val="008F00"/>
                </a:solidFill>
                <a:latin typeface="Trebuchet MS" panose="020B0703020202090204" pitchFamily="34" charset="0"/>
              </a:rPr>
              <a:t>× l</a:t>
            </a: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ess 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#</a:t>
            </a:r>
            <a:r>
              <a:rPr lang="en-GB" kern="0" dirty="0">
                <a:latin typeface="Trebuchet MS" panose="020B0703020202090204" pitchFamily="34" charset="0"/>
              </a:rPr>
              <a:t>comparisons </a:t>
            </a:r>
            <a:endParaRPr lang="en-US" kern="0" dirty="0">
              <a:latin typeface="Trebuchet MS" panose="020B0703020202090204" pitchFamily="34" charset="0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~3</a:t>
            </a:r>
            <a:r>
              <a:rPr lang="en-GB" kern="0" dirty="0">
                <a:solidFill>
                  <a:srgbClr val="008F00"/>
                </a:solidFill>
                <a:latin typeface="Trebuchet MS" panose="020B0703020202090204" pitchFamily="34" charset="0"/>
              </a:rPr>
              <a:t>× l</a:t>
            </a: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ess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 #memory accesses</a:t>
            </a:r>
            <a:endParaRPr lang="en-GR" kern="0" dirty="0">
              <a:latin typeface="Trebuchet MS" panose="020B070302020209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22F1B4-7FFF-8181-FF7D-E76C7BDBFEF6}"/>
              </a:ext>
            </a:extLst>
          </p:cNvPr>
          <p:cNvSpPr/>
          <p:nvPr/>
        </p:nvSpPr>
        <p:spPr>
          <a:xfrm>
            <a:off x="6313651" y="2169685"/>
            <a:ext cx="3539010" cy="761999"/>
          </a:xfrm>
          <a:prstGeom prst="rect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No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 pre-processing costs</a:t>
            </a:r>
          </a:p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High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 data locality 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~K</a:t>
            </a:r>
            <a:r>
              <a:rPr lang="en-GB" kern="0" dirty="0">
                <a:solidFill>
                  <a:srgbClr val="008F00"/>
                </a:solidFill>
                <a:latin typeface="Trebuchet MS" panose="020B0703020202090204" pitchFamily="34" charset="0"/>
              </a:rPr>
              <a:t>× less </a:t>
            </a:r>
            <a:r>
              <a:rPr lang="en-GB" kern="0" dirty="0">
                <a:latin typeface="Trebuchet MS" panose="020B0703020202090204" pitchFamily="34" charset="0"/>
              </a:rPr>
              <a:t>binary searches</a:t>
            </a:r>
            <a:endParaRPr lang="en-GR" kern="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66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983F2-06D2-90DB-9203-354279B9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0DC58-E18C-1994-5632-026E0A092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Key Observation: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Mapping steps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have no true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</a:rPr>
              <a:t>dependencies neither with feature computation steps nor between them</a:t>
            </a:r>
          </a:p>
          <a:p>
            <a:r>
              <a:rPr lang="en-US" sz="2400" dirty="0"/>
              <a:t>Spira executes all mapping steps concurrently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at network start </a:t>
            </a:r>
            <a:r>
              <a:rPr lang="en-US" sz="2400" dirty="0"/>
              <a:t>and significantly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improves</a:t>
            </a:r>
            <a:r>
              <a:rPr lang="en-US" sz="2400" dirty="0"/>
              <a:t> GPU SM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utilization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arenR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40F6D5-1114-A2F0-4880-29EF66EE220E}"/>
              </a:ext>
            </a:extLst>
          </p:cNvPr>
          <p:cNvSpPr/>
          <p:nvPr/>
        </p:nvSpPr>
        <p:spPr>
          <a:xfrm>
            <a:off x="10528556" y="3903144"/>
            <a:ext cx="1385353" cy="2053253"/>
          </a:xfrm>
          <a:prstGeom prst="rect">
            <a:avLst/>
          </a:prstGeom>
          <a:solidFill>
            <a:srgbClr val="008F01">
              <a:alpha val="27843"/>
            </a:srgbClr>
          </a:solidFill>
          <a:ln w="9525">
            <a:solidFill>
              <a:srgbClr val="008F0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6DB5D-1360-703F-8CAC-B1B5B3D39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Network-Wide Mapping</a:t>
            </a:r>
            <a:endParaRPr lang="el-GR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A5850-B8AE-BA15-387A-96C12A42A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35</a:t>
            </a:fld>
            <a:endParaRPr lang="en-GR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96DB083-BA74-2667-7457-3698CD2EE629}"/>
              </a:ext>
            </a:extLst>
          </p:cNvPr>
          <p:cNvGrpSpPr>
            <a:grpSpLocks noChangeAspect="1"/>
          </p:cNvGrpSpPr>
          <p:nvPr/>
        </p:nvGrpSpPr>
        <p:grpSpPr>
          <a:xfrm>
            <a:off x="66000" y="3123276"/>
            <a:ext cx="12060000" cy="780016"/>
            <a:chOff x="-980267" y="2792535"/>
            <a:chExt cx="12675303" cy="81980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67213C5-1D8A-583A-591A-D7B29DB92D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980267" y="2792535"/>
              <a:ext cx="12675303" cy="819806"/>
              <a:chOff x="-1707739" y="4501922"/>
              <a:chExt cx="15497385" cy="100233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FBD89BC-5A66-4E8E-8461-AC85465FD631}"/>
                  </a:ext>
                </a:extLst>
              </p:cNvPr>
              <p:cNvGrpSpPr/>
              <p:nvPr/>
            </p:nvGrpSpPr>
            <p:grpSpPr>
              <a:xfrm>
                <a:off x="-576207" y="4501922"/>
                <a:ext cx="14365853" cy="1002332"/>
                <a:chOff x="-576207" y="4336822"/>
                <a:chExt cx="14365853" cy="1002332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BC389820-3D98-FF5F-1986-419BD44BF33D}"/>
                    </a:ext>
                  </a:extLst>
                </p:cNvPr>
                <p:cNvGrpSpPr/>
                <p:nvPr/>
              </p:nvGrpSpPr>
              <p:grpSpPr>
                <a:xfrm>
                  <a:off x="-200994" y="4336822"/>
                  <a:ext cx="1479367" cy="1002332"/>
                  <a:chOff x="225070" y="2890157"/>
                  <a:chExt cx="1479367" cy="1002332"/>
                </a:xfrm>
              </p:grpSpPr>
              <p:sp>
                <p:nvSpPr>
                  <p:cNvPr id="38" name="Cube 37">
                    <a:extLst>
                      <a:ext uri="{FF2B5EF4-FFF2-40B4-BE49-F238E27FC236}">
                        <a16:creationId xmlns:a16="http://schemas.microsoft.com/office/drawing/2014/main" id="{603C22F6-7F6C-0CA9-F562-64C8496DC2E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25070" y="2890157"/>
                    <a:ext cx="1479364" cy="1002332"/>
                  </a:xfrm>
                  <a:prstGeom prst="cube">
                    <a:avLst>
                      <a:gd name="adj" fmla="val 18617"/>
                    </a:avLst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444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rIns="0" rtlCol="0" anchor="ctr"/>
                  <a:lstStyle/>
                  <a:p>
                    <a:pPr algn="ctr"/>
                    <a:endParaRPr lang="en-GR" sz="1600"/>
                  </a:p>
                </p:txBody>
              </p:sp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CC1528B7-8E9C-971D-B800-CBA193E32932}"/>
                      </a:ext>
                    </a:extLst>
                  </p:cNvPr>
                  <p:cNvSpPr txBox="1"/>
                  <p:nvPr/>
                </p:nvSpPr>
                <p:spPr>
                  <a:xfrm>
                    <a:off x="435704" y="3129714"/>
                    <a:ext cx="1268733" cy="338672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square" lIns="72000" rIns="0" rtlCol="0">
                    <a:spAutoFit/>
                  </a:bodyPr>
                  <a:lstStyle/>
                  <a:p>
                    <a:r>
                      <a:rPr lang="en-US" sz="1200" b="1" dirty="0">
                        <a:effectLst/>
                        <a:latin typeface="Trebuchet MS" panose="020B0703020202090204" pitchFamily="34" charset="0"/>
                      </a:rPr>
                      <a:t>Mapping</a:t>
                    </a:r>
                  </a:p>
                </p:txBody>
              </p: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A978B901-DFBB-B297-D54A-75D5B3AAD5EF}"/>
                    </a:ext>
                  </a:extLst>
                </p:cNvPr>
                <p:cNvGrpSpPr/>
                <p:nvPr/>
              </p:nvGrpSpPr>
              <p:grpSpPr>
                <a:xfrm>
                  <a:off x="3260250" y="4336822"/>
                  <a:ext cx="1508157" cy="1002332"/>
                  <a:chOff x="1949634" y="2890157"/>
                  <a:chExt cx="1508157" cy="1002332"/>
                </a:xfrm>
              </p:grpSpPr>
              <p:sp>
                <p:nvSpPr>
                  <p:cNvPr id="36" name="Cube 35">
                    <a:extLst>
                      <a:ext uri="{FF2B5EF4-FFF2-40B4-BE49-F238E27FC236}">
                        <a16:creationId xmlns:a16="http://schemas.microsoft.com/office/drawing/2014/main" id="{6D3FE80F-230B-3682-CECF-E70C052ED5A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949634" y="2890157"/>
                    <a:ext cx="1479365" cy="1002332"/>
                  </a:xfrm>
                  <a:prstGeom prst="cube">
                    <a:avLst>
                      <a:gd name="adj" fmla="val 18617"/>
                    </a:avLst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rIns="0" rtlCol="0" anchor="ctr"/>
                  <a:lstStyle/>
                  <a:p>
                    <a:pPr algn="ctr"/>
                    <a:endParaRPr lang="en-GR" sz="1600"/>
                  </a:p>
                </p:txBody>
              </p: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551249F-90C3-9DF3-DEC6-8F0B669EF0A1}"/>
                      </a:ext>
                    </a:extLst>
                  </p:cNvPr>
                  <p:cNvSpPr txBox="1"/>
                  <p:nvPr/>
                </p:nvSpPr>
                <p:spPr>
                  <a:xfrm>
                    <a:off x="2072164" y="3129713"/>
                    <a:ext cx="1385627" cy="564452"/>
                  </a:xfrm>
                  <a:prstGeom prst="rect">
                    <a:avLst/>
                  </a:prstGeom>
                  <a:noFill/>
                </p:spPr>
                <p:txBody>
                  <a:bodyPr wrap="square" lIns="72000" rIns="0" rtlCol="0">
                    <a:spAutoFit/>
                  </a:bodyPr>
                  <a:lstStyle/>
                  <a:p>
                    <a:r>
                      <a:rPr lang="en-US" sz="1200" b="1" dirty="0">
                        <a:effectLst/>
                        <a:latin typeface="Trebuchet MS" panose="020B0703020202090204" pitchFamily="34" charset="0"/>
                      </a:rPr>
                      <a:t>Batch</a:t>
                    </a:r>
                  </a:p>
                  <a:p>
                    <a:r>
                      <a:rPr lang="en-US" sz="1200" b="1" dirty="0">
                        <a:latin typeface="Trebuchet MS" panose="020B0703020202090204" pitchFamily="34" charset="0"/>
                      </a:rPr>
                      <a:t>Normalization</a:t>
                    </a:r>
                    <a:endParaRPr lang="en-US" sz="1200" b="1" dirty="0">
                      <a:effectLst/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18314B7D-E124-6B34-14E9-773691565C60}"/>
                    </a:ext>
                  </a:extLst>
                </p:cNvPr>
                <p:cNvGrpSpPr/>
                <p:nvPr/>
              </p:nvGrpSpPr>
              <p:grpSpPr>
                <a:xfrm>
                  <a:off x="4996930" y="4336822"/>
                  <a:ext cx="1479365" cy="1002332"/>
                  <a:chOff x="1949634" y="2890157"/>
                  <a:chExt cx="1479365" cy="1002332"/>
                </a:xfrm>
              </p:grpSpPr>
              <p:sp>
                <p:nvSpPr>
                  <p:cNvPr id="34" name="Cube 33">
                    <a:extLst>
                      <a:ext uri="{FF2B5EF4-FFF2-40B4-BE49-F238E27FC236}">
                        <a16:creationId xmlns:a16="http://schemas.microsoft.com/office/drawing/2014/main" id="{1D75B9D0-AD84-FED5-07B3-CAB2A0E5168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949634" y="2890157"/>
                    <a:ext cx="1479365" cy="1002332"/>
                  </a:xfrm>
                  <a:prstGeom prst="cube">
                    <a:avLst>
                      <a:gd name="adj" fmla="val 18617"/>
                    </a:avLst>
                  </a:prstGeom>
                  <a:solidFill>
                    <a:schemeClr val="bg1">
                      <a:lumMod val="9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rIns="0" rtlCol="0" anchor="ctr"/>
                  <a:lstStyle/>
                  <a:p>
                    <a:pPr algn="ctr"/>
                    <a:endParaRPr lang="en-GR" sz="1600"/>
                  </a:p>
                </p:txBody>
              </p:sp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0063E30B-4379-D107-0B1A-9F965B3F75E5}"/>
                      </a:ext>
                    </a:extLst>
                  </p:cNvPr>
                  <p:cNvSpPr txBox="1"/>
                  <p:nvPr/>
                </p:nvSpPr>
                <p:spPr>
                  <a:xfrm>
                    <a:off x="2160266" y="3129714"/>
                    <a:ext cx="1268733" cy="564453"/>
                  </a:xfrm>
                  <a:prstGeom prst="rect">
                    <a:avLst/>
                  </a:prstGeom>
                  <a:noFill/>
                </p:spPr>
                <p:txBody>
                  <a:bodyPr wrap="square" lIns="72000" rIns="0" rtlCol="0">
                    <a:spAutoFit/>
                  </a:bodyPr>
                  <a:lstStyle/>
                  <a:p>
                    <a:r>
                      <a:rPr lang="en-US" sz="1200" b="1" dirty="0" err="1">
                        <a:effectLst/>
                        <a:latin typeface="Trebuchet MS" panose="020B0703020202090204" pitchFamily="34" charset="0"/>
                      </a:rPr>
                      <a:t>ReLU</a:t>
                    </a:r>
                    <a:endParaRPr lang="en-US" sz="1200" b="1" dirty="0">
                      <a:effectLst/>
                      <a:latin typeface="Trebuchet MS" panose="020B0703020202090204" pitchFamily="34" charset="0"/>
                    </a:endParaRPr>
                  </a:p>
                  <a:p>
                    <a:r>
                      <a:rPr lang="en-US" sz="1200" b="1" dirty="0">
                        <a:latin typeface="Trebuchet MS" panose="020B0703020202090204" pitchFamily="34" charset="0"/>
                      </a:rPr>
                      <a:t>Activation</a:t>
                    </a:r>
                    <a:endParaRPr lang="en-US" sz="1200" b="1" dirty="0">
                      <a:effectLst/>
                      <a:latin typeface="Trebuchet MS" panose="020B0703020202090204" pitchFamily="34" charset="0"/>
                    </a:endParaRPr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7BDD980B-1444-6633-5B9D-2AD5E9530966}"/>
                    </a:ext>
                  </a:extLst>
                </p:cNvPr>
                <p:cNvGrpSpPr/>
                <p:nvPr/>
              </p:nvGrpSpPr>
              <p:grpSpPr>
                <a:xfrm>
                  <a:off x="10278095" y="4336822"/>
                  <a:ext cx="1508152" cy="1002332"/>
                  <a:chOff x="3757439" y="2890157"/>
                  <a:chExt cx="1508152" cy="1002332"/>
                </a:xfrm>
              </p:grpSpPr>
              <p:sp>
                <p:nvSpPr>
                  <p:cNvPr id="32" name="Cube 31">
                    <a:extLst>
                      <a:ext uri="{FF2B5EF4-FFF2-40B4-BE49-F238E27FC236}">
                        <a16:creationId xmlns:a16="http://schemas.microsoft.com/office/drawing/2014/main" id="{92854BE9-867B-3301-67FF-9452ECB3488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757439" y="2890157"/>
                    <a:ext cx="1479367" cy="1002332"/>
                  </a:xfrm>
                  <a:prstGeom prst="cube">
                    <a:avLst>
                      <a:gd name="adj" fmla="val 18617"/>
                    </a:avLst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rIns="0" rtlCol="0" anchor="ctr"/>
                  <a:lstStyle/>
                  <a:p>
                    <a:pPr algn="ctr"/>
                    <a:endParaRPr lang="en-GR" sz="1600"/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8D215A36-44EA-F17C-5A8B-1C65E84E2ABC}"/>
                      </a:ext>
                    </a:extLst>
                  </p:cNvPr>
                  <p:cNvSpPr txBox="1"/>
                  <p:nvPr/>
                </p:nvSpPr>
                <p:spPr>
                  <a:xfrm>
                    <a:off x="3879969" y="3129715"/>
                    <a:ext cx="1385622" cy="564453"/>
                  </a:xfrm>
                  <a:prstGeom prst="rect">
                    <a:avLst/>
                  </a:prstGeom>
                  <a:noFill/>
                </p:spPr>
                <p:txBody>
                  <a:bodyPr wrap="square" lIns="72000" rIns="0" rtlCol="0">
                    <a:spAutoFit/>
                  </a:bodyPr>
                  <a:lstStyle/>
                  <a:p>
                    <a:r>
                      <a:rPr lang="en-US" sz="1200" b="1" dirty="0">
                        <a:latin typeface="Trebuchet MS" panose="020B0703020202090204" pitchFamily="34" charset="0"/>
                      </a:rPr>
                      <a:t>Batch</a:t>
                    </a:r>
                  </a:p>
                  <a:p>
                    <a:r>
                      <a:rPr lang="en-US" sz="1200" b="1" dirty="0">
                        <a:effectLst/>
                        <a:latin typeface="Trebuchet MS" panose="020B0703020202090204" pitchFamily="34" charset="0"/>
                      </a:rPr>
                      <a:t>Normalization</a:t>
                    </a:r>
                  </a:p>
                </p:txBody>
              </p:sp>
            </p:grp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605027D-AD6F-B3D7-BA49-79F4B299DA08}"/>
                    </a:ext>
                  </a:extLst>
                </p:cNvPr>
                <p:cNvSpPr txBox="1"/>
                <p:nvPr/>
              </p:nvSpPr>
              <p:spPr>
                <a:xfrm>
                  <a:off x="13429592" y="4506953"/>
                  <a:ext cx="360054" cy="489191"/>
                </a:xfrm>
                <a:prstGeom prst="rect">
                  <a:avLst/>
                </a:prstGeom>
                <a:noFill/>
              </p:spPr>
              <p:txBody>
                <a:bodyPr wrap="square" lIns="72000" rIns="0" rtlCol="0">
                  <a:spAutoFit/>
                </a:bodyPr>
                <a:lstStyle/>
                <a:p>
                  <a:r>
                    <a:rPr lang="en-US" sz="2000" b="1" dirty="0">
                      <a:latin typeface="Trebuchet MS" panose="020B0703020202090204" pitchFamily="34" charset="0"/>
                    </a:rPr>
                    <a:t>…</a:t>
                  </a:r>
                  <a:endParaRPr lang="en-US" sz="2000" b="1" dirty="0">
                    <a:effectLst/>
                    <a:latin typeface="Trebuchet MS" panose="020B0703020202090204" pitchFamily="34" charset="0"/>
                  </a:endParaRPr>
                </a:p>
              </p:txBody>
            </p: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09D557A2-4DBC-676A-C792-92CDC95233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76207" y="4923121"/>
                  <a:ext cx="3600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D08D1A90-57B0-8E8C-B580-9826DA1A86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14842" y="4923121"/>
                  <a:ext cx="2520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9EC1E4AD-CCA5-3E56-45CA-3B4C0304FE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51124" y="4923121"/>
                  <a:ext cx="2520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BA54DE2F-8054-D51F-D6CA-E023837282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87404" y="4923121"/>
                  <a:ext cx="2520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14D9F5B4-D086-4912-C85C-5F6CAF91F9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23677" y="4923121"/>
                  <a:ext cx="2520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08B0705D-EF43-FE80-0BD7-91FA4E4D09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767757" y="4923121"/>
                  <a:ext cx="25200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D9E91E8A-9E2A-7C40-6FB0-9AC9118F3D19}"/>
                    </a:ext>
                  </a:extLst>
                </p:cNvPr>
                <p:cNvGrpSpPr/>
                <p:nvPr/>
              </p:nvGrpSpPr>
              <p:grpSpPr>
                <a:xfrm>
                  <a:off x="6771186" y="4336822"/>
                  <a:ext cx="1479365" cy="1002332"/>
                  <a:chOff x="1949634" y="2890157"/>
                  <a:chExt cx="1479365" cy="1002332"/>
                </a:xfrm>
              </p:grpSpPr>
              <p:sp>
                <p:nvSpPr>
                  <p:cNvPr id="30" name="Cube 29">
                    <a:extLst>
                      <a:ext uri="{FF2B5EF4-FFF2-40B4-BE49-F238E27FC236}">
                        <a16:creationId xmlns:a16="http://schemas.microsoft.com/office/drawing/2014/main" id="{BC7C8496-CF36-23B6-5002-C8676A8C90C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949634" y="2890157"/>
                    <a:ext cx="1479365" cy="1002332"/>
                  </a:xfrm>
                  <a:prstGeom prst="cube">
                    <a:avLst>
                      <a:gd name="adj" fmla="val 18617"/>
                    </a:avLst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444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rIns="0" rtlCol="0" anchor="ctr"/>
                  <a:lstStyle/>
                  <a:p>
                    <a:pPr algn="ctr"/>
                    <a:endParaRPr lang="en-GR" sz="1600"/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3EE42BF-7FE9-DE6A-AE27-DF6E67B3CC2C}"/>
                      </a:ext>
                    </a:extLst>
                  </p:cNvPr>
                  <p:cNvSpPr txBox="1"/>
                  <p:nvPr/>
                </p:nvSpPr>
                <p:spPr>
                  <a:xfrm>
                    <a:off x="2160266" y="3129714"/>
                    <a:ext cx="1268733" cy="338672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square" lIns="72000" rIns="0" rtlCol="0">
                    <a:spAutoFit/>
                  </a:bodyPr>
                  <a:lstStyle/>
                  <a:p>
                    <a:r>
                      <a:rPr lang="en-US" sz="1200" b="1" dirty="0">
                        <a:effectLst/>
                        <a:latin typeface="Trebuchet MS" panose="020B0703020202090204" pitchFamily="34" charset="0"/>
                      </a:rPr>
                      <a:t>Mapping</a:t>
                    </a:r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332A9842-ECB5-9981-88F6-13C6922FEE79}"/>
                    </a:ext>
                  </a:extLst>
                </p:cNvPr>
                <p:cNvGrpSpPr/>
                <p:nvPr/>
              </p:nvGrpSpPr>
              <p:grpSpPr>
                <a:xfrm>
                  <a:off x="12010304" y="4336822"/>
                  <a:ext cx="1479365" cy="1002332"/>
                  <a:chOff x="3757446" y="2890157"/>
                  <a:chExt cx="1479365" cy="1002332"/>
                </a:xfrm>
              </p:grpSpPr>
              <p:sp>
                <p:nvSpPr>
                  <p:cNvPr id="28" name="Cube 27">
                    <a:extLst>
                      <a:ext uri="{FF2B5EF4-FFF2-40B4-BE49-F238E27FC236}">
                        <a16:creationId xmlns:a16="http://schemas.microsoft.com/office/drawing/2014/main" id="{6411D855-4481-4D0D-1778-C151A8BC1A2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757446" y="2890157"/>
                    <a:ext cx="1479365" cy="1002332"/>
                  </a:xfrm>
                  <a:prstGeom prst="cube">
                    <a:avLst>
                      <a:gd name="adj" fmla="val 18617"/>
                    </a:avLst>
                  </a:prstGeom>
                  <a:solidFill>
                    <a:schemeClr val="bg1">
                      <a:lumMod val="9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72000" rIns="0" rtlCol="0" anchor="ctr"/>
                  <a:lstStyle/>
                  <a:p>
                    <a:pPr algn="ctr"/>
                    <a:endParaRPr lang="en-GR" sz="1600"/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B1BFF91-5ECF-D9A8-82FA-737A78CC25EA}"/>
                      </a:ext>
                    </a:extLst>
                  </p:cNvPr>
                  <p:cNvSpPr txBox="1"/>
                  <p:nvPr/>
                </p:nvSpPr>
                <p:spPr>
                  <a:xfrm>
                    <a:off x="3968074" y="3129714"/>
                    <a:ext cx="1268732" cy="564453"/>
                  </a:xfrm>
                  <a:prstGeom prst="rect">
                    <a:avLst/>
                  </a:prstGeom>
                  <a:noFill/>
                </p:spPr>
                <p:txBody>
                  <a:bodyPr wrap="square" lIns="72000" rIns="0" rtlCol="0">
                    <a:spAutoFit/>
                  </a:bodyPr>
                  <a:lstStyle/>
                  <a:p>
                    <a:r>
                      <a:rPr lang="en-US" sz="1200" b="1" dirty="0" err="1">
                        <a:effectLst/>
                        <a:latin typeface="Trebuchet MS" panose="020B0703020202090204" pitchFamily="34" charset="0"/>
                      </a:rPr>
                      <a:t>ReLU</a:t>
                    </a:r>
                    <a:endParaRPr lang="en-US" sz="1200" b="1" dirty="0">
                      <a:effectLst/>
                      <a:latin typeface="Trebuchet MS" panose="020B0703020202090204" pitchFamily="34" charset="0"/>
                    </a:endParaRPr>
                  </a:p>
                  <a:p>
                    <a:r>
                      <a:rPr lang="en-US" sz="1200" b="1" dirty="0">
                        <a:latin typeface="Trebuchet MS" panose="020B0703020202090204" pitchFamily="34" charset="0"/>
                      </a:rPr>
                      <a:t>Activation</a:t>
                    </a:r>
                    <a:endParaRPr lang="en-US" sz="1200" b="1" dirty="0">
                      <a:effectLst/>
                      <a:latin typeface="Trebuchet MS" panose="020B0703020202090204" pitchFamily="34" charset="0"/>
                    </a:endParaRPr>
                  </a:p>
                </p:txBody>
              </p:sp>
            </p:grpSp>
          </p:grp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E45185B-12F8-302B-D052-5A36294CFD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0494" t="6724" r="10380" b="10364"/>
              <a:stretch/>
            </p:blipFill>
            <p:spPr>
              <a:xfrm>
                <a:off x="-1707739" y="4651113"/>
                <a:ext cx="1211856" cy="846563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47111AE-AAD2-D3EF-8C05-77BD5EB036FC}"/>
                </a:ext>
              </a:extLst>
            </p:cNvPr>
            <p:cNvGrpSpPr/>
            <p:nvPr/>
          </p:nvGrpSpPr>
          <p:grpSpPr>
            <a:xfrm>
              <a:off x="1662618" y="2792535"/>
              <a:ext cx="1209971" cy="819806"/>
              <a:chOff x="2014188" y="3903115"/>
              <a:chExt cx="1209971" cy="819806"/>
            </a:xfrm>
          </p:grpSpPr>
          <p:sp>
            <p:nvSpPr>
              <p:cNvPr id="40" name="Cube 39">
                <a:extLst>
                  <a:ext uri="{FF2B5EF4-FFF2-40B4-BE49-F238E27FC236}">
                    <a16:creationId xmlns:a16="http://schemas.microsoft.com/office/drawing/2014/main" id="{924BBB83-B5C4-39D1-5B50-A0B5C0EC92C7}"/>
                  </a:ext>
                </a:extLst>
              </p:cNvPr>
              <p:cNvSpPr/>
              <p:nvPr/>
            </p:nvSpPr>
            <p:spPr>
              <a:xfrm rot="10800000">
                <a:off x="2014188" y="3903115"/>
                <a:ext cx="1209971" cy="819806"/>
              </a:xfrm>
              <a:prstGeom prst="cube">
                <a:avLst>
                  <a:gd name="adj" fmla="val 1861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444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:endParaRPr lang="en-GR" sz="160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52A65EB-9AE5-86F3-8F5A-F3043B820CC8}"/>
                  </a:ext>
                </a:extLst>
              </p:cNvPr>
              <p:cNvSpPr txBox="1"/>
              <p:nvPr/>
            </p:nvSpPr>
            <p:spPr>
              <a:xfrm>
                <a:off x="2166015" y="4099048"/>
                <a:ext cx="1037695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lIns="72000" rIns="0" rtlCol="0">
                <a:spAutoFit/>
              </a:bodyPr>
              <a:lstStyle/>
              <a:p>
                <a:r>
                  <a:rPr lang="en-US" sz="1200" b="1" dirty="0">
                    <a:effectLst/>
                    <a:latin typeface="Trebuchet MS" panose="020B0703020202090204" pitchFamily="34" charset="0"/>
                  </a:rPr>
                  <a:t>Feature</a:t>
                </a:r>
                <a:br>
                  <a:rPr lang="en-US" sz="1200" b="1" dirty="0">
                    <a:effectLst/>
                    <a:latin typeface="Trebuchet MS" panose="020B0703020202090204" pitchFamily="34" charset="0"/>
                  </a:rPr>
                </a:br>
                <a:r>
                  <a:rPr lang="en-US" sz="1200" b="1" dirty="0">
                    <a:effectLst/>
                    <a:latin typeface="Trebuchet MS" panose="020B0703020202090204" pitchFamily="34" charset="0"/>
                  </a:rPr>
                  <a:t>Computation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8196916-1ED6-3600-A2A2-BCB3E3B031E6}"/>
                </a:ext>
              </a:extLst>
            </p:cNvPr>
            <p:cNvGrpSpPr/>
            <p:nvPr/>
          </p:nvGrpSpPr>
          <p:grpSpPr>
            <a:xfrm>
              <a:off x="7380220" y="2792535"/>
              <a:ext cx="1209971" cy="819806"/>
              <a:chOff x="2014188" y="3903115"/>
              <a:chExt cx="1209971" cy="819806"/>
            </a:xfrm>
          </p:grpSpPr>
          <p:sp>
            <p:nvSpPr>
              <p:cNvPr id="44" name="Cube 43">
                <a:extLst>
                  <a:ext uri="{FF2B5EF4-FFF2-40B4-BE49-F238E27FC236}">
                    <a16:creationId xmlns:a16="http://schemas.microsoft.com/office/drawing/2014/main" id="{034CC4AA-28C6-4012-8017-C030B643C55D}"/>
                  </a:ext>
                </a:extLst>
              </p:cNvPr>
              <p:cNvSpPr/>
              <p:nvPr/>
            </p:nvSpPr>
            <p:spPr>
              <a:xfrm rot="10800000">
                <a:off x="2014188" y="3903115"/>
                <a:ext cx="1209971" cy="819806"/>
              </a:xfrm>
              <a:prstGeom prst="cube">
                <a:avLst>
                  <a:gd name="adj" fmla="val 1861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444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0" rtlCol="0" anchor="ctr"/>
              <a:lstStyle/>
              <a:p>
                <a:pPr algn="ctr"/>
                <a:endParaRPr lang="en-GR" sz="160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ABAF0F9-EB0B-04D1-5C60-36A71AD63706}"/>
                  </a:ext>
                </a:extLst>
              </p:cNvPr>
              <p:cNvSpPr txBox="1"/>
              <p:nvPr/>
            </p:nvSpPr>
            <p:spPr>
              <a:xfrm>
                <a:off x="2166015" y="4099048"/>
                <a:ext cx="1037695" cy="46166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lIns="72000" rIns="0" rtlCol="0">
                <a:spAutoFit/>
              </a:bodyPr>
              <a:lstStyle/>
              <a:p>
                <a:r>
                  <a:rPr lang="en-US" sz="1200" b="1" dirty="0">
                    <a:effectLst/>
                    <a:latin typeface="Trebuchet MS" panose="020B0703020202090204" pitchFamily="34" charset="0"/>
                  </a:rPr>
                  <a:t>Feature</a:t>
                </a:r>
                <a:br>
                  <a:rPr lang="en-US" sz="1200" b="1" dirty="0">
                    <a:effectLst/>
                    <a:latin typeface="Trebuchet MS" panose="020B0703020202090204" pitchFamily="34" charset="0"/>
                  </a:rPr>
                </a:br>
                <a:r>
                  <a:rPr lang="en-US" sz="1200" b="1" dirty="0">
                    <a:effectLst/>
                    <a:latin typeface="Trebuchet MS" panose="020B0703020202090204" pitchFamily="34" charset="0"/>
                  </a:rPr>
                  <a:t>Computation</a:t>
                </a: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CF680FE-62B2-D269-3BCE-578E9FC793EB}"/>
                </a:ext>
              </a:extLst>
            </p:cNvPr>
            <p:cNvCxnSpPr>
              <a:cxnSpLocks/>
            </p:cNvCxnSpPr>
            <p:nvPr/>
          </p:nvCxnSpPr>
          <p:spPr>
            <a:xfrm>
              <a:off x="8616828" y="3202438"/>
              <a:ext cx="20611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365A640-215D-0D77-3123-FBE122688FDA}"/>
                </a:ext>
              </a:extLst>
            </p:cNvPr>
            <p:cNvCxnSpPr>
              <a:cxnSpLocks/>
            </p:cNvCxnSpPr>
            <p:nvPr/>
          </p:nvCxnSpPr>
          <p:spPr>
            <a:xfrm>
              <a:off x="1462069" y="3202438"/>
              <a:ext cx="20611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4B068F2-AFA2-4136-C089-0076A7B21A8F}"/>
              </a:ext>
            </a:extLst>
          </p:cNvPr>
          <p:cNvGrpSpPr/>
          <p:nvPr/>
        </p:nvGrpSpPr>
        <p:grpSpPr>
          <a:xfrm>
            <a:off x="2389772" y="4841047"/>
            <a:ext cx="4816816" cy="1255018"/>
            <a:chOff x="2389772" y="4413028"/>
            <a:chExt cx="4816816" cy="1255018"/>
          </a:xfrm>
        </p:grpSpPr>
        <p:cxnSp>
          <p:nvCxnSpPr>
            <p:cNvPr id="88" name="Connector: Curved 160">
              <a:extLst>
                <a:ext uri="{FF2B5EF4-FFF2-40B4-BE49-F238E27FC236}">
                  <a16:creationId xmlns:a16="http://schemas.microsoft.com/office/drawing/2014/main" id="{E7AC680A-45F9-B2D0-6D14-6BE3487178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4584" y="5398210"/>
              <a:ext cx="4772004" cy="269836"/>
            </a:xfrm>
            <a:prstGeom prst="curved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or: Curved 163">
              <a:extLst>
                <a:ext uri="{FF2B5EF4-FFF2-40B4-BE49-F238E27FC236}">
                  <a16:creationId xmlns:a16="http://schemas.microsoft.com/office/drawing/2014/main" id="{26F65CB2-7FFB-BCDB-0767-F78ECB2E290F}"/>
                </a:ext>
              </a:extLst>
            </p:cNvPr>
            <p:cNvCxnSpPr>
              <a:cxnSpLocks/>
            </p:cNvCxnSpPr>
            <p:nvPr/>
          </p:nvCxnSpPr>
          <p:spPr>
            <a:xfrm>
              <a:off x="2389772" y="4413028"/>
              <a:ext cx="822969" cy="146684"/>
            </a:xfrm>
            <a:prstGeom prst="curvedConnector2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7EB63D9-AA69-86CE-DC17-2E793DA81A81}"/>
              </a:ext>
            </a:extLst>
          </p:cNvPr>
          <p:cNvGrpSpPr/>
          <p:nvPr/>
        </p:nvGrpSpPr>
        <p:grpSpPr>
          <a:xfrm>
            <a:off x="85050" y="4647994"/>
            <a:ext cx="10679079" cy="1638447"/>
            <a:chOff x="85050" y="4219975"/>
            <a:chExt cx="10679079" cy="1638447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7ED9BBE-FC59-CDFC-A421-FE8808548E9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050" y="4219975"/>
              <a:ext cx="10679079" cy="1638447"/>
              <a:chOff x="-960245" y="2415705"/>
              <a:chExt cx="11223931" cy="1722027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ED9056E4-F1B8-D7F6-2387-0D2D4681238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960245" y="2415705"/>
                <a:ext cx="11223931" cy="1722027"/>
                <a:chOff x="-1683259" y="4041193"/>
                <a:chExt cx="13722879" cy="2105428"/>
              </a:xfrm>
            </p:grpSpPr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38259891-F2F9-A838-37CB-1626109195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0494" t="6724" r="10380" b="10364"/>
                <a:stretch/>
              </p:blipFill>
              <p:spPr>
                <a:xfrm>
                  <a:off x="-1683259" y="4712312"/>
                  <a:ext cx="1211857" cy="846564"/>
                </a:xfrm>
                <a:prstGeom prst="rect">
                  <a:avLst/>
                </a:prstGeom>
              </p:spPr>
            </p:pic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5047DD2B-B65A-613A-10A6-4EA7481B6374}"/>
                    </a:ext>
                  </a:extLst>
                </p:cNvPr>
                <p:cNvGrpSpPr/>
                <p:nvPr/>
              </p:nvGrpSpPr>
              <p:grpSpPr>
                <a:xfrm>
                  <a:off x="-645649" y="4041193"/>
                  <a:ext cx="12685269" cy="2105428"/>
                  <a:chOff x="-645649" y="3876093"/>
                  <a:chExt cx="12685269" cy="2105428"/>
                </a:xfrm>
              </p:grpSpPr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89FC07BC-C7A6-6BA8-3D97-6D1A941A2A2B}"/>
                      </a:ext>
                    </a:extLst>
                  </p:cNvPr>
                  <p:cNvGrpSpPr/>
                  <p:nvPr/>
                </p:nvGrpSpPr>
                <p:grpSpPr>
                  <a:xfrm>
                    <a:off x="-200999" y="3876093"/>
                    <a:ext cx="1479367" cy="1002332"/>
                    <a:chOff x="225065" y="2429428"/>
                    <a:chExt cx="1479367" cy="1002332"/>
                  </a:xfrm>
                </p:grpSpPr>
                <p:sp>
                  <p:nvSpPr>
                    <p:cNvPr id="86" name="Cube 85">
                      <a:extLst>
                        <a:ext uri="{FF2B5EF4-FFF2-40B4-BE49-F238E27FC236}">
                          <a16:creationId xmlns:a16="http://schemas.microsoft.com/office/drawing/2014/main" id="{CF2D1FE8-A009-3AD1-6307-A35BD16EB660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25065" y="2429428"/>
                      <a:ext cx="1479364" cy="1002332"/>
                    </a:xfrm>
                    <a:prstGeom prst="cube">
                      <a:avLst>
                        <a:gd name="adj" fmla="val 18617"/>
                      </a:avLst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 w="4445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72000" rIns="0" rtlCol="0" anchor="ctr"/>
                    <a:lstStyle/>
                    <a:p>
                      <a:pPr algn="ctr"/>
                      <a:endParaRPr lang="en-GR" sz="1600"/>
                    </a:p>
                  </p:txBody>
                </p:sp>
                <p:sp>
                  <p:nvSpPr>
                    <p:cNvPr id="87" name="TextBox 86">
                      <a:extLst>
                        <a:ext uri="{FF2B5EF4-FFF2-40B4-BE49-F238E27FC236}">
                          <a16:creationId xmlns:a16="http://schemas.microsoft.com/office/drawing/2014/main" id="{B07C0865-6167-C7AA-8B7D-DFB05936C38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5698" y="2668987"/>
                      <a:ext cx="1268734" cy="338672"/>
                    </a:xfrm>
                    <a:prstGeom prst="rect">
                      <a:avLst/>
                    </a:prstGeom>
                    <a:noFill/>
                    <a:ln w="38100">
                      <a:noFill/>
                    </a:ln>
                  </p:spPr>
                  <p:txBody>
                    <a:bodyPr wrap="square" lIns="72000" rIns="0" rtlCol="0">
                      <a:spAutoFit/>
                    </a:bodyPr>
                    <a:lstStyle/>
                    <a:p>
                      <a:r>
                        <a:rPr lang="en-US" sz="1200" b="1" dirty="0">
                          <a:effectLst/>
                          <a:latin typeface="Trebuchet MS" panose="020B0703020202090204" pitchFamily="34" charset="0"/>
                        </a:rPr>
                        <a:t>Mapping</a:t>
                      </a:r>
                    </a:p>
                  </p:txBody>
                </p:sp>
              </p:grpSp>
              <p:grpSp>
                <p:nvGrpSpPr>
                  <p:cNvPr id="64" name="Group 63">
                    <a:extLst>
                      <a:ext uri="{FF2B5EF4-FFF2-40B4-BE49-F238E27FC236}">
                        <a16:creationId xmlns:a16="http://schemas.microsoft.com/office/drawing/2014/main" id="{471A3628-54D3-0B26-6874-76D9C47552F0}"/>
                      </a:ext>
                    </a:extLst>
                  </p:cNvPr>
                  <p:cNvGrpSpPr/>
                  <p:nvPr/>
                </p:nvGrpSpPr>
                <p:grpSpPr>
                  <a:xfrm>
                    <a:off x="3260250" y="4336822"/>
                    <a:ext cx="1508157" cy="1002332"/>
                    <a:chOff x="1949634" y="2890157"/>
                    <a:chExt cx="1508157" cy="1002332"/>
                  </a:xfrm>
                </p:grpSpPr>
                <p:sp>
                  <p:nvSpPr>
                    <p:cNvPr id="84" name="Cube 83">
                      <a:extLst>
                        <a:ext uri="{FF2B5EF4-FFF2-40B4-BE49-F238E27FC236}">
                          <a16:creationId xmlns:a16="http://schemas.microsoft.com/office/drawing/2014/main" id="{4294BC83-B51B-BB46-9ECF-13F794EE5602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1949634" y="2890157"/>
                      <a:ext cx="1479365" cy="1002332"/>
                    </a:xfrm>
                    <a:prstGeom prst="cube">
                      <a:avLst>
                        <a:gd name="adj" fmla="val 18617"/>
                      </a:avLst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72000" rIns="0" rtlCol="0" anchor="ctr"/>
                    <a:lstStyle/>
                    <a:p>
                      <a:pPr algn="ctr"/>
                      <a:endParaRPr lang="en-GR" sz="1600"/>
                    </a:p>
                  </p:txBody>
                </p:sp>
                <p:sp>
                  <p:nvSpPr>
                    <p:cNvPr id="85" name="TextBox 84">
                      <a:extLst>
                        <a:ext uri="{FF2B5EF4-FFF2-40B4-BE49-F238E27FC236}">
                          <a16:creationId xmlns:a16="http://schemas.microsoft.com/office/drawing/2014/main" id="{8834CA6B-7921-EBDA-57CF-344C627F79C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72164" y="3129713"/>
                      <a:ext cx="1385627" cy="5644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72000" rIns="0" rtlCol="0">
                      <a:spAutoFit/>
                    </a:bodyPr>
                    <a:lstStyle/>
                    <a:p>
                      <a:r>
                        <a:rPr lang="en-US" sz="1200" b="1" dirty="0">
                          <a:effectLst/>
                          <a:latin typeface="Trebuchet MS" panose="020B0703020202090204" pitchFamily="34" charset="0"/>
                        </a:rPr>
                        <a:t>Batch</a:t>
                      </a:r>
                    </a:p>
                    <a:p>
                      <a:r>
                        <a:rPr lang="en-US" sz="1200" b="1" dirty="0">
                          <a:latin typeface="Trebuchet MS" panose="020B0703020202090204" pitchFamily="34" charset="0"/>
                        </a:rPr>
                        <a:t>Normalization</a:t>
                      </a:r>
                      <a:endParaRPr lang="en-US" sz="1200" b="1" dirty="0">
                        <a:effectLst/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04996652-7A5C-0EE7-8E91-6BE6C5D493D0}"/>
                      </a:ext>
                    </a:extLst>
                  </p:cNvPr>
                  <p:cNvGrpSpPr/>
                  <p:nvPr/>
                </p:nvGrpSpPr>
                <p:grpSpPr>
                  <a:xfrm>
                    <a:off x="4996930" y="4336822"/>
                    <a:ext cx="1479365" cy="1002332"/>
                    <a:chOff x="1949634" y="2890157"/>
                    <a:chExt cx="1479365" cy="1002332"/>
                  </a:xfrm>
                </p:grpSpPr>
                <p:sp>
                  <p:nvSpPr>
                    <p:cNvPr id="82" name="Cube 81">
                      <a:extLst>
                        <a:ext uri="{FF2B5EF4-FFF2-40B4-BE49-F238E27FC236}">
                          <a16:creationId xmlns:a16="http://schemas.microsoft.com/office/drawing/2014/main" id="{F57700D6-C225-F81D-01F9-A38A05FB29C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1949634" y="2890157"/>
                      <a:ext cx="1479365" cy="1002332"/>
                    </a:xfrm>
                    <a:prstGeom prst="cube">
                      <a:avLst>
                        <a:gd name="adj" fmla="val 18617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72000" rIns="0" rtlCol="0" anchor="ctr"/>
                    <a:lstStyle/>
                    <a:p>
                      <a:pPr algn="ctr"/>
                      <a:endParaRPr lang="en-GR" sz="1600"/>
                    </a:p>
                  </p:txBody>
                </p:sp>
                <p:sp>
                  <p:nvSpPr>
                    <p:cNvPr id="83" name="TextBox 82">
                      <a:extLst>
                        <a:ext uri="{FF2B5EF4-FFF2-40B4-BE49-F238E27FC236}">
                          <a16:creationId xmlns:a16="http://schemas.microsoft.com/office/drawing/2014/main" id="{E4146FF7-94CE-DB43-AE7C-7F45E88F88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60266" y="3129714"/>
                      <a:ext cx="1268733" cy="5644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72000" rIns="0" rtlCol="0">
                      <a:spAutoFit/>
                    </a:bodyPr>
                    <a:lstStyle/>
                    <a:p>
                      <a:r>
                        <a:rPr lang="en-US" sz="1200" b="1" dirty="0" err="1">
                          <a:effectLst/>
                          <a:latin typeface="Trebuchet MS" panose="020B0703020202090204" pitchFamily="34" charset="0"/>
                        </a:rPr>
                        <a:t>ReLU</a:t>
                      </a:r>
                      <a:endParaRPr lang="en-US" sz="1200" b="1" dirty="0">
                        <a:effectLst/>
                        <a:latin typeface="Trebuchet MS" panose="020B0703020202090204" pitchFamily="34" charset="0"/>
                      </a:endParaRPr>
                    </a:p>
                    <a:p>
                      <a:r>
                        <a:rPr lang="en-US" sz="1200" b="1" dirty="0">
                          <a:latin typeface="Trebuchet MS" panose="020B0703020202090204" pitchFamily="34" charset="0"/>
                        </a:rPr>
                        <a:t>Activation</a:t>
                      </a:r>
                      <a:endParaRPr lang="en-US" sz="1200" b="1" dirty="0">
                        <a:effectLst/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0EA022F5-FA90-12E7-E8F9-F7FC998DC611}"/>
                      </a:ext>
                    </a:extLst>
                  </p:cNvPr>
                  <p:cNvGrpSpPr/>
                  <p:nvPr/>
                </p:nvGrpSpPr>
                <p:grpSpPr>
                  <a:xfrm>
                    <a:off x="8528067" y="4336822"/>
                    <a:ext cx="1508138" cy="1002332"/>
                    <a:chOff x="2007411" y="2890157"/>
                    <a:chExt cx="1508138" cy="1002332"/>
                  </a:xfrm>
                </p:grpSpPr>
                <p:sp>
                  <p:nvSpPr>
                    <p:cNvPr id="80" name="Cube 79">
                      <a:extLst>
                        <a:ext uri="{FF2B5EF4-FFF2-40B4-BE49-F238E27FC236}">
                          <a16:creationId xmlns:a16="http://schemas.microsoft.com/office/drawing/2014/main" id="{B5A4A7FE-9AC6-5E30-16C2-01CB68D828CF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007411" y="2890157"/>
                      <a:ext cx="1479364" cy="1002332"/>
                    </a:xfrm>
                    <a:prstGeom prst="cube">
                      <a:avLst>
                        <a:gd name="adj" fmla="val 18617"/>
                      </a:avLst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72000" rIns="0" rtlCol="0" anchor="ctr"/>
                    <a:lstStyle/>
                    <a:p>
                      <a:pPr algn="ctr"/>
                      <a:endParaRPr lang="en-GR" sz="1600"/>
                    </a:p>
                  </p:txBody>
                </p:sp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E3AEBA1E-6072-196B-7C9D-085C67C5A10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29940" y="3129715"/>
                      <a:ext cx="1385609" cy="5644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72000" rIns="0" rtlCol="0">
                      <a:spAutoFit/>
                    </a:bodyPr>
                    <a:lstStyle/>
                    <a:p>
                      <a:r>
                        <a:rPr lang="en-US" sz="1200" b="1" dirty="0">
                          <a:latin typeface="Trebuchet MS" panose="020B0703020202090204" pitchFamily="34" charset="0"/>
                        </a:rPr>
                        <a:t>Batch</a:t>
                      </a:r>
                    </a:p>
                    <a:p>
                      <a:r>
                        <a:rPr lang="en-US" sz="1200" b="1" dirty="0">
                          <a:effectLst/>
                          <a:latin typeface="Trebuchet MS" panose="020B0703020202090204" pitchFamily="34" charset="0"/>
                        </a:rPr>
                        <a:t>Normalization</a:t>
                      </a:r>
                    </a:p>
                  </p:txBody>
                </p:sp>
              </p:grp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898DBA6A-605C-7701-8960-28A280766B7A}"/>
                      </a:ext>
                    </a:extLst>
                  </p:cNvPr>
                  <p:cNvSpPr txBox="1"/>
                  <p:nvPr/>
                </p:nvSpPr>
                <p:spPr>
                  <a:xfrm>
                    <a:off x="11679565" y="4506953"/>
                    <a:ext cx="360055" cy="489191"/>
                  </a:xfrm>
                  <a:prstGeom prst="rect">
                    <a:avLst/>
                  </a:prstGeom>
                  <a:noFill/>
                </p:spPr>
                <p:txBody>
                  <a:bodyPr wrap="square" lIns="72000" rIns="0" rtlCol="0">
                    <a:spAutoFit/>
                  </a:bodyPr>
                  <a:lstStyle/>
                  <a:p>
                    <a:r>
                      <a:rPr lang="en-US" sz="2000" b="1" dirty="0">
                        <a:latin typeface="Trebuchet MS" panose="020B0703020202090204" pitchFamily="34" charset="0"/>
                      </a:rPr>
                      <a:t>…</a:t>
                    </a:r>
                    <a:endParaRPr lang="en-US" sz="2000" b="1" dirty="0">
                      <a:effectLst/>
                      <a:latin typeface="Trebuchet MS" panose="020B0703020202090204" pitchFamily="34" charset="0"/>
                    </a:endParaRPr>
                  </a:p>
                </p:txBody>
              </p:sp>
              <p:cxnSp>
                <p:nvCxnSpPr>
                  <p:cNvPr id="69" name="Straight Arrow Connector 68">
                    <a:extLst>
                      <a:ext uri="{FF2B5EF4-FFF2-40B4-BE49-F238E27FC236}">
                        <a16:creationId xmlns:a16="http://schemas.microsoft.com/office/drawing/2014/main" id="{2F06C61A-17AF-C835-56CB-1C4D7400FA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14842" y="4923121"/>
                    <a:ext cx="252000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Arrow Connector 69">
                    <a:extLst>
                      <a:ext uri="{FF2B5EF4-FFF2-40B4-BE49-F238E27FC236}">
                        <a16:creationId xmlns:a16="http://schemas.microsoft.com/office/drawing/2014/main" id="{B0D7A33F-1D8B-0321-7084-7C81144CFA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751124" y="4923121"/>
                    <a:ext cx="252000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Arrow Connector 70">
                    <a:extLst>
                      <a:ext uri="{FF2B5EF4-FFF2-40B4-BE49-F238E27FC236}">
                        <a16:creationId xmlns:a16="http://schemas.microsoft.com/office/drawing/2014/main" id="{1319B316-864F-4899-6BFC-69C4209E87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487404" y="4923121"/>
                    <a:ext cx="252000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Arrow Connector 72">
                    <a:extLst>
                      <a:ext uri="{FF2B5EF4-FFF2-40B4-BE49-F238E27FC236}">
                        <a16:creationId xmlns:a16="http://schemas.microsoft.com/office/drawing/2014/main" id="{EE25C3BE-2361-2F15-19F1-73C9E0B16E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017720" y="4923121"/>
                    <a:ext cx="252000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E9C0EC4D-825E-B2FC-9B2A-9C26D8FD616C}"/>
                      </a:ext>
                    </a:extLst>
                  </p:cNvPr>
                  <p:cNvGrpSpPr/>
                  <p:nvPr/>
                </p:nvGrpSpPr>
                <p:grpSpPr>
                  <a:xfrm>
                    <a:off x="-200999" y="4979189"/>
                    <a:ext cx="1479366" cy="1002332"/>
                    <a:chOff x="-5022551" y="3532524"/>
                    <a:chExt cx="1479366" cy="1002332"/>
                  </a:xfrm>
                </p:grpSpPr>
                <p:sp>
                  <p:nvSpPr>
                    <p:cNvPr id="78" name="Cube 77">
                      <a:extLst>
                        <a:ext uri="{FF2B5EF4-FFF2-40B4-BE49-F238E27FC236}">
                          <a16:creationId xmlns:a16="http://schemas.microsoft.com/office/drawing/2014/main" id="{DF4A7B49-1003-D6E1-7315-244ED53CE8F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-5022551" y="3532524"/>
                      <a:ext cx="1479366" cy="1002332"/>
                    </a:xfrm>
                    <a:prstGeom prst="cube">
                      <a:avLst>
                        <a:gd name="adj" fmla="val 18617"/>
                      </a:avLst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 w="44450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72000" rIns="0" rtlCol="0" anchor="ctr"/>
                    <a:lstStyle/>
                    <a:p>
                      <a:pPr algn="ctr"/>
                      <a:endParaRPr lang="en-GR" sz="1600"/>
                    </a:p>
                  </p:txBody>
                </p:sp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FDDDBBAD-15B7-8DDF-8355-E0188B8F93A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4811918" y="3772082"/>
                      <a:ext cx="1268733" cy="338672"/>
                    </a:xfrm>
                    <a:prstGeom prst="rect">
                      <a:avLst/>
                    </a:prstGeom>
                    <a:noFill/>
                    <a:ln w="38100">
                      <a:noFill/>
                    </a:ln>
                  </p:spPr>
                  <p:txBody>
                    <a:bodyPr wrap="square" lIns="72000" rIns="0" rtlCol="0">
                      <a:spAutoFit/>
                    </a:bodyPr>
                    <a:lstStyle/>
                    <a:p>
                      <a:r>
                        <a:rPr lang="en-US" sz="1200" b="1" dirty="0">
                          <a:effectLst/>
                          <a:latin typeface="Trebuchet MS" panose="020B0703020202090204" pitchFamily="34" charset="0"/>
                        </a:rPr>
                        <a:t>Mapping</a:t>
                      </a:r>
                    </a:p>
                  </p:txBody>
                </p:sp>
              </p:grp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65BDD139-1E75-4704-4EE8-1E7E583122B8}"/>
                      </a:ext>
                    </a:extLst>
                  </p:cNvPr>
                  <p:cNvGrpSpPr/>
                  <p:nvPr/>
                </p:nvGrpSpPr>
                <p:grpSpPr>
                  <a:xfrm>
                    <a:off x="10260269" y="4336822"/>
                    <a:ext cx="1479365" cy="1002332"/>
                    <a:chOff x="2007411" y="2890157"/>
                    <a:chExt cx="1479365" cy="1002332"/>
                  </a:xfrm>
                </p:grpSpPr>
                <p:sp>
                  <p:nvSpPr>
                    <p:cNvPr id="76" name="Cube 75">
                      <a:extLst>
                        <a:ext uri="{FF2B5EF4-FFF2-40B4-BE49-F238E27FC236}">
                          <a16:creationId xmlns:a16="http://schemas.microsoft.com/office/drawing/2014/main" id="{3DB300DD-0AD4-6868-BEDF-E04DF12F477C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007411" y="2890157"/>
                      <a:ext cx="1479365" cy="1002332"/>
                    </a:xfrm>
                    <a:prstGeom prst="cube">
                      <a:avLst>
                        <a:gd name="adj" fmla="val 18617"/>
                      </a:avLst>
                    </a:prstGeom>
                    <a:solidFill>
                      <a:schemeClr val="bg1">
                        <a:lumMod val="95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72000" rIns="0" rtlCol="0" anchor="ctr"/>
                    <a:lstStyle/>
                    <a:p>
                      <a:pPr algn="ctr"/>
                      <a:endParaRPr lang="en-GR" sz="1600"/>
                    </a:p>
                  </p:txBody>
                </p:sp>
                <p:sp>
                  <p:nvSpPr>
                    <p:cNvPr id="77" name="TextBox 76">
                      <a:extLst>
                        <a:ext uri="{FF2B5EF4-FFF2-40B4-BE49-F238E27FC236}">
                          <a16:creationId xmlns:a16="http://schemas.microsoft.com/office/drawing/2014/main" id="{231929B5-443B-E971-22C1-EC40230881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18041" y="3129715"/>
                      <a:ext cx="1268732" cy="5644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72000" rIns="0" rtlCol="0">
                      <a:spAutoFit/>
                    </a:bodyPr>
                    <a:lstStyle/>
                    <a:p>
                      <a:r>
                        <a:rPr lang="en-US" sz="1200" b="1" dirty="0" err="1">
                          <a:effectLst/>
                          <a:latin typeface="Trebuchet MS" panose="020B0703020202090204" pitchFamily="34" charset="0"/>
                        </a:rPr>
                        <a:t>ReLU</a:t>
                      </a:r>
                      <a:endParaRPr lang="en-US" sz="1200" b="1" dirty="0">
                        <a:effectLst/>
                        <a:latin typeface="Trebuchet MS" panose="020B0703020202090204" pitchFamily="34" charset="0"/>
                      </a:endParaRPr>
                    </a:p>
                    <a:p>
                      <a:r>
                        <a:rPr lang="en-US" sz="1200" b="1" dirty="0">
                          <a:latin typeface="Trebuchet MS" panose="020B0703020202090204" pitchFamily="34" charset="0"/>
                        </a:rPr>
                        <a:t>Activation</a:t>
                      </a:r>
                      <a:endParaRPr lang="en-US" sz="1200" b="1" dirty="0">
                        <a:effectLst/>
                        <a:latin typeface="Trebuchet MS" panose="020B0703020202090204" pitchFamily="34" charset="0"/>
                      </a:endParaRPr>
                    </a:p>
                  </p:txBody>
                </p:sp>
              </p:grpSp>
              <p:cxnSp>
                <p:nvCxnSpPr>
                  <p:cNvPr id="68" name="Straight Arrow Connector 67">
                    <a:extLst>
                      <a:ext uri="{FF2B5EF4-FFF2-40B4-BE49-F238E27FC236}">
                        <a16:creationId xmlns:a16="http://schemas.microsoft.com/office/drawing/2014/main" id="{099C7FDD-45B4-D268-5D39-C906F9C3CB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645649" y="5124605"/>
                    <a:ext cx="410083" cy="350596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A87C0337-5302-F590-1D8A-729077B08319}"/>
                  </a:ext>
                </a:extLst>
              </p:cNvPr>
              <p:cNvGrpSpPr/>
              <p:nvPr/>
            </p:nvGrpSpPr>
            <p:grpSpPr>
              <a:xfrm>
                <a:off x="1662618" y="2792535"/>
                <a:ext cx="1209971" cy="819806"/>
                <a:chOff x="2014188" y="3903115"/>
                <a:chExt cx="1209971" cy="819806"/>
              </a:xfrm>
            </p:grpSpPr>
            <p:sp>
              <p:nvSpPr>
                <p:cNvPr id="59" name="Cube 58">
                  <a:extLst>
                    <a:ext uri="{FF2B5EF4-FFF2-40B4-BE49-F238E27FC236}">
                      <a16:creationId xmlns:a16="http://schemas.microsoft.com/office/drawing/2014/main" id="{632322A9-2B99-611F-7B86-4D63D8D29AB4}"/>
                    </a:ext>
                  </a:extLst>
                </p:cNvPr>
                <p:cNvSpPr/>
                <p:nvPr/>
              </p:nvSpPr>
              <p:spPr>
                <a:xfrm rot="10800000">
                  <a:off x="2014188" y="3903115"/>
                  <a:ext cx="1209971" cy="819806"/>
                </a:xfrm>
                <a:prstGeom prst="cube">
                  <a:avLst>
                    <a:gd name="adj" fmla="val 18617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444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:endParaRPr lang="en-GR" sz="1600"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ED8210DD-51B1-4543-43B0-F1C5B8CF5E19}"/>
                    </a:ext>
                  </a:extLst>
                </p:cNvPr>
                <p:cNvSpPr txBox="1"/>
                <p:nvPr/>
              </p:nvSpPr>
              <p:spPr>
                <a:xfrm>
                  <a:off x="2166015" y="4099048"/>
                  <a:ext cx="1037695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lIns="72000" rIns="0" rtlCol="0">
                  <a:spAutoFit/>
                </a:bodyPr>
                <a:lstStyle/>
                <a:p>
                  <a:r>
                    <a:rPr lang="en-US" sz="1200" b="1" dirty="0">
                      <a:effectLst/>
                      <a:latin typeface="Trebuchet MS" panose="020B0703020202090204" pitchFamily="34" charset="0"/>
                    </a:rPr>
                    <a:t>Feature</a:t>
                  </a:r>
                  <a:br>
                    <a:rPr lang="en-US" sz="1200" b="1" dirty="0">
                      <a:effectLst/>
                      <a:latin typeface="Trebuchet MS" panose="020B0703020202090204" pitchFamily="34" charset="0"/>
                    </a:rPr>
                  </a:br>
                  <a:r>
                    <a:rPr lang="en-US" sz="1200" b="1" dirty="0">
                      <a:effectLst/>
                      <a:latin typeface="Trebuchet MS" panose="020B0703020202090204" pitchFamily="34" charset="0"/>
                    </a:rPr>
                    <a:t>Computation</a:t>
                  </a: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06A65365-BB9E-D5FB-5F0F-327BB70CDE79}"/>
                  </a:ext>
                </a:extLst>
              </p:cNvPr>
              <p:cNvGrpSpPr/>
              <p:nvPr/>
            </p:nvGrpSpPr>
            <p:grpSpPr>
              <a:xfrm>
                <a:off x="5948866" y="2792535"/>
                <a:ext cx="1209971" cy="819806"/>
                <a:chOff x="582834" y="3903115"/>
                <a:chExt cx="1209971" cy="819806"/>
              </a:xfrm>
            </p:grpSpPr>
            <p:sp>
              <p:nvSpPr>
                <p:cNvPr id="57" name="Cube 56">
                  <a:extLst>
                    <a:ext uri="{FF2B5EF4-FFF2-40B4-BE49-F238E27FC236}">
                      <a16:creationId xmlns:a16="http://schemas.microsoft.com/office/drawing/2014/main" id="{08B2D1A6-B419-6D32-51AE-B72AEB3E7BDC}"/>
                    </a:ext>
                  </a:extLst>
                </p:cNvPr>
                <p:cNvSpPr/>
                <p:nvPr/>
              </p:nvSpPr>
              <p:spPr>
                <a:xfrm rot="10800000">
                  <a:off x="582834" y="3903115"/>
                  <a:ext cx="1209971" cy="819806"/>
                </a:xfrm>
                <a:prstGeom prst="cube">
                  <a:avLst>
                    <a:gd name="adj" fmla="val 18617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444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0" rtlCol="0" anchor="ctr"/>
                <a:lstStyle/>
                <a:p>
                  <a:pPr algn="ctr"/>
                  <a:endParaRPr lang="en-GR" sz="1600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0E8FBB2-0376-8460-4CF6-46A638E99A88}"/>
                    </a:ext>
                  </a:extLst>
                </p:cNvPr>
                <p:cNvSpPr txBox="1"/>
                <p:nvPr/>
              </p:nvSpPr>
              <p:spPr>
                <a:xfrm>
                  <a:off x="734666" y="4099048"/>
                  <a:ext cx="1037695" cy="46166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lIns="72000" rIns="0" rtlCol="0">
                  <a:spAutoFit/>
                </a:bodyPr>
                <a:lstStyle/>
                <a:p>
                  <a:r>
                    <a:rPr lang="en-US" sz="1200" b="1" dirty="0">
                      <a:effectLst/>
                      <a:latin typeface="Trebuchet MS" panose="020B0703020202090204" pitchFamily="34" charset="0"/>
                    </a:rPr>
                    <a:t>Feature</a:t>
                  </a:r>
                  <a:br>
                    <a:rPr lang="en-US" sz="1200" b="1" dirty="0">
                      <a:effectLst/>
                      <a:latin typeface="Trebuchet MS" panose="020B0703020202090204" pitchFamily="34" charset="0"/>
                    </a:rPr>
                  </a:br>
                  <a:r>
                    <a:rPr lang="en-US" sz="1200" b="1" dirty="0">
                      <a:effectLst/>
                      <a:latin typeface="Trebuchet MS" panose="020B0703020202090204" pitchFamily="34" charset="0"/>
                    </a:rPr>
                    <a:t>Computation</a:t>
                  </a:r>
                </a:p>
              </p:txBody>
            </p:sp>
          </p:grp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70A61435-77C1-0832-1168-449C692F50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85470" y="3202438"/>
                <a:ext cx="20611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BA291678-E1F8-2388-DF64-58213D4EBC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2069" y="3202438"/>
                <a:ext cx="20611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5D9810A2-2267-9E3D-4D70-E38AAB07E8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6553" y="4669955"/>
              <a:ext cx="280150" cy="9498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A2C3A955-5A44-E177-1D40-15E4D35E1A5C}"/>
              </a:ext>
            </a:extLst>
          </p:cNvPr>
          <p:cNvSpPr txBox="1"/>
          <p:nvPr/>
        </p:nvSpPr>
        <p:spPr>
          <a:xfrm>
            <a:off x="4312527" y="3893611"/>
            <a:ext cx="4088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sequential execution of mapping steps</a:t>
            </a:r>
            <a:endParaRPr lang="el-GR" sz="16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A7A6E53-BF65-F228-9D07-6E71B7DC3361}"/>
              </a:ext>
            </a:extLst>
          </p:cNvPr>
          <p:cNvSpPr txBox="1"/>
          <p:nvPr/>
        </p:nvSpPr>
        <p:spPr>
          <a:xfrm>
            <a:off x="4507682" y="6056948"/>
            <a:ext cx="3852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concurrent execution of mapping steps</a:t>
            </a:r>
            <a:endParaRPr lang="el-GR" sz="1600" dirty="0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C06033E-D86D-9747-52E2-3DC15582AB0E}"/>
              </a:ext>
            </a:extLst>
          </p:cNvPr>
          <p:cNvCxnSpPr>
            <a:cxnSpLocks/>
          </p:cNvCxnSpPr>
          <p:nvPr/>
        </p:nvCxnSpPr>
        <p:spPr>
          <a:xfrm>
            <a:off x="11897527" y="3576243"/>
            <a:ext cx="9728" cy="2433949"/>
          </a:xfrm>
          <a:prstGeom prst="line">
            <a:avLst/>
          </a:prstGeom>
          <a:ln w="44450">
            <a:solidFill>
              <a:srgbClr val="008F0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B3956BA5-ECC2-CBDB-76B0-94490B94A4FB}"/>
              </a:ext>
            </a:extLst>
          </p:cNvPr>
          <p:cNvCxnSpPr>
            <a:cxnSpLocks/>
          </p:cNvCxnSpPr>
          <p:nvPr/>
        </p:nvCxnSpPr>
        <p:spPr>
          <a:xfrm>
            <a:off x="10557236" y="5406244"/>
            <a:ext cx="1332000" cy="0"/>
          </a:xfrm>
          <a:prstGeom prst="straightConnector1">
            <a:avLst/>
          </a:prstGeom>
          <a:ln w="44450">
            <a:solidFill>
              <a:srgbClr val="008F0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2508B270-2149-CAEF-1303-38242E62FF21}"/>
              </a:ext>
            </a:extLst>
          </p:cNvPr>
          <p:cNvSpPr txBox="1"/>
          <p:nvPr/>
        </p:nvSpPr>
        <p:spPr>
          <a:xfrm>
            <a:off x="10528558" y="4924649"/>
            <a:ext cx="137264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rgbClr val="008F01"/>
                </a:solidFill>
              </a:rPr>
              <a:t>performance gain</a:t>
            </a:r>
            <a:endParaRPr lang="el-GR" sz="1600" dirty="0">
              <a:solidFill>
                <a:srgbClr val="008F01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7D66CF1-7226-716E-FB59-41787A312845}"/>
              </a:ext>
            </a:extLst>
          </p:cNvPr>
          <p:cNvSpPr txBox="1"/>
          <p:nvPr/>
        </p:nvSpPr>
        <p:spPr>
          <a:xfrm>
            <a:off x="4774737" y="2652503"/>
            <a:ext cx="2331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effectLst/>
                <a:latin typeface="Trebuchet MS" panose="020B0703020202090204" pitchFamily="34" charset="0"/>
              </a:rPr>
              <a:t>Prior Works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E11B3EC-23CD-988A-9C21-8A559710ECA3}"/>
              </a:ext>
            </a:extLst>
          </p:cNvPr>
          <p:cNvSpPr txBox="1"/>
          <p:nvPr/>
        </p:nvSpPr>
        <p:spPr>
          <a:xfrm>
            <a:off x="4829757" y="4548504"/>
            <a:ext cx="1911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effectLst/>
                <a:latin typeface="Trebuchet MS" panose="020B0703020202090204" pitchFamily="34" charset="0"/>
              </a:rPr>
              <a:t>Spira</a:t>
            </a:r>
          </a:p>
        </p:txBody>
      </p:sp>
      <p:sp>
        <p:nvSpPr>
          <p:cNvPr id="120" name="Left Brace 119">
            <a:extLst>
              <a:ext uri="{FF2B5EF4-FFF2-40B4-BE49-F238E27FC236}">
                <a16:creationId xmlns:a16="http://schemas.microsoft.com/office/drawing/2014/main" id="{BE642BD3-5C0A-CB7C-A20C-BC0AF24E7DEF}"/>
              </a:ext>
            </a:extLst>
          </p:cNvPr>
          <p:cNvSpPr/>
          <p:nvPr/>
        </p:nvSpPr>
        <p:spPr>
          <a:xfrm rot="5400000">
            <a:off x="2277318" y="1740891"/>
            <a:ext cx="400108" cy="2456101"/>
          </a:xfrm>
          <a:prstGeom prst="leftBrace">
            <a:avLst>
              <a:gd name="adj1" fmla="val 48313"/>
              <a:gd name="adj2" fmla="val 50000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1" name="Left Brace 120">
            <a:extLst>
              <a:ext uri="{FF2B5EF4-FFF2-40B4-BE49-F238E27FC236}">
                <a16:creationId xmlns:a16="http://schemas.microsoft.com/office/drawing/2014/main" id="{60A9829A-4D4E-B905-94BB-AC3313B276F7}"/>
              </a:ext>
            </a:extLst>
          </p:cNvPr>
          <p:cNvSpPr/>
          <p:nvPr/>
        </p:nvSpPr>
        <p:spPr>
          <a:xfrm rot="5400000">
            <a:off x="7743771" y="1680383"/>
            <a:ext cx="400108" cy="2456101"/>
          </a:xfrm>
          <a:prstGeom prst="leftBrace">
            <a:avLst>
              <a:gd name="adj1" fmla="val 48313"/>
              <a:gd name="adj2" fmla="val 50000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92A0C92-86F9-D896-9C18-82E33B4AE007}"/>
              </a:ext>
            </a:extLst>
          </p:cNvPr>
          <p:cNvSpPr txBox="1"/>
          <p:nvPr/>
        </p:nvSpPr>
        <p:spPr>
          <a:xfrm>
            <a:off x="1909345" y="2510849"/>
            <a:ext cx="1342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SpC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layer 1</a:t>
            </a:r>
            <a:endParaRPr lang="el-GR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C8153A8-F234-673A-A40C-1519811EC306}"/>
              </a:ext>
            </a:extLst>
          </p:cNvPr>
          <p:cNvSpPr txBox="1"/>
          <p:nvPr/>
        </p:nvSpPr>
        <p:spPr>
          <a:xfrm>
            <a:off x="7316273" y="2429624"/>
            <a:ext cx="1342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</a:rPr>
              <a:t>SpC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layer 2</a:t>
            </a:r>
            <a:endParaRPr lang="el-GR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0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1" grpId="0"/>
      <p:bldP spid="114" grpId="0"/>
      <p:bldP spid="1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2296-A1CE-D0EC-DA1E-FA9D50051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Designing </a:t>
            </a:r>
            <a:r>
              <a:rPr lang="en-US" sz="3600" dirty="0" err="1"/>
              <a:t>Spira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D34AC-27DA-CA48-E0AD-5716FDC39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first voxel-property-aware </a:t>
            </a:r>
            <a:r>
              <a:rPr lang="en-US" sz="2400" dirty="0" err="1"/>
              <a:t>SpC</a:t>
            </a:r>
            <a:r>
              <a:rPr lang="en-US" sz="2400" dirty="0"/>
              <a:t> engine</a:t>
            </a:r>
          </a:p>
          <a:p>
            <a:r>
              <a:rPr lang="en-US" sz="2400" dirty="0" err="1"/>
              <a:t>Spira</a:t>
            </a:r>
            <a:r>
              <a:rPr lang="en-US" sz="2400" dirty="0"/>
              <a:t> incorporates the following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4 key ideas</a:t>
            </a:r>
            <a:r>
              <a:rPr lang="en-US" sz="2400" b="1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arenR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29CB7-3CEF-A10A-C49F-FDF0FE7E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36</a:t>
            </a:fld>
            <a:endParaRPr lang="en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E8E86D-885F-F173-18F4-496C4C7A0601}"/>
              </a:ext>
            </a:extLst>
          </p:cNvPr>
          <p:cNvSpPr txBox="1"/>
          <p:nvPr/>
        </p:nvSpPr>
        <p:spPr>
          <a:xfrm>
            <a:off x="6331857" y="5302479"/>
            <a:ext cx="42193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Higher 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execution parallelism </a:t>
            </a:r>
          </a:p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Higher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 GPU utilization</a:t>
            </a:r>
            <a:endParaRPr lang="en-GR" kern="0" dirty="0">
              <a:latin typeface="Trebuchet MS" panose="020B0703020202090204" pitchFamily="34" charset="0"/>
            </a:endParaRP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5A07AF0F-C106-2E2D-9BC2-577F791392FB}"/>
              </a:ext>
            </a:extLst>
          </p:cNvPr>
          <p:cNvSpPr txBox="1">
            <a:spLocks/>
          </p:cNvSpPr>
          <p:nvPr/>
        </p:nvSpPr>
        <p:spPr>
          <a:xfrm>
            <a:off x="522451" y="5351903"/>
            <a:ext cx="5573549" cy="55364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Network-Wide Mapping</a:t>
            </a: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9DA0E435-9089-08C1-81C5-705E8CA5DB50}"/>
              </a:ext>
            </a:extLst>
          </p:cNvPr>
          <p:cNvSpPr txBox="1">
            <a:spLocks/>
          </p:cNvSpPr>
          <p:nvPr/>
        </p:nvSpPr>
        <p:spPr>
          <a:xfrm>
            <a:off x="522451" y="2273865"/>
            <a:ext cx="5573549" cy="553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One-Shot Z-Delta Search Mapping</a:t>
            </a:r>
            <a:endParaRPr lang="en-GR" sz="2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ACD781F8-2552-C3CF-6F13-F7B6214AEA0C}"/>
              </a:ext>
            </a:extLst>
          </p:cNvPr>
          <p:cNvSpPr txBox="1">
            <a:spLocks/>
          </p:cNvSpPr>
          <p:nvPr/>
        </p:nvSpPr>
        <p:spPr>
          <a:xfrm>
            <a:off x="522451" y="3299878"/>
            <a:ext cx="5573549" cy="553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Packed-Native Mapping Step</a:t>
            </a:r>
            <a:endParaRPr lang="en-GR" sz="2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5D63F992-359B-370F-82E5-F68FA3200A2F}"/>
              </a:ext>
            </a:extLst>
          </p:cNvPr>
          <p:cNvSpPr txBox="1">
            <a:spLocks/>
          </p:cNvSpPr>
          <p:nvPr/>
        </p:nvSpPr>
        <p:spPr>
          <a:xfrm>
            <a:off x="522451" y="4325891"/>
            <a:ext cx="5573549" cy="553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Adaptive Hybrid Dataflow Execution</a:t>
            </a:r>
            <a:endParaRPr lang="en-GR" sz="24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0A3889-C97C-ED98-727F-D7BD3238C866}"/>
              </a:ext>
            </a:extLst>
          </p:cNvPr>
          <p:cNvSpPr txBox="1"/>
          <p:nvPr/>
        </p:nvSpPr>
        <p:spPr>
          <a:xfrm>
            <a:off x="6313651" y="4150996"/>
            <a:ext cx="51925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Minimal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 post-processing costs in all dataflows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Adapting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 execution schema based on data and layer characteristics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2ED11-6F2A-7467-729D-F989F0323AB7}"/>
              </a:ext>
            </a:extLst>
          </p:cNvPr>
          <p:cNvSpPr txBox="1"/>
          <p:nvPr/>
        </p:nvSpPr>
        <p:spPr>
          <a:xfrm>
            <a:off x="6331857" y="3299878"/>
            <a:ext cx="3520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~3</a:t>
            </a:r>
            <a:r>
              <a:rPr lang="en-GB" kern="0" dirty="0">
                <a:solidFill>
                  <a:srgbClr val="008F00"/>
                </a:solidFill>
                <a:latin typeface="Trebuchet MS" panose="020B0703020202090204" pitchFamily="34" charset="0"/>
              </a:rPr>
              <a:t>× l</a:t>
            </a: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ess 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#</a:t>
            </a:r>
            <a:r>
              <a:rPr lang="en-GB" kern="0" dirty="0">
                <a:latin typeface="Trebuchet MS" panose="020B0703020202090204" pitchFamily="34" charset="0"/>
              </a:rPr>
              <a:t>comparisons </a:t>
            </a:r>
            <a:endParaRPr lang="en-US" kern="0" dirty="0">
              <a:latin typeface="Trebuchet MS" panose="020B0703020202090204" pitchFamily="34" charset="0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~3</a:t>
            </a:r>
            <a:r>
              <a:rPr lang="en-GB" kern="0" dirty="0">
                <a:solidFill>
                  <a:srgbClr val="008F00"/>
                </a:solidFill>
                <a:latin typeface="Trebuchet MS" panose="020B0703020202090204" pitchFamily="34" charset="0"/>
              </a:rPr>
              <a:t>× l</a:t>
            </a: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ess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 #memory accesses</a:t>
            </a:r>
            <a:endParaRPr lang="en-GR" kern="0" dirty="0">
              <a:latin typeface="Trebuchet MS" panose="020B070302020209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D30D30-C1D1-6B29-4A17-437FE5437212}"/>
              </a:ext>
            </a:extLst>
          </p:cNvPr>
          <p:cNvSpPr/>
          <p:nvPr/>
        </p:nvSpPr>
        <p:spPr>
          <a:xfrm>
            <a:off x="6313651" y="2169685"/>
            <a:ext cx="3539010" cy="761999"/>
          </a:xfrm>
          <a:prstGeom prst="rect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No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 pre-processing costs</a:t>
            </a:r>
          </a:p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High</a:t>
            </a:r>
            <a:r>
              <a:rPr lang="en-US" kern="0" dirty="0">
                <a:latin typeface="Trebuchet MS" panose="020B0703020202090204" pitchFamily="34" charset="0"/>
                <a:sym typeface="Wingdings" pitchFamily="2" charset="2"/>
              </a:rPr>
              <a:t> data locality 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kern="0" dirty="0">
                <a:solidFill>
                  <a:srgbClr val="008F00"/>
                </a:solidFill>
                <a:latin typeface="Trebuchet MS" panose="020B0703020202090204" pitchFamily="34" charset="0"/>
                <a:sym typeface="Wingdings" pitchFamily="2" charset="2"/>
              </a:rPr>
              <a:t>~K</a:t>
            </a:r>
            <a:r>
              <a:rPr lang="en-GB" kern="0" dirty="0">
                <a:solidFill>
                  <a:srgbClr val="008F00"/>
                </a:solidFill>
                <a:latin typeface="Trebuchet MS" panose="020B0703020202090204" pitchFamily="34" charset="0"/>
              </a:rPr>
              <a:t>× less </a:t>
            </a:r>
            <a:r>
              <a:rPr lang="en-GB" kern="0" dirty="0">
                <a:latin typeface="Trebuchet MS" panose="020B0703020202090204" pitchFamily="34" charset="0"/>
              </a:rPr>
              <a:t>binary searches</a:t>
            </a:r>
            <a:endParaRPr lang="en-GR" kern="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02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6F677-3597-0690-DBDA-0D7948A3C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Outline</a:t>
            </a:r>
            <a:endParaRPr lang="en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42FBC-A8FD-1BAA-851C-6A1A7EA7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37</a:t>
            </a:fld>
            <a:endParaRPr lang="en-GR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4048E3-8F60-6692-AF26-41C69AD37DC9}"/>
              </a:ext>
            </a:extLst>
          </p:cNvPr>
          <p:cNvGrpSpPr/>
          <p:nvPr/>
        </p:nvGrpSpPr>
        <p:grpSpPr>
          <a:xfrm>
            <a:off x="3118006" y="1249560"/>
            <a:ext cx="5955991" cy="4492230"/>
            <a:chOff x="450329" y="1214439"/>
            <a:chExt cx="3178696" cy="4492230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72467B30-696A-BB9B-49B3-8CFA5C70C100}"/>
                </a:ext>
              </a:extLst>
            </p:cNvPr>
            <p:cNvSpPr txBox="1">
              <a:spLocks/>
            </p:cNvSpPr>
            <p:nvPr/>
          </p:nvSpPr>
          <p:spPr>
            <a:xfrm>
              <a:off x="450333" y="1214439"/>
              <a:ext cx="3178692" cy="553640"/>
            </a:xfrm>
            <a:prstGeom prst="roundRect">
              <a:avLst/>
            </a:prstGeom>
            <a:solidFill>
              <a:srgbClr val="B1D1E3"/>
            </a:solidFill>
            <a:ln w="63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</a:t>
              </a:r>
              <a:r>
                <a:rPr lang="en-GR" dirty="0"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Background</a:t>
              </a:r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43225B7C-EE22-85CD-2BEE-2667F7F2DEAF}"/>
                </a:ext>
              </a:extLst>
            </p:cNvPr>
            <p:cNvSpPr txBox="1">
              <a:spLocks/>
            </p:cNvSpPr>
            <p:nvPr/>
          </p:nvSpPr>
          <p:spPr>
            <a:xfrm>
              <a:off x="450329" y="5153029"/>
              <a:ext cx="3178692" cy="553640"/>
            </a:xfrm>
            <a:prstGeom prst="roundRect">
              <a:avLst/>
            </a:prstGeom>
            <a:solidFill>
              <a:srgbClr val="20455A"/>
            </a:solidFill>
            <a:ln w="57150" cap="flat" cmpd="sng" algn="ctr">
              <a:solidFill>
                <a:srgbClr val="20455A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28800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Evaluation</a:t>
              </a:r>
              <a:endParaRPr lang="en-GR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DBA2F80-0305-AA2E-41FF-28787871513C}"/>
              </a:ext>
            </a:extLst>
          </p:cNvPr>
          <p:cNvSpPr txBox="1">
            <a:spLocks/>
          </p:cNvSpPr>
          <p:nvPr/>
        </p:nvSpPr>
        <p:spPr>
          <a:xfrm>
            <a:off x="3118010" y="2234207"/>
            <a:ext cx="5955987" cy="5536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8800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Prior Works</a:t>
            </a:r>
            <a:endParaRPr lang="en-GR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5338DE02-67C1-62E1-9CFC-5A8C769EAC87}"/>
              </a:ext>
            </a:extLst>
          </p:cNvPr>
          <p:cNvSpPr txBox="1">
            <a:spLocks/>
          </p:cNvSpPr>
          <p:nvPr/>
        </p:nvSpPr>
        <p:spPr>
          <a:xfrm>
            <a:off x="3118004" y="3218855"/>
            <a:ext cx="5955993" cy="5536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8800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Voxel Data Properties</a:t>
            </a:r>
            <a:endParaRPr lang="en-GR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467F5BDD-9C00-9083-EB15-0E59799BF9AC}"/>
              </a:ext>
            </a:extLst>
          </p:cNvPr>
          <p:cNvSpPr txBox="1">
            <a:spLocks/>
          </p:cNvSpPr>
          <p:nvPr/>
        </p:nvSpPr>
        <p:spPr>
          <a:xfrm>
            <a:off x="3118006" y="4203503"/>
            <a:ext cx="5955984" cy="5536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8800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Spira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Design</a:t>
            </a:r>
            <a:endParaRPr lang="en-GR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217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088BD-584B-DB44-1BCD-9CC65EE3B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Evaluation Methodology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F30C9-026E-09E3-2FF3-D6F200663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6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3x</a:t>
            </a:r>
            <a:r>
              <a:rPr lang="en-GB" sz="2600" dirty="0">
                <a:latin typeface="Trebuchet MS" panose="020B0703020202090204" pitchFamily="34" charset="0"/>
              </a:rPr>
              <a:t> Point Cloud Networks: </a:t>
            </a:r>
            <a:r>
              <a:rPr lang="en-GB" sz="2600" dirty="0" err="1">
                <a:latin typeface="Trebuchet MS" panose="020B0703020202090204" pitchFamily="34" charset="0"/>
              </a:rPr>
              <a:t>ResNet</a:t>
            </a:r>
            <a:r>
              <a:rPr lang="en-GB" sz="2600" dirty="0">
                <a:latin typeface="Trebuchet MS" panose="020B0703020202090204" pitchFamily="34" charset="0"/>
              </a:rPr>
              <a:t>, Large </a:t>
            </a:r>
            <a:r>
              <a:rPr lang="en-GB" sz="2600" dirty="0" err="1">
                <a:latin typeface="Trebuchet MS" panose="020B0703020202090204" pitchFamily="34" charset="0"/>
              </a:rPr>
              <a:t>ResNet</a:t>
            </a:r>
            <a:r>
              <a:rPr lang="en-GB" sz="2600" dirty="0">
                <a:latin typeface="Trebuchet MS" panose="020B0703020202090204" pitchFamily="34" charset="0"/>
              </a:rPr>
              <a:t>, </a:t>
            </a:r>
            <a:r>
              <a:rPr lang="en-GB" sz="2600" dirty="0" err="1">
                <a:latin typeface="Trebuchet MS" panose="020B0703020202090204" pitchFamily="34" charset="0"/>
              </a:rPr>
              <a:t>UNet</a:t>
            </a:r>
            <a:endParaRPr lang="en-GB" sz="2600" dirty="0"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6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3x </a:t>
            </a:r>
            <a:r>
              <a:rPr lang="en-GB" sz="2600" dirty="0">
                <a:latin typeface="Trebuchet MS" panose="020B0703020202090204" pitchFamily="34" charset="0"/>
              </a:rPr>
              <a:t>Datasets: Waymo, </a:t>
            </a:r>
            <a:r>
              <a:rPr lang="en-GB" sz="2600" dirty="0" err="1">
                <a:latin typeface="Trebuchet MS" panose="020B0703020202090204" pitchFamily="34" charset="0"/>
              </a:rPr>
              <a:t>SemanticKITTI</a:t>
            </a:r>
            <a:r>
              <a:rPr lang="en-GB" sz="2600" dirty="0">
                <a:latin typeface="Trebuchet MS" panose="020B0703020202090204" pitchFamily="34" charset="0"/>
              </a:rPr>
              <a:t>, </a:t>
            </a:r>
            <a:r>
              <a:rPr lang="en-GB" sz="2600" dirty="0" err="1">
                <a:latin typeface="Trebuchet MS" panose="020B0703020202090204" pitchFamily="34" charset="0"/>
              </a:rPr>
              <a:t>ScanNet</a:t>
            </a:r>
            <a:endParaRPr lang="en-GB" sz="2600" dirty="0">
              <a:solidFill>
                <a:schemeClr val="accent3">
                  <a:lumMod val="75000"/>
                </a:schemeClr>
              </a:solidFill>
              <a:latin typeface="Trebuchet MS" panose="020B070302020209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6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6x </a:t>
            </a:r>
            <a:r>
              <a:rPr lang="en-GB" sz="2600" dirty="0">
                <a:latin typeface="Trebuchet MS" panose="020B0703020202090204" pitchFamily="34" charset="0"/>
              </a:rPr>
              <a:t>GPUs: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>
                <a:latin typeface="Trebuchet MS" panose="020B0703020202090204" pitchFamily="34" charset="0"/>
              </a:rPr>
              <a:t>A100, H100: </a:t>
            </a:r>
            <a:r>
              <a:rPr lang="en-GB" i="1" dirty="0" err="1">
                <a:solidFill>
                  <a:srgbClr val="C00000"/>
                </a:solidFill>
                <a:latin typeface="Trebuchet MS" panose="020B0703020202090204" pitchFamily="34" charset="0"/>
              </a:rPr>
              <a:t>datacenter</a:t>
            </a:r>
            <a:endParaRPr lang="en-GB" i="1" dirty="0">
              <a:solidFill>
                <a:srgbClr val="C00000"/>
              </a:solidFill>
              <a:latin typeface="Trebuchet MS" panose="020B070302020209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>
                <a:latin typeface="Trebuchet MS" panose="020B0703020202090204" pitchFamily="34" charset="0"/>
              </a:rPr>
              <a:t>Quadro RTX 5000: </a:t>
            </a:r>
            <a:r>
              <a:rPr lang="en-GB" i="1" dirty="0">
                <a:solidFill>
                  <a:schemeClr val="accent3"/>
                </a:solidFill>
                <a:latin typeface="Trebuchet MS" panose="020B0703020202090204" pitchFamily="34" charset="0"/>
              </a:rPr>
              <a:t>workstation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>
                <a:latin typeface="Trebuchet MS" panose="020B0703020202090204" pitchFamily="34" charset="0"/>
              </a:rPr>
              <a:t>GTX 1060, RTX 3090: </a:t>
            </a:r>
            <a:r>
              <a:rPr lang="en-GB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rebuchet MS" panose="020B0703020202090204" pitchFamily="34" charset="0"/>
              </a:rPr>
              <a:t>consumer</a:t>
            </a:r>
            <a:r>
              <a:rPr lang="en-GB" dirty="0">
                <a:latin typeface="Trebuchet MS" panose="020B0703020202090204" pitchFamily="34" charset="0"/>
              </a:rPr>
              <a:t>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>
                <a:latin typeface="Trebuchet MS" panose="020B0703020202090204" pitchFamily="34" charset="0"/>
              </a:rPr>
              <a:t>Jetson Orin AGX: </a:t>
            </a:r>
            <a:r>
              <a:rPr lang="en-GB" i="1" dirty="0">
                <a:solidFill>
                  <a:srgbClr val="00B050"/>
                </a:solidFill>
                <a:latin typeface="Trebuchet MS" panose="020B0703020202090204" pitchFamily="34" charset="0"/>
              </a:rPr>
              <a:t>edge GPU platform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600" dirty="0">
                <a:latin typeface="Trebuchet MS" panose="020B0703020202090204" pitchFamily="34" charset="0"/>
              </a:rPr>
              <a:t>Comparison points: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b="1" dirty="0" err="1">
                <a:solidFill>
                  <a:srgbClr val="FEC306"/>
                </a:solidFill>
                <a:latin typeface="Trebuchet MS" panose="020B0703020202090204" pitchFamily="34" charset="0"/>
              </a:rPr>
              <a:t>TorchSparse</a:t>
            </a:r>
            <a:r>
              <a:rPr lang="en-GB" b="1" dirty="0">
                <a:solidFill>
                  <a:srgbClr val="FEC306"/>
                </a:solidFill>
                <a:latin typeface="Trebuchet MS" panose="020B0703020202090204" pitchFamily="34" charset="0"/>
              </a:rPr>
              <a:t>++ </a:t>
            </a:r>
            <a:r>
              <a:rPr lang="en-GB" dirty="0">
                <a:latin typeface="Trebuchet MS" panose="020B0703020202090204" pitchFamily="34" charset="0"/>
              </a:rPr>
              <a:t>[MICRO’23] - supports both output- and weight-stationary dataflow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b="1" dirty="0">
                <a:solidFill>
                  <a:srgbClr val="A6B727"/>
                </a:solidFill>
                <a:latin typeface="Trebuchet MS" panose="020B0703020202090204" pitchFamily="34" charset="0"/>
              </a:rPr>
              <a:t>Minuet </a:t>
            </a:r>
            <a:r>
              <a:rPr lang="en-GB" dirty="0">
                <a:latin typeface="Trebuchet MS" panose="020B0703020202090204" pitchFamily="34" charset="0"/>
              </a:rPr>
              <a:t>[EuroSys’24] – supports only weight-stationary dataflow</a:t>
            </a:r>
            <a:endParaRPr lang="en-GR" dirty="0">
              <a:latin typeface="Trebuchet MS" panose="020B0703020202090204" pitchFamily="34" charset="0"/>
            </a:endParaRPr>
          </a:p>
          <a:p>
            <a:pPr>
              <a:spcAft>
                <a:spcPts val="800"/>
              </a:spcAft>
            </a:pP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E0861-3041-AE84-D35F-A9A415EF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38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07871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088BD-584B-DB44-1BCD-9CC65EE3B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Inference Performance across Multiple GPUs</a:t>
            </a:r>
            <a:endParaRPr lang="el-GR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E0861-3041-AE84-D35F-A9A415EF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39</a:t>
            </a:fld>
            <a:endParaRPr lang="en-GR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7E2063E-F7FC-5593-84D8-2B29CD9DC8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228280"/>
              </p:ext>
            </p:extLst>
          </p:nvPr>
        </p:nvGraphicFramePr>
        <p:xfrm>
          <a:off x="304800" y="744426"/>
          <a:ext cx="11183020" cy="4065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9FE5D27-791E-948D-B41E-8DEC3F89A640}"/>
              </a:ext>
            </a:extLst>
          </p:cNvPr>
          <p:cNvSpPr txBox="1"/>
          <p:nvPr/>
        </p:nvSpPr>
        <p:spPr>
          <a:xfrm>
            <a:off x="2271562" y="4688379"/>
            <a:ext cx="13375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 err="1">
                <a:solidFill>
                  <a:srgbClr val="C00000"/>
                </a:solidFill>
                <a:latin typeface="Trebuchet MS" panose="020B0703020202090204" pitchFamily="34" charset="0"/>
              </a:rPr>
              <a:t>datacenter</a:t>
            </a:r>
            <a:endParaRPr lang="en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3183CB-7241-E981-4517-FEB6F40FA8FA}"/>
              </a:ext>
            </a:extLst>
          </p:cNvPr>
          <p:cNvSpPr txBox="1"/>
          <p:nvPr/>
        </p:nvSpPr>
        <p:spPr>
          <a:xfrm>
            <a:off x="4671861" y="4688379"/>
            <a:ext cx="16877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chemeClr val="accent3"/>
                </a:solidFill>
                <a:latin typeface="Trebuchet MS" panose="020B0703020202090204" pitchFamily="34" charset="0"/>
              </a:rPr>
              <a:t>workstation</a:t>
            </a:r>
            <a:endParaRPr lang="en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A3BFA8-42BC-65E9-AE22-A0AF0463B1D0}"/>
              </a:ext>
            </a:extLst>
          </p:cNvPr>
          <p:cNvSpPr txBox="1"/>
          <p:nvPr/>
        </p:nvSpPr>
        <p:spPr>
          <a:xfrm>
            <a:off x="7422356" y="4688379"/>
            <a:ext cx="1206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rebuchet MS" panose="020B0703020202090204" pitchFamily="34" charset="0"/>
              </a:rPr>
              <a:t>consumer</a:t>
            </a:r>
            <a:endParaRPr lang="en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875D00-55DF-0946-970B-04D676D44CF0}"/>
              </a:ext>
            </a:extLst>
          </p:cNvPr>
          <p:cNvSpPr txBox="1"/>
          <p:nvPr/>
        </p:nvSpPr>
        <p:spPr>
          <a:xfrm>
            <a:off x="9066600" y="4688379"/>
            <a:ext cx="2743200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i="1" dirty="0">
                <a:solidFill>
                  <a:srgbClr val="00B050"/>
                </a:solidFill>
                <a:latin typeface="Trebuchet MS" panose="020B0703020202090204" pitchFamily="34" charset="0"/>
              </a:rPr>
              <a:t>edge GPU platform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9697B8-E6F2-AEE5-7102-7E98173D86FA}"/>
              </a:ext>
            </a:extLst>
          </p:cNvPr>
          <p:cNvSpPr/>
          <p:nvPr/>
        </p:nvSpPr>
        <p:spPr>
          <a:xfrm>
            <a:off x="1959854" y="5430385"/>
            <a:ext cx="8589523" cy="951365"/>
          </a:xfrm>
          <a:prstGeom prst="rect">
            <a:avLst/>
          </a:prstGeom>
          <a:solidFill>
            <a:srgbClr val="D8E8F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lIns="72000" rIns="72000" rtlCol="0" anchor="ctr"/>
          <a:lstStyle/>
          <a:p>
            <a:pPr lvl="0" algn="ctr">
              <a:defRPr/>
            </a:pPr>
            <a:r>
              <a:rPr lang="en-US" sz="2800" kern="0" dirty="0">
                <a:solidFill>
                  <a:srgbClr val="002060"/>
                </a:solidFill>
                <a:latin typeface="Trebuchet MS" panose="020B0703020202090204" pitchFamily="34" charset="0"/>
              </a:rPr>
              <a:t>Spira significantly outperforms prior </a:t>
            </a:r>
            <a:r>
              <a:rPr lang="en-US" sz="2800" kern="0" dirty="0" err="1">
                <a:solidFill>
                  <a:srgbClr val="002060"/>
                </a:solidFill>
                <a:latin typeface="Trebuchet MS" panose="020B0703020202090204" pitchFamily="34" charset="0"/>
              </a:rPr>
              <a:t>SpC</a:t>
            </a:r>
            <a:r>
              <a:rPr lang="en-US" sz="2800" kern="0" dirty="0">
                <a:solidFill>
                  <a:srgbClr val="002060"/>
                </a:solidFill>
                <a:latin typeface="Trebuchet MS" panose="020B0703020202090204" pitchFamily="34" charset="0"/>
              </a:rPr>
              <a:t> engines </a:t>
            </a:r>
          </a:p>
          <a:p>
            <a:pPr lvl="0" algn="ctr">
              <a:defRPr/>
            </a:pPr>
            <a:r>
              <a:rPr lang="en-US" sz="2800" kern="0" dirty="0">
                <a:solidFill>
                  <a:srgbClr val="002060"/>
                </a:solidFill>
                <a:latin typeface="Trebuchet MS" panose="020B0703020202090204" pitchFamily="34" charset="0"/>
              </a:rPr>
              <a:t>by </a:t>
            </a:r>
            <a:r>
              <a:rPr lang="en-US" sz="2800" kern="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1.68</a:t>
            </a:r>
            <a:r>
              <a:rPr lang="en-GB" sz="2800" i="1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×</a:t>
            </a:r>
            <a:r>
              <a:rPr lang="en-US" sz="2800" kern="0" dirty="0">
                <a:solidFill>
                  <a:srgbClr val="002060"/>
                </a:solidFill>
                <a:latin typeface="Trebuchet MS" panose="020B0703020202090204" pitchFamily="34" charset="0"/>
              </a:rPr>
              <a:t> averaged across </a:t>
            </a:r>
            <a:r>
              <a:rPr lang="en-US" sz="2800" kern="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six</a:t>
            </a:r>
            <a:r>
              <a:rPr lang="en-US" sz="2800" kern="0" dirty="0">
                <a:solidFill>
                  <a:srgbClr val="002060"/>
                </a:solidFill>
                <a:latin typeface="Trebuchet MS" panose="020B0703020202090204" pitchFamily="34" charset="0"/>
              </a:rPr>
              <a:t> GPUs</a:t>
            </a:r>
            <a:endParaRPr lang="en-GR" sz="2800" kern="0" dirty="0">
              <a:solidFill>
                <a:srgbClr val="002060"/>
              </a:solidFill>
              <a:latin typeface="Trebuchet MS" panose="020B070302020209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7D5D6D-1542-B0C8-E62E-F755400F5D96}"/>
              </a:ext>
            </a:extLst>
          </p:cNvPr>
          <p:cNvSpPr txBox="1"/>
          <p:nvPr/>
        </p:nvSpPr>
        <p:spPr>
          <a:xfrm>
            <a:off x="450715" y="970042"/>
            <a:ext cx="8850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Averaged inference results across 3 networks and 3 datasets</a:t>
            </a:r>
            <a:endParaRPr lang="en-DE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D0F267-C7F6-F9AF-7114-A0F353F24EE3}"/>
              </a:ext>
            </a:extLst>
          </p:cNvPr>
          <p:cNvCxnSpPr>
            <a:cxnSpLocks/>
          </p:cNvCxnSpPr>
          <p:nvPr/>
        </p:nvCxnSpPr>
        <p:spPr>
          <a:xfrm>
            <a:off x="1222375" y="3124136"/>
            <a:ext cx="10126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20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4AC4E-5938-F269-C91D-55C83D99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11851"/>
            <a:ext cx="11639550" cy="678884"/>
          </a:xfrm>
        </p:spPr>
        <p:txBody>
          <a:bodyPr>
            <a:noAutofit/>
          </a:bodyPr>
          <a:lstStyle/>
          <a:p>
            <a:r>
              <a:rPr lang="en-US" sz="3600" dirty="0"/>
              <a:t>LiDAR Scanners </a:t>
            </a:r>
            <a:r>
              <a:rPr lang="en-GB" sz="3600" dirty="0"/>
              <a:t>Collect 3D Point Clouds</a:t>
            </a:r>
            <a:endParaRPr lang="el-GR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C4A96-4191-C1DC-7706-361310DA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4</a:t>
            </a:fld>
            <a:endParaRPr lang="en-G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3AD5A6-B868-5077-B83A-306E69EFBC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11" t="24430" r="15539" b="22893"/>
          <a:stretch/>
        </p:blipFill>
        <p:spPr>
          <a:xfrm>
            <a:off x="7234618" y="2472856"/>
            <a:ext cx="4302437" cy="2230162"/>
          </a:xfrm>
          <a:prstGeom prst="rect">
            <a:avLst/>
          </a:prstGeom>
        </p:spPr>
      </p:pic>
      <p:pic>
        <p:nvPicPr>
          <p:cNvPr id="17" name="Picture 2" descr="Waymo Starts Driverless Rides on San Francisco Freeways">
            <a:extLst>
              <a:ext uri="{FF2B5EF4-FFF2-40B4-BE49-F238E27FC236}">
                <a16:creationId xmlns:a16="http://schemas.microsoft.com/office/drawing/2014/main" id="{7A32D3DA-9BEB-77E4-D584-0932A91DA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3" y="2400850"/>
            <a:ext cx="4220754" cy="2374174"/>
          </a:xfrm>
          <a:prstGeom prst="roundRect">
            <a:avLst>
              <a:gd name="adj" fmla="val 99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862AE4A-A414-06A0-2AF2-2342930CF3FF}"/>
              </a:ext>
            </a:extLst>
          </p:cNvPr>
          <p:cNvSpPr>
            <a:spLocks noChangeAspect="1"/>
          </p:cNvSpPr>
          <p:nvPr/>
        </p:nvSpPr>
        <p:spPr>
          <a:xfrm>
            <a:off x="1954219" y="2729101"/>
            <a:ext cx="360000" cy="36029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AB7E739-2A9D-B716-CC27-49060B4BC7E8}"/>
              </a:ext>
            </a:extLst>
          </p:cNvPr>
          <p:cNvCxnSpPr>
            <a:cxnSpLocks/>
          </p:cNvCxnSpPr>
          <p:nvPr/>
        </p:nvCxnSpPr>
        <p:spPr>
          <a:xfrm flipV="1">
            <a:off x="2134219" y="2245231"/>
            <a:ext cx="0" cy="504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E36BFB21-957B-175D-0A7F-DACF93856E5A}"/>
              </a:ext>
            </a:extLst>
          </p:cNvPr>
          <p:cNvSpPr>
            <a:spLocks noChangeAspect="1"/>
          </p:cNvSpPr>
          <p:nvPr/>
        </p:nvSpPr>
        <p:spPr>
          <a:xfrm>
            <a:off x="2480236" y="3698216"/>
            <a:ext cx="360000" cy="36029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BD2DD8-7012-6FB1-A38C-5CE46318078B}"/>
              </a:ext>
            </a:extLst>
          </p:cNvPr>
          <p:cNvCxnSpPr>
            <a:cxnSpLocks/>
          </p:cNvCxnSpPr>
          <p:nvPr/>
        </p:nvCxnSpPr>
        <p:spPr>
          <a:xfrm flipV="1">
            <a:off x="2660236" y="2245231"/>
            <a:ext cx="0" cy="14400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913262A-D366-BDAA-98BC-80F0D67D1275}"/>
              </a:ext>
            </a:extLst>
          </p:cNvPr>
          <p:cNvSpPr txBox="1"/>
          <p:nvPr/>
        </p:nvSpPr>
        <p:spPr>
          <a:xfrm>
            <a:off x="1504501" y="1811255"/>
            <a:ext cx="195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rebuchet MS" panose="020B0703020202090204" pitchFamily="34" charset="0"/>
              </a:rPr>
              <a:t>LiDAR Scanners</a:t>
            </a:r>
            <a:endParaRPr lang="en-US" sz="20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24" name="Right Arrow 6">
            <a:extLst>
              <a:ext uri="{FF2B5EF4-FFF2-40B4-BE49-F238E27FC236}">
                <a16:creationId xmlns:a16="http://schemas.microsoft.com/office/drawing/2014/main" id="{262A4DF3-4EB5-DB12-46BF-DFD6AA1F4CE0}"/>
              </a:ext>
            </a:extLst>
          </p:cNvPr>
          <p:cNvSpPr/>
          <p:nvPr/>
        </p:nvSpPr>
        <p:spPr>
          <a:xfrm>
            <a:off x="5214603" y="3089316"/>
            <a:ext cx="1668171" cy="969189"/>
          </a:xfrm>
          <a:prstGeom prst="rightArrow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rebuchet MS" panose="020B0703020202090204" pitchFamily="34" charset="0"/>
              </a:rPr>
              <a:t>capture</a:t>
            </a:r>
            <a:endParaRPr lang="en-US" sz="2400" b="1" dirty="0">
              <a:solidFill>
                <a:schemeClr val="accent4">
                  <a:lumMod val="20000"/>
                  <a:lumOff val="8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C01578-A2A1-9B02-4DDA-5204C459BB32}"/>
              </a:ext>
            </a:extLst>
          </p:cNvPr>
          <p:cNvSpPr txBox="1"/>
          <p:nvPr/>
        </p:nvSpPr>
        <p:spPr>
          <a:xfrm>
            <a:off x="6337836" y="47644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latin typeface="Trebuchet MS" panose="020B0703020202090204" pitchFamily="34" charset="0"/>
              </a:rPr>
              <a:t>3D Point Clouds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A4F960-C815-0299-3958-2A5825561327}"/>
              </a:ext>
            </a:extLst>
          </p:cNvPr>
          <p:cNvGrpSpPr/>
          <p:nvPr/>
        </p:nvGrpSpPr>
        <p:grpSpPr>
          <a:xfrm>
            <a:off x="6337836" y="1398649"/>
            <a:ext cx="5279414" cy="4324865"/>
            <a:chOff x="6334787" y="1485736"/>
            <a:chExt cx="5543719" cy="454138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737D2D2-2ECD-40BF-93B7-B5C05C05BA16}"/>
                </a:ext>
              </a:extLst>
            </p:cNvPr>
            <p:cNvGrpSpPr/>
            <p:nvPr/>
          </p:nvGrpSpPr>
          <p:grpSpPr>
            <a:xfrm>
              <a:off x="7185021" y="2093546"/>
              <a:ext cx="4693485" cy="3933572"/>
              <a:chOff x="7212033" y="2583606"/>
              <a:chExt cx="4078161" cy="341787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A1D785A-407E-96A5-8851-A9271A5E4E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0494" t="6724" r="10380" b="10364"/>
              <a:stretch/>
            </p:blipFill>
            <p:spPr>
              <a:xfrm>
                <a:off x="7212033" y="2583606"/>
                <a:ext cx="4078161" cy="2848872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FED078-29E8-1552-D1F3-7118FCF81824}"/>
                  </a:ext>
                </a:extLst>
              </p:cNvPr>
              <p:cNvSpPr txBox="1"/>
              <p:nvPr/>
            </p:nvSpPr>
            <p:spPr>
              <a:xfrm>
                <a:off x="8021064" y="5355606"/>
                <a:ext cx="2743200" cy="64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effectLst/>
                    <a:latin typeface="Trebuchet MS" panose="020B0703020202090204" pitchFamily="34" charset="0"/>
                  </a:rPr>
                  <a:t>Voxelized Point Cloud</a:t>
                </a:r>
              </a:p>
              <a:p>
                <a:pPr algn="ctr"/>
                <a:r>
                  <a:rPr lang="en-US" sz="2000" dirty="0">
                    <a:latin typeface="Trebuchet MS" panose="020B0703020202090204" pitchFamily="34" charset="0"/>
                  </a:rPr>
                  <a:t>(abbr. </a:t>
                </a:r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  <a:latin typeface="Trebuchet MS" panose="020B0703020202090204" pitchFamily="34" charset="0"/>
                  </a:rPr>
                  <a:t>voxel data</a:t>
                </a:r>
                <a:r>
                  <a:rPr lang="en-US" sz="2000" dirty="0">
                    <a:latin typeface="Trebuchet MS" panose="020B0703020202090204" pitchFamily="34" charset="0"/>
                  </a:rPr>
                  <a:t>)</a:t>
                </a:r>
                <a:endParaRPr lang="en-US" sz="2000" dirty="0">
                  <a:effectLst/>
                  <a:latin typeface="Trebuchet MS" panose="020B0703020202090204" pitchFamily="34" charset="0"/>
                </a:endParaRPr>
              </a:p>
            </p:txBody>
          </p:sp>
        </p:grpSp>
        <p:sp>
          <p:nvSpPr>
            <p:cNvPr id="7" name="Rounded Rectangular Callout 11">
              <a:extLst>
                <a:ext uri="{FF2B5EF4-FFF2-40B4-BE49-F238E27FC236}">
                  <a16:creationId xmlns:a16="http://schemas.microsoft.com/office/drawing/2014/main" id="{DEC580E6-F3D8-46B1-FA44-5EF2BCEF725F}"/>
                </a:ext>
              </a:extLst>
            </p:cNvPr>
            <p:cNvSpPr/>
            <p:nvPr/>
          </p:nvSpPr>
          <p:spPr>
            <a:xfrm>
              <a:off x="6334787" y="1485736"/>
              <a:ext cx="5038467" cy="809398"/>
            </a:xfrm>
            <a:prstGeom prst="wedgeRoundRectCallout">
              <a:avLst>
                <a:gd name="adj1" fmla="val -1596"/>
                <a:gd name="adj2" fmla="val 120924"/>
                <a:gd name="adj3" fmla="val 16667"/>
              </a:avLst>
            </a:prstGeom>
            <a:solidFill>
              <a:srgbClr val="D8E8F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T</a:t>
              </a:r>
              <a:r>
                <a:rPr lang="en-US" sz="18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ransformed into 3D discrete cubes (</a:t>
              </a:r>
              <a:r>
                <a:rPr lang="en-US" sz="18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voxels</a:t>
              </a:r>
              <a:r>
                <a:rPr lang="en-US" sz="18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) </a:t>
              </a:r>
              <a:endParaRPr lang="en-US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  <a:p>
              <a:pPr algn="ctr"/>
              <a:r>
                <a:rPr lang="en-US" sz="18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that are grid-aligned</a:t>
              </a:r>
              <a:endParaRPr lang="en-GR" dirty="0">
                <a:solidFill>
                  <a:schemeClr val="tx1"/>
                </a:solidFill>
                <a:latin typeface="Trebuchet MS" panose="020B070302020209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67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A10EA-A3E6-57B0-AB98-8ABEC5035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Breakdown of </a:t>
            </a:r>
            <a:r>
              <a:rPr lang="en-US" sz="3600" dirty="0" err="1"/>
              <a:t>Spira’s</a:t>
            </a:r>
            <a:r>
              <a:rPr lang="en-US" sz="3600" dirty="0"/>
              <a:t> Key Ideas</a:t>
            </a:r>
            <a:endParaRPr lang="el-GR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B6DE7-647D-15CC-26FF-AF924DAB3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40</a:t>
            </a:fld>
            <a:endParaRPr lang="en-GR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0FA46AE-76B8-415C-47F0-6BEB71BD9B19}"/>
              </a:ext>
            </a:extLst>
          </p:cNvPr>
          <p:cNvCxnSpPr>
            <a:cxnSpLocks/>
          </p:cNvCxnSpPr>
          <p:nvPr/>
        </p:nvCxnSpPr>
        <p:spPr>
          <a:xfrm flipV="1">
            <a:off x="4441371" y="1830800"/>
            <a:ext cx="0" cy="36906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C57FBE-B3B9-B0AC-E64B-BCEFCBEEDCEC}"/>
              </a:ext>
            </a:extLst>
          </p:cNvPr>
          <p:cNvGrpSpPr/>
          <p:nvPr/>
        </p:nvGrpSpPr>
        <p:grpSpPr>
          <a:xfrm>
            <a:off x="853440" y="1298126"/>
            <a:ext cx="10485120" cy="5010210"/>
            <a:chOff x="853440" y="1123950"/>
            <a:chExt cx="10485120" cy="5010210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D22B268D-DC56-8365-D06F-72D62610908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65238698"/>
                </p:ext>
              </p:extLst>
            </p:nvPr>
          </p:nvGraphicFramePr>
          <p:xfrm>
            <a:off x="853440" y="1123950"/>
            <a:ext cx="10485120" cy="46101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1">
              <a:extLst>
                <a:ext uri="{FF2B5EF4-FFF2-40B4-BE49-F238E27FC236}">
                  <a16:creationId xmlns:a16="http://schemas.microsoft.com/office/drawing/2014/main" id="{5F896A06-E107-A982-06CE-BD347703880E}"/>
                </a:ext>
              </a:extLst>
            </p:cNvPr>
            <p:cNvSpPr txBox="1"/>
            <p:nvPr/>
          </p:nvSpPr>
          <p:spPr>
            <a:xfrm>
              <a:off x="1118783" y="4814453"/>
              <a:ext cx="10015942" cy="36830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err="1">
                  <a:solidFill>
                    <a:schemeClr val="bg1"/>
                  </a:solidFill>
                </a:rPr>
                <a:t>Spira</a:t>
              </a:r>
              <a:r>
                <a:rPr lang="en-US" sz="1800" dirty="0">
                  <a:solidFill>
                    <a:schemeClr val="bg1"/>
                  </a:solidFill>
                </a:rPr>
                <a:t> + Z-Delta Search + Packing + Hybrid Dual Dataflow + Network-wide Mapping </a:t>
              </a:r>
              <a:endParaRPr lang="el-GR" sz="18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032CC4-E7F8-70B6-C7C9-8AA3D97DEB20}"/>
                </a:ext>
              </a:extLst>
            </p:cNvPr>
            <p:cNvSpPr txBox="1"/>
            <p:nvPr/>
          </p:nvSpPr>
          <p:spPr>
            <a:xfrm>
              <a:off x="5505450" y="5734050"/>
              <a:ext cx="1181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Speedup</a:t>
              </a:r>
              <a:endParaRPr lang="el-GR" sz="2000" dirty="0"/>
            </a:p>
          </p:txBody>
        </p:sp>
        <p:sp>
          <p:nvSpPr>
            <p:cNvPr id="6" name="TextBox 1">
              <a:extLst>
                <a:ext uri="{FF2B5EF4-FFF2-40B4-BE49-F238E27FC236}">
                  <a16:creationId xmlns:a16="http://schemas.microsoft.com/office/drawing/2014/main" id="{0D87B559-99FC-4CB2-41BE-4FA91407E5FE}"/>
                </a:ext>
              </a:extLst>
            </p:cNvPr>
            <p:cNvSpPr txBox="1"/>
            <p:nvPr/>
          </p:nvSpPr>
          <p:spPr>
            <a:xfrm>
              <a:off x="1118783" y="4193887"/>
              <a:ext cx="9492066" cy="36830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err="1">
                  <a:solidFill>
                    <a:schemeClr val="bg1"/>
                  </a:solidFill>
                </a:rPr>
                <a:t>Spira</a:t>
              </a:r>
              <a:r>
                <a:rPr lang="en-US" sz="1800" dirty="0">
                  <a:solidFill>
                    <a:schemeClr val="bg1"/>
                  </a:solidFill>
                </a:rPr>
                <a:t> + Z-Delta Search + Packing + Hybrid Dual Dataflow </a:t>
              </a:r>
              <a:endParaRPr lang="el-GR" sz="1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49078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1B17-CCEA-3AE1-3EA7-F18266AC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More in the Paper</a:t>
            </a:r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C0513-3EE5-F4DC-D013-C911B90EA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80000"/>
              </a:lnSpc>
              <a:spcBef>
                <a:spcPts val="0"/>
              </a:spcBef>
            </a:pPr>
            <a:r>
              <a:rPr lang="en-US" sz="2400" dirty="0"/>
              <a:t>Detailed inference analysis for various datasets and networks</a:t>
            </a:r>
          </a:p>
          <a:p>
            <a:pPr>
              <a:lnSpc>
                <a:spcPct val="180000"/>
              </a:lnSpc>
              <a:spcBef>
                <a:spcPts val="0"/>
              </a:spcBef>
            </a:pPr>
            <a:r>
              <a:rPr lang="en-US" sz="2400" dirty="0"/>
              <a:t>Layer-wise analysis</a:t>
            </a:r>
          </a:p>
          <a:p>
            <a:pPr>
              <a:lnSpc>
                <a:spcPct val="180000"/>
              </a:lnSpc>
              <a:spcBef>
                <a:spcPts val="0"/>
              </a:spcBef>
            </a:pPr>
            <a:r>
              <a:rPr lang="en-US" sz="2400" dirty="0"/>
              <a:t>Hybrid dataflow sensitivity analysis </a:t>
            </a:r>
          </a:p>
          <a:p>
            <a:pPr>
              <a:lnSpc>
                <a:spcPct val="180000"/>
              </a:lnSpc>
              <a:spcBef>
                <a:spcPts val="0"/>
              </a:spcBef>
            </a:pPr>
            <a:r>
              <a:rPr lang="en-US" sz="2400" dirty="0"/>
              <a:t>Mapping step analysis</a:t>
            </a:r>
          </a:p>
          <a:p>
            <a:pPr>
              <a:lnSpc>
                <a:spcPct val="180000"/>
              </a:lnSpc>
              <a:spcBef>
                <a:spcPts val="0"/>
              </a:spcBef>
            </a:pPr>
            <a:r>
              <a:rPr lang="en-US" sz="2400" dirty="0"/>
              <a:t>Effect of </a:t>
            </a:r>
            <a:r>
              <a:rPr lang="en-US" sz="2400"/>
              <a:t>network-wide mapping</a:t>
            </a:r>
            <a:endParaRPr lang="en-US" sz="2400" dirty="0"/>
          </a:p>
          <a:p>
            <a:pPr>
              <a:lnSpc>
                <a:spcPct val="180000"/>
              </a:lnSpc>
              <a:spcBef>
                <a:spcPts val="0"/>
              </a:spcBef>
            </a:pPr>
            <a:r>
              <a:rPr lang="en-US" sz="2400" dirty="0"/>
              <a:t>Input density ablation study</a:t>
            </a:r>
          </a:p>
          <a:p>
            <a:pPr>
              <a:lnSpc>
                <a:spcPct val="180000"/>
              </a:lnSpc>
              <a:spcBef>
                <a:spcPts val="0"/>
              </a:spcBef>
            </a:pPr>
            <a:r>
              <a:rPr lang="en-US" sz="2400" dirty="0"/>
              <a:t>Scalability study</a:t>
            </a:r>
          </a:p>
          <a:p>
            <a:pPr>
              <a:lnSpc>
                <a:spcPct val="180000"/>
              </a:lnSpc>
              <a:spcBef>
                <a:spcPts val="0"/>
              </a:spcBef>
            </a:pPr>
            <a:r>
              <a:rPr lang="en-US" sz="2400" dirty="0"/>
              <a:t>Memory footprint study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C5D4C-898C-19E8-846F-D93ECC9F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41</a:t>
            </a:fld>
            <a:endParaRPr lang="en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7073DD-1C25-F66D-8E53-83019F64D1EF}"/>
              </a:ext>
            </a:extLst>
          </p:cNvPr>
          <p:cNvSpPr txBox="1"/>
          <p:nvPr/>
        </p:nvSpPr>
        <p:spPr>
          <a:xfrm>
            <a:off x="6994712" y="6132592"/>
            <a:ext cx="41715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DE" sz="20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https://arxiv.org/abs/2511.20834</a:t>
            </a:r>
            <a:endParaRPr lang="en-DE" sz="2000" dirty="0">
              <a:solidFill>
                <a:schemeClr val="accent2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A034AF-D26D-FE7E-3AAC-7CCFF3DD6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785" y="1782314"/>
            <a:ext cx="3511430" cy="4316021"/>
          </a:xfrm>
          <a:prstGeom prst="rect">
            <a:avLst/>
          </a:prstGeom>
          <a:ln w="28575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19513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BF45B-3682-2343-7523-B5A019504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43324-3EB9-15FF-C01E-A2BFEBC51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Spira is Open Source</a:t>
            </a:r>
            <a:endParaRPr lang="el-GR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0D27C-F865-11BD-83BB-C4039D0D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42</a:t>
            </a:fld>
            <a:endParaRPr lang="en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8304EA-B1F8-6C3E-AC89-4A140A2ADF65}"/>
              </a:ext>
            </a:extLst>
          </p:cNvPr>
          <p:cNvSpPr txBox="1"/>
          <p:nvPr/>
        </p:nvSpPr>
        <p:spPr>
          <a:xfrm>
            <a:off x="2604431" y="6150917"/>
            <a:ext cx="69831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GB" sz="2400" dirty="0" err="1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Trebuchet MS" panose="020B070302020209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/SPIN-Research-Group/Spira</a:t>
            </a:r>
            <a:endParaRPr lang="en-DE" sz="2400" dirty="0">
              <a:solidFill>
                <a:schemeClr val="accent2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A7DA70-D89B-B10D-4481-596943A95FBC}"/>
              </a:ext>
            </a:extLst>
          </p:cNvPr>
          <p:cNvGrpSpPr/>
          <p:nvPr/>
        </p:nvGrpSpPr>
        <p:grpSpPr>
          <a:xfrm>
            <a:off x="482600" y="3069076"/>
            <a:ext cx="1768461" cy="719848"/>
            <a:chOff x="1789014" y="2147794"/>
            <a:chExt cx="1768461" cy="719848"/>
          </a:xfrm>
        </p:grpSpPr>
        <p:pic>
          <p:nvPicPr>
            <p:cNvPr id="9" name="Picture 8" descr="A close-up of a logo&#10;&#10;Description automatically generated">
              <a:extLst>
                <a:ext uri="{FF2B5EF4-FFF2-40B4-BE49-F238E27FC236}">
                  <a16:creationId xmlns:a16="http://schemas.microsoft.com/office/drawing/2014/main" id="{8C13192D-0EDA-1614-F301-1BCBDDE37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3686"/>
            <a:stretch>
              <a:fillRect/>
            </a:stretch>
          </p:blipFill>
          <p:spPr>
            <a:xfrm>
              <a:off x="1789014" y="2147794"/>
              <a:ext cx="779088" cy="71984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E14955-BDEB-E9A0-A71D-3FD15920A599}"/>
                </a:ext>
              </a:extLst>
            </p:cNvPr>
            <p:cNvSpPr txBox="1"/>
            <p:nvPr/>
          </p:nvSpPr>
          <p:spPr>
            <a:xfrm>
              <a:off x="2568102" y="2246108"/>
              <a:ext cx="9893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sz="2800" dirty="0">
                  <a:solidFill>
                    <a:schemeClr val="accent1">
                      <a:lumMod val="75000"/>
                    </a:schemeClr>
                  </a:solidFill>
                </a:rPr>
                <a:t>Spira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6B99891-6EE6-2A8C-6620-6CC0E33414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1320800"/>
            <a:ext cx="8293499" cy="4616446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13470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D8FA8-3120-E498-91D1-01FF1073E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Conclusion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F9F00-C985-F280-DABF-0FC172F20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43</a:t>
            </a:fld>
            <a:endParaRPr lang="en-GR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A417DC2-F192-8601-2B0D-A3CAC2CBC0B8}"/>
              </a:ext>
            </a:extLst>
          </p:cNvPr>
          <p:cNvGrpSpPr/>
          <p:nvPr/>
        </p:nvGrpSpPr>
        <p:grpSpPr>
          <a:xfrm>
            <a:off x="9944100" y="1061902"/>
            <a:ext cx="1983495" cy="5102860"/>
            <a:chOff x="9747640" y="1061902"/>
            <a:chExt cx="2179955" cy="510286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3A1F5F4-F81D-0678-4452-4F5B2B91CE7E}"/>
                </a:ext>
              </a:extLst>
            </p:cNvPr>
            <p:cNvGrpSpPr/>
            <p:nvPr/>
          </p:nvGrpSpPr>
          <p:grpSpPr>
            <a:xfrm>
              <a:off x="9747640" y="1061902"/>
              <a:ext cx="2179955" cy="5102860"/>
              <a:chOff x="9747640" y="825500"/>
              <a:chExt cx="2179955" cy="5102860"/>
            </a:xfrm>
            <a:solidFill>
              <a:schemeClr val="bg2">
                <a:lumMod val="90000"/>
              </a:schemeClr>
            </a:solidFill>
          </p:grpSpPr>
          <p:sp>
            <p:nvSpPr>
              <p:cNvPr id="5" name="矩形 2">
                <a:extLst>
                  <a:ext uri="{FF2B5EF4-FFF2-40B4-BE49-F238E27FC236}">
                    <a16:creationId xmlns:a16="http://schemas.microsoft.com/office/drawing/2014/main" id="{50752C42-4357-2A36-9CB1-2A7EE048B381}"/>
                  </a:ext>
                </a:extLst>
              </p:cNvPr>
              <p:cNvSpPr/>
              <p:nvPr/>
            </p:nvSpPr>
            <p:spPr>
              <a:xfrm>
                <a:off x="9747640" y="825500"/>
                <a:ext cx="2179955" cy="510286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23D40E2E-319F-423C-03AC-34A40711D518}"/>
                  </a:ext>
                </a:extLst>
              </p:cNvPr>
              <p:cNvGrpSpPr/>
              <p:nvPr/>
            </p:nvGrpSpPr>
            <p:grpSpPr>
              <a:xfrm>
                <a:off x="10067994" y="1690673"/>
                <a:ext cx="1539247" cy="1747852"/>
                <a:chOff x="10026346" y="2060006"/>
                <a:chExt cx="1539247" cy="1747852"/>
              </a:xfrm>
              <a:grpFill/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F5B625E3-5459-D6F1-097F-364C88D5B69D}"/>
                    </a:ext>
                  </a:extLst>
                </p:cNvPr>
                <p:cNvGrpSpPr/>
                <p:nvPr/>
              </p:nvGrpSpPr>
              <p:grpSpPr>
                <a:xfrm>
                  <a:off x="10026346" y="2060006"/>
                  <a:ext cx="1539247" cy="1747852"/>
                  <a:chOff x="10026346" y="2060006"/>
                  <a:chExt cx="1539247" cy="1747852"/>
                </a:xfrm>
                <a:grpFill/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EFD44B48-7DE8-0C8C-C065-9DC7A06F70C5}"/>
                      </a:ext>
                    </a:extLst>
                  </p:cNvPr>
                  <p:cNvSpPr/>
                  <p:nvPr/>
                </p:nvSpPr>
                <p:spPr>
                  <a:xfrm>
                    <a:off x="10026346" y="2060006"/>
                    <a:ext cx="1539247" cy="1747852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pic>
                <p:nvPicPr>
                  <p:cNvPr id="16" name="Picture 15" descr="A qr code with a white background&#10;&#10;Description automatically generated">
                    <a:extLst>
                      <a:ext uri="{FF2B5EF4-FFF2-40B4-BE49-F238E27FC236}">
                        <a16:creationId xmlns:a16="http://schemas.microsoft.com/office/drawing/2014/main" id="{B5B2BF82-E238-216F-0C9B-09AAB44E636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0107038" y="2136206"/>
                    <a:ext cx="1377863" cy="1302319"/>
                  </a:xfrm>
                  <a:prstGeom prst="rect">
                    <a:avLst/>
                  </a:prstGeom>
                  <a:grpFill/>
                </p:spPr>
              </p:pic>
            </p:grp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2862981-8FEA-8FBA-1BC7-D77AF59CA646}"/>
                    </a:ext>
                  </a:extLst>
                </p:cNvPr>
                <p:cNvSpPr txBox="1"/>
                <p:nvPr/>
              </p:nvSpPr>
              <p:spPr>
                <a:xfrm>
                  <a:off x="10336560" y="3438525"/>
                  <a:ext cx="918820" cy="338554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bg1"/>
                      </a:solidFill>
                    </a:rPr>
                    <a:t>GitHub</a:t>
                  </a:r>
                  <a:endParaRPr lang="el-GR" sz="16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A9B7C1E-D93D-2939-1AFB-30AA71EBB087}"/>
                  </a:ext>
                </a:extLst>
              </p:cNvPr>
              <p:cNvGrpSpPr/>
              <p:nvPr/>
            </p:nvGrpSpPr>
            <p:grpSpPr>
              <a:xfrm>
                <a:off x="10067995" y="3866917"/>
                <a:ext cx="1539246" cy="1747852"/>
                <a:chOff x="5710018" y="1186080"/>
                <a:chExt cx="1539246" cy="1747852"/>
              </a:xfrm>
              <a:grpFill/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2CE21CE6-B495-5F5E-924B-5DF9E1050D02}"/>
                    </a:ext>
                  </a:extLst>
                </p:cNvPr>
                <p:cNvGrpSpPr/>
                <p:nvPr/>
              </p:nvGrpSpPr>
              <p:grpSpPr>
                <a:xfrm>
                  <a:off x="5710018" y="1186080"/>
                  <a:ext cx="1539246" cy="1747852"/>
                  <a:chOff x="10026347" y="2060006"/>
                  <a:chExt cx="1539246" cy="1747852"/>
                </a:xfrm>
                <a:grpFill/>
              </p:grpSpPr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1533E6F7-D04F-1C6C-189C-639A8B29A918}"/>
                      </a:ext>
                    </a:extLst>
                  </p:cNvPr>
                  <p:cNvSpPr/>
                  <p:nvPr/>
                </p:nvSpPr>
                <p:spPr>
                  <a:xfrm>
                    <a:off x="10026347" y="2060006"/>
                    <a:ext cx="1539246" cy="1747852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4B715525-C8C9-B847-0AD6-95266C413F52}"/>
                      </a:ext>
                    </a:extLst>
                  </p:cNvPr>
                  <p:cNvSpPr txBox="1"/>
                  <p:nvPr/>
                </p:nvSpPr>
                <p:spPr>
                  <a:xfrm>
                    <a:off x="10408834" y="3438525"/>
                    <a:ext cx="774271" cy="338554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chemeClr val="bg1"/>
                        </a:solidFill>
                      </a:rPr>
                      <a:t>Paper</a:t>
                    </a:r>
                    <a:endParaRPr lang="el-GR" sz="16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pic>
              <p:nvPicPr>
                <p:cNvPr id="18" name="Picture 17" descr="A qr code with a white background&#10;&#10;Description automatically generated">
                  <a:extLst>
                    <a:ext uri="{FF2B5EF4-FFF2-40B4-BE49-F238E27FC236}">
                      <a16:creationId xmlns:a16="http://schemas.microsoft.com/office/drawing/2014/main" id="{EE8E6CDA-E104-E64A-DE3F-A04A77D96B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90710" y="1268628"/>
                  <a:ext cx="1377862" cy="1302320"/>
                </a:xfrm>
                <a:prstGeom prst="rect">
                  <a:avLst/>
                </a:prstGeom>
                <a:grpFill/>
              </p:spPr>
            </p:pic>
          </p:grpSp>
        </p:grpSp>
        <p:pic>
          <p:nvPicPr>
            <p:cNvPr id="34" name="Picture 33" descr="A close-up of a logo&#10;&#10;Description automatically generated">
              <a:extLst>
                <a:ext uri="{FF2B5EF4-FFF2-40B4-BE49-F238E27FC236}">
                  <a16:creationId xmlns:a16="http://schemas.microsoft.com/office/drawing/2014/main" id="{5D64DB78-9724-8FB3-320D-B44FFBE6F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067994" y="1269341"/>
              <a:ext cx="1539247" cy="469924"/>
            </a:xfrm>
            <a:prstGeom prst="rect">
              <a:avLst/>
            </a:prstGeom>
          </p:spPr>
        </p:pic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B406554F-682E-1935-489D-306056643551}"/>
              </a:ext>
            </a:extLst>
          </p:cNvPr>
          <p:cNvSpPr/>
          <p:nvPr/>
        </p:nvSpPr>
        <p:spPr>
          <a:xfrm>
            <a:off x="323990" y="5029927"/>
            <a:ext cx="9619340" cy="1134835"/>
          </a:xfrm>
          <a:prstGeom prst="rect">
            <a:avLst/>
          </a:prstGeom>
          <a:solidFill>
            <a:srgbClr val="FFE4BD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Key Results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: improves inference performance 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by on average </a:t>
            </a:r>
            <a:r>
              <a:rPr lang="en-GB" sz="2000" i="1" dirty="0">
                <a:solidFill>
                  <a:srgbClr val="AB3C19"/>
                </a:solidFill>
                <a:latin typeface="Trebuchet MS" panose="020B0703020202090204" pitchFamily="34" charset="0"/>
              </a:rPr>
              <a:t>1.68</a:t>
            </a:r>
            <a:r>
              <a:rPr lang="en-GB" sz="2000" i="1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  <a:t>×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over existing state-of-the-art </a:t>
            </a:r>
            <a:r>
              <a:rPr lang="en-GB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SpC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engines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rebuchet MS" panose="020B0703020202090204" pitchFamily="34" charset="0"/>
              </a:rPr>
              <a:t>across </a:t>
            </a:r>
            <a:r>
              <a:rPr lang="en-GB" sz="2000" i="1" dirty="0">
                <a:solidFill>
                  <a:srgbClr val="AB3C19"/>
                </a:solidFill>
                <a:latin typeface="Trebuchet MS" panose="020B0603020202020204" pitchFamily="34" charset="0"/>
              </a:rPr>
              <a:t>six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GPU architectures, spanning from </a:t>
            </a:r>
            <a:r>
              <a:rPr lang="en-GB" sz="2000" i="1" dirty="0" err="1">
                <a:solidFill>
                  <a:srgbClr val="AB3C19"/>
                </a:solidFill>
                <a:latin typeface="Trebuchet MS" panose="020B0603020202020204" pitchFamily="34" charset="0"/>
              </a:rPr>
              <a:t>datacenter</a:t>
            </a:r>
            <a:r>
              <a:rPr lang="en-GB" sz="2000" i="1" dirty="0">
                <a:solidFill>
                  <a:srgbClr val="AB3C19"/>
                </a:solidFill>
                <a:latin typeface="Trebuchet MS" panose="020B060302020202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to </a:t>
            </a:r>
            <a:r>
              <a:rPr lang="en-GB" sz="2000" i="1" dirty="0">
                <a:solidFill>
                  <a:srgbClr val="AB3C19"/>
                </a:solidFill>
                <a:latin typeface="Trebuchet MS" panose="020B0603020202020204" pitchFamily="34" charset="0"/>
              </a:rPr>
              <a:t>edge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GPU devices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1EE2209-C8CC-1143-F4F7-B216651439A7}"/>
              </a:ext>
            </a:extLst>
          </p:cNvPr>
          <p:cNvSpPr/>
          <p:nvPr/>
        </p:nvSpPr>
        <p:spPr>
          <a:xfrm>
            <a:off x="323989" y="1061903"/>
            <a:ext cx="9620107" cy="941372"/>
          </a:xfrm>
          <a:prstGeom prst="rect">
            <a:avLst/>
          </a:prstGeom>
          <a:solidFill>
            <a:srgbClr val="DFD7E7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US" sz="2000" i="1" dirty="0">
                <a:solidFill>
                  <a:srgbClr val="7030A0"/>
                </a:solidFill>
                <a:latin typeface="Trebuchet MS" panose="020B0603020202020204" pitchFamily="34" charset="0"/>
              </a:rPr>
              <a:t>Spira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is the first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SpC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engine that </a:t>
            </a:r>
            <a:r>
              <a:rPr lang="en-US" sz="2000" i="1" dirty="0">
                <a:solidFill>
                  <a:srgbClr val="7030A0"/>
                </a:solidFill>
                <a:latin typeface="Trebuchet MS" panose="020B0603020202020204" pitchFamily="34" charset="0"/>
              </a:rPr>
              <a:t>leverages structural properties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of voxel data and significantly </a:t>
            </a:r>
            <a:r>
              <a:rPr lang="en-US" sz="2000" i="1" dirty="0">
                <a:solidFill>
                  <a:srgbClr val="7030A0"/>
                </a:solidFill>
                <a:latin typeface="Trebuchet MS" panose="020B0603020202020204" pitchFamily="34" charset="0"/>
              </a:rPr>
              <a:t>improves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performance of </a:t>
            </a:r>
            <a:r>
              <a:rPr lang="en-US" sz="2000" i="1" dirty="0">
                <a:solidFill>
                  <a:srgbClr val="7030A0"/>
                </a:solidFill>
                <a:latin typeface="Trebuchet MS" panose="020B0603020202020204" pitchFamily="34" charset="0"/>
              </a:rPr>
              <a:t>point cloud networks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on GPUs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2BE889-DBB4-4D6A-B507-06A35064FBF9}"/>
              </a:ext>
            </a:extLst>
          </p:cNvPr>
          <p:cNvSpPr/>
          <p:nvPr/>
        </p:nvSpPr>
        <p:spPr>
          <a:xfrm>
            <a:off x="324756" y="2003275"/>
            <a:ext cx="9619340" cy="3026652"/>
          </a:xfrm>
          <a:prstGeom prst="rect">
            <a:avLst/>
          </a:prstGeom>
          <a:solidFill>
            <a:srgbClr val="EDF3C4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US" sz="2000" dirty="0">
                <a:solidFill>
                  <a:srgbClr val="008F01"/>
                </a:solidFill>
                <a:latin typeface="Trebuchet MS" panose="020B0603020202020204" pitchFamily="34" charset="0"/>
              </a:rPr>
              <a:t>Key Ideas &amp; Benefits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:  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i="1" dirty="0">
                <a:solidFill>
                  <a:srgbClr val="008F01"/>
                </a:solidFill>
                <a:latin typeface="Trebuchet MS" panose="020B0603020202020204" pitchFamily="34" charset="0"/>
              </a:rPr>
              <a:t>completely eliminates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2000" i="1" dirty="0">
                <a:solidFill>
                  <a:srgbClr val="008F01"/>
                </a:solidFill>
                <a:latin typeface="Trebuchet MS" panose="020B0603020202020204" pitchFamily="34" charset="0"/>
              </a:rPr>
              <a:t>pre-processing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costs in the mapping step 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enables </a:t>
            </a:r>
            <a:r>
              <a:rPr lang="en-US" sz="2000" i="1" dirty="0">
                <a:solidFill>
                  <a:srgbClr val="008F01"/>
                </a:solidFill>
                <a:latin typeface="Trebuchet MS" panose="020B0603020202020204" pitchFamily="34" charset="0"/>
              </a:rPr>
              <a:t>high data locality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and </a:t>
            </a:r>
            <a:r>
              <a:rPr lang="en-US" sz="2000" i="1" dirty="0">
                <a:solidFill>
                  <a:srgbClr val="008F01"/>
                </a:solidFill>
                <a:latin typeface="Trebuchet MS" panose="020B0603020202020204" pitchFamily="34" charset="0"/>
              </a:rPr>
              <a:t>low computational cost 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in the search phase    of the mapping step via an intelligent search algorithm </a:t>
            </a:r>
            <a:endParaRPr lang="en-US" sz="2000" i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i="1" dirty="0">
                <a:solidFill>
                  <a:srgbClr val="008F01"/>
                </a:solidFill>
                <a:latin typeface="Trebuchet MS" panose="020B0603020202020204" pitchFamily="34" charset="0"/>
              </a:rPr>
              <a:t>proposes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a </a:t>
            </a:r>
            <a:r>
              <a:rPr lang="en-US" sz="2000" i="1" dirty="0">
                <a:solidFill>
                  <a:srgbClr val="008F01"/>
                </a:solidFill>
                <a:latin typeface="Trebuchet MS" panose="020B0603020202020204" pitchFamily="34" charset="0"/>
              </a:rPr>
              <a:t>packing format 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that </a:t>
            </a:r>
            <a:r>
              <a:rPr lang="en-US" sz="2000" i="1" dirty="0">
                <a:solidFill>
                  <a:srgbClr val="008F01"/>
                </a:solidFill>
                <a:latin typeface="Trebuchet MS" panose="020B0603020202020204" pitchFamily="34" charset="0"/>
              </a:rPr>
              <a:t>reduces </a:t>
            </a:r>
            <a:r>
              <a:rPr lang="en-US" sz="2000" i="1" kern="0" dirty="0">
                <a:solidFill>
                  <a:srgbClr val="008F01"/>
                </a:solidFill>
                <a:latin typeface="Trebuchet MS" panose="020B0703020202090204" pitchFamily="34" charset="0"/>
                <a:sym typeface="Wingdings" pitchFamily="2" charset="2"/>
              </a:rPr>
              <a:t>memory accesses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and </a:t>
            </a:r>
            <a:r>
              <a:rPr lang="en-US" sz="2000" i="1" kern="0" dirty="0">
                <a:solidFill>
                  <a:srgbClr val="008F01"/>
                </a:solidFill>
                <a:latin typeface="Trebuchet MS" panose="020B0703020202090204" pitchFamily="34" charset="0"/>
                <a:sym typeface="Wingdings" pitchFamily="2" charset="2"/>
              </a:rPr>
              <a:t>computation costs 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on voxel coordinate processing</a:t>
            </a:r>
            <a:endParaRPr lang="en-US" sz="2000" i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b="0" i="1" dirty="0">
                <a:solidFill>
                  <a:srgbClr val="008F01"/>
                </a:solidFill>
                <a:effectLst/>
                <a:latin typeface="Trebuchet MS" panose="020B0603020202020204" pitchFamily="34" charset="0"/>
              </a:rPr>
              <a:t>supports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 a </a:t>
            </a:r>
            <a:r>
              <a:rPr lang="en-US" sz="2000" b="0" i="1" dirty="0">
                <a:solidFill>
                  <a:srgbClr val="008F01"/>
                </a:solidFill>
                <a:effectLst/>
                <a:latin typeface="Trebuchet MS" panose="020B0603020202020204" pitchFamily="34" charset="0"/>
              </a:rPr>
              <a:t>tunable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adaptive dataflow schema with </a:t>
            </a:r>
            <a:r>
              <a:rPr lang="en-US" sz="2000" b="0" i="1" dirty="0">
                <a:solidFill>
                  <a:srgbClr val="008F01"/>
                </a:solidFill>
                <a:effectLst/>
                <a:latin typeface="Trebuchet MS" panose="020B0603020202020204" pitchFamily="34" charset="0"/>
              </a:rPr>
              <a:t>low post-processing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costs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i="1" dirty="0">
                <a:solidFill>
                  <a:srgbClr val="008F01"/>
                </a:solidFill>
                <a:latin typeface="Trebuchet MS" panose="020B0603020202020204" pitchFamily="34" charset="0"/>
              </a:rPr>
              <a:t>executes</a:t>
            </a: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all mapping steps </a:t>
            </a:r>
            <a:r>
              <a:rPr lang="en-US" sz="2000" i="1" dirty="0">
                <a:solidFill>
                  <a:srgbClr val="008F01"/>
                </a:solidFill>
                <a:latin typeface="Trebuchet MS" panose="020B0603020202020204" pitchFamily="34" charset="0"/>
              </a:rPr>
              <a:t>concurrently</a:t>
            </a: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to</a:t>
            </a: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r>
              <a:rPr lang="en-US" sz="2000" i="1" dirty="0">
                <a:solidFill>
                  <a:srgbClr val="008F01"/>
                </a:solidFill>
                <a:latin typeface="Trebuchet MS" panose="020B0603020202020204" pitchFamily="34" charset="0"/>
              </a:rPr>
              <a:t>improve</a:t>
            </a: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GPU</a:t>
            </a: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r>
              <a:rPr lang="en-US" sz="2000" i="1" dirty="0">
                <a:solidFill>
                  <a:srgbClr val="008F01"/>
                </a:solidFill>
                <a:latin typeface="Trebuchet MS" panose="020B0603020202020204" pitchFamily="34" charset="0"/>
              </a:rPr>
              <a:t>utilization</a:t>
            </a:r>
            <a:r>
              <a:rPr lang="en-US" sz="2000" dirty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 </a:t>
            </a:r>
            <a:endParaRPr lang="en-US" sz="2000" dirty="0">
              <a:solidFill>
                <a:schemeClr val="accent4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8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D29FE-9295-40CB-8DFE-7E27518D9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241F0-1748-31F0-7BD1-36CEB06FB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9636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400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 </a:t>
            </a:r>
            <a:br>
              <a:rPr lang="en-US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</a:br>
            <a:r>
              <a:rPr lang="en-US" sz="4800" dirty="0">
                <a:solidFill>
                  <a:srgbClr val="008F01"/>
                </a:solidFill>
                <a:latin typeface="Trebuchet MS" panose="020B0703020202090204" pitchFamily="34" charset="0"/>
              </a:rPr>
              <a:t>S</a:t>
            </a:r>
            <a:r>
              <a:rPr lang="en-US" sz="4800" b="0" i="0" dirty="0">
                <a:solidFill>
                  <a:srgbClr val="008F01"/>
                </a:solidFill>
                <a:effectLst/>
                <a:latin typeface="Trebuchet MS" panose="020B0703020202090204" pitchFamily="34" charset="0"/>
              </a:rPr>
              <a:t>pira</a:t>
            </a:r>
            <a:br>
              <a:rPr lang="en-US" sz="4800" b="0" i="0" dirty="0">
                <a:solidFill>
                  <a:srgbClr val="008F01"/>
                </a:solidFill>
                <a:effectLst/>
                <a:latin typeface="Trebuchet MS" panose="020B0703020202090204" pitchFamily="34" charset="0"/>
              </a:rPr>
            </a:br>
            <a:r>
              <a:rPr lang="en-US" sz="900" b="0" i="0" dirty="0">
                <a:solidFill>
                  <a:srgbClr val="008F01"/>
                </a:solidFill>
                <a:effectLst/>
                <a:latin typeface="Trebuchet MS" panose="020B0703020202090204" pitchFamily="34" charset="0"/>
              </a:rPr>
              <a:t> </a:t>
            </a:r>
            <a:br>
              <a:rPr lang="en-US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</a:br>
            <a:r>
              <a:rPr lang="en-US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Exploiting Voxel Data Structural Properties </a:t>
            </a:r>
            <a:br>
              <a:rPr lang="en-US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</a:br>
            <a:r>
              <a:rPr lang="en-US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for Efficient Sparse Convolution in Point Cloud Networks</a:t>
            </a:r>
            <a:endParaRPr lang="en-GR" sz="3700" dirty="0">
              <a:solidFill>
                <a:schemeClr val="accent1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B2FEEC-7D4D-8E95-8716-7F9103614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515" y="3123551"/>
            <a:ext cx="10818421" cy="952831"/>
          </a:xfrm>
        </p:spPr>
        <p:txBody>
          <a:bodyPr>
            <a:normAutofit lnSpcReduction="10000"/>
          </a:bodyPr>
          <a:lstStyle/>
          <a:p>
            <a:r>
              <a:rPr lang="en-US" sz="2400" b="0" i="0" u="sng" dirty="0">
                <a:solidFill>
                  <a:srgbClr val="008F01"/>
                </a:solidFill>
                <a:effectLst/>
                <a:latin typeface="Trebuchet MS" panose="020B0703020202090204" pitchFamily="34" charset="0"/>
              </a:rPr>
              <a:t>Dionysios Adamopoulos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,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 </a:t>
            </a:r>
          </a:p>
          <a:p>
            <a:r>
              <a:rPr lang="en-US" sz="2000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 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Anastasia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Poulopoulou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, Georgios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Goumas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, Christina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Trebuchet MS" panose="020B0703020202090204" pitchFamily="34" charset="0"/>
              </a:rPr>
              <a:t>Giannoula</a:t>
            </a:r>
            <a:endParaRPr lang="en-GR" sz="2000" dirty="0">
              <a:latin typeface="Trebuchet MS" panose="020B070302020209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741BA-14F6-68AE-F251-AB28BFFBE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7514" y="4909337"/>
            <a:ext cx="10818421" cy="952831"/>
          </a:xfrm>
        </p:spPr>
        <p:txBody>
          <a:bodyPr>
            <a:noAutofit/>
          </a:bodyPr>
          <a:lstStyle/>
          <a:p>
            <a:r>
              <a:rPr lang="en-US" sz="2400" dirty="0" err="1"/>
              <a:t>MLSys</a:t>
            </a:r>
            <a:r>
              <a:rPr lang="en-US" sz="2400" dirty="0"/>
              <a:t> </a:t>
            </a:r>
            <a:r>
              <a:rPr lang="el-GR" sz="2400" dirty="0"/>
              <a:t>2026</a:t>
            </a:r>
            <a:endParaRPr lang="en-US" sz="2400" dirty="0"/>
          </a:p>
          <a:p>
            <a:r>
              <a:rPr lang="en-US" sz="2000" dirty="0"/>
              <a:t>Bellevue, USA, May 22</a:t>
            </a:r>
            <a:r>
              <a:rPr lang="en-US" sz="2000" baseline="30000" dirty="0"/>
              <a:t>nd</a:t>
            </a:r>
            <a:r>
              <a:rPr lang="en-US" sz="2000" dirty="0"/>
              <a:t>, 2026</a:t>
            </a:r>
            <a:r>
              <a:rPr lang="el-GR" sz="2000" dirty="0"/>
              <a:t> </a:t>
            </a:r>
            <a:endParaRPr lang="en-GR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612F80-C9DF-6487-4449-89F519DBD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52" y="6022050"/>
            <a:ext cx="1909598" cy="575724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AEC6A2C6-7806-5B4B-D88E-B98B309F630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686"/>
          <a:stretch>
            <a:fillRect/>
          </a:stretch>
        </p:blipFill>
        <p:spPr>
          <a:xfrm>
            <a:off x="4546001" y="761986"/>
            <a:ext cx="779088" cy="719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FDA0A5-57CA-D774-27E1-1EA27849AB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483" b="34068"/>
          <a:stretch/>
        </p:blipFill>
        <p:spPr>
          <a:xfrm>
            <a:off x="3279459" y="5955392"/>
            <a:ext cx="3312172" cy="709041"/>
          </a:xfrm>
          <a:prstGeom prst="rect">
            <a:avLst/>
          </a:prstGeom>
        </p:spPr>
      </p:pic>
      <p:pic>
        <p:nvPicPr>
          <p:cNvPr id="1030" name="Picture 6" descr="National Technical University of Athens - waterborne.eu">
            <a:extLst>
              <a:ext uri="{FF2B5EF4-FFF2-40B4-BE49-F238E27FC236}">
                <a16:creationId xmlns:a16="http://schemas.microsoft.com/office/drawing/2014/main" id="{807B9B44-7645-043E-304A-6B9EEB25B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276" y="5833497"/>
            <a:ext cx="950404" cy="95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slab-admin">
            <a:extLst>
              <a:ext uri="{FF2B5EF4-FFF2-40B4-BE49-F238E27FC236}">
                <a16:creationId xmlns:a16="http://schemas.microsoft.com/office/drawing/2014/main" id="{5979247D-C1D5-3AC3-2BC1-C2EA59DFE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40" y="5998913"/>
            <a:ext cx="2096627" cy="62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07B0FC3-2ED5-AEDF-E29C-ACBD8B848AD5}"/>
              </a:ext>
            </a:extLst>
          </p:cNvPr>
          <p:cNvGrpSpPr/>
          <p:nvPr/>
        </p:nvGrpSpPr>
        <p:grpSpPr>
          <a:xfrm>
            <a:off x="9102618" y="226615"/>
            <a:ext cx="2867081" cy="907567"/>
            <a:chOff x="8778435" y="122402"/>
            <a:chExt cx="2867081" cy="907567"/>
          </a:xfrm>
        </p:grpSpPr>
        <p:pic>
          <p:nvPicPr>
            <p:cNvPr id="11" name="Picture 10" descr="A green seal with white text&#10;&#10;Description automatically generated">
              <a:extLst>
                <a:ext uri="{FF2B5EF4-FFF2-40B4-BE49-F238E27FC236}">
                  <a16:creationId xmlns:a16="http://schemas.microsoft.com/office/drawing/2014/main" id="{14331CE6-A3C4-24E4-2118-A0747CA41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78435" y="122402"/>
              <a:ext cx="907566" cy="907566"/>
            </a:xfrm>
            <a:prstGeom prst="rect">
              <a:avLst/>
            </a:prstGeom>
          </p:spPr>
        </p:pic>
        <p:pic>
          <p:nvPicPr>
            <p:cNvPr id="13" name="Picture 12" descr="A red circle with white text&#10;&#10;Description automatically generated">
              <a:extLst>
                <a:ext uri="{FF2B5EF4-FFF2-40B4-BE49-F238E27FC236}">
                  <a16:creationId xmlns:a16="http://schemas.microsoft.com/office/drawing/2014/main" id="{96820B16-13BE-9CCF-8F9A-6CE989CCB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58192" y="122402"/>
              <a:ext cx="907566" cy="907566"/>
            </a:xfrm>
            <a:prstGeom prst="rect">
              <a:avLst/>
            </a:prstGeom>
          </p:spPr>
        </p:pic>
        <p:pic>
          <p:nvPicPr>
            <p:cNvPr id="15" name="Picture 14" descr="A blue circle with white text&#10;&#10;Description automatically generated">
              <a:extLst>
                <a:ext uri="{FF2B5EF4-FFF2-40B4-BE49-F238E27FC236}">
                  <a16:creationId xmlns:a16="http://schemas.microsoft.com/office/drawing/2014/main" id="{426F97CD-90AE-8F98-5003-B3990C461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37949" y="122402"/>
              <a:ext cx="907567" cy="907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67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>
            <a:extLst>
              <a:ext uri="{FF2B5EF4-FFF2-40B4-BE49-F238E27FC236}">
                <a16:creationId xmlns:a16="http://schemas.microsoft.com/office/drawing/2014/main" id="{184AF24B-D57C-D41D-295D-686122D530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94" t="6724" r="10380" b="10364"/>
          <a:stretch/>
        </p:blipFill>
        <p:spPr>
          <a:xfrm>
            <a:off x="2318691" y="3866937"/>
            <a:ext cx="2304751" cy="1610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240D2C-4C36-5A9F-8FCF-7DC84EB0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Point Cloud Networks Rely on Sparse Convolution (</a:t>
            </a:r>
            <a:r>
              <a:rPr lang="en-US" sz="3600" dirty="0" err="1"/>
              <a:t>SpC</a:t>
            </a:r>
            <a:r>
              <a:rPr lang="en-US" sz="3600" dirty="0"/>
              <a:t>) </a:t>
            </a:r>
            <a:endParaRPr lang="el-GR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902F1-014C-666F-9C32-9DD980B8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5</a:t>
            </a:fld>
            <a:endParaRPr lang="en-GR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E8C3EC-AEA3-2F1C-E3F8-823F8411D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54101"/>
            <a:ext cx="11518900" cy="5390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</a:pPr>
            <a:r>
              <a:rPr lang="en-GB" sz="2400" dirty="0">
                <a:latin typeface="Trebuchet MS" panose="020B0703020202090204" pitchFamily="34" charset="0"/>
              </a:rPr>
              <a:t>Point cloud networks efficiently process voxel data using </a:t>
            </a:r>
            <a:r>
              <a:rPr lang="en-GB" sz="2400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Sparse Convolution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GB" sz="2400" dirty="0">
              <a:latin typeface="Trebuchet MS" panose="020B070302020209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229968-34C8-07E1-84A6-AE6BC4D3730A}"/>
              </a:ext>
            </a:extLst>
          </p:cNvPr>
          <p:cNvSpPr txBox="1"/>
          <p:nvPr/>
        </p:nvSpPr>
        <p:spPr>
          <a:xfrm>
            <a:off x="4749499" y="5414809"/>
            <a:ext cx="4714226" cy="3416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latin typeface="Trebuchet MS" panose="020B0703020202090204" pitchFamily="34" charset="0"/>
              </a:rPr>
              <a:t>highly </a:t>
            </a:r>
            <a:r>
              <a:rPr lang="en-GB" dirty="0">
                <a:solidFill>
                  <a:srgbClr val="C00000"/>
                </a:solidFill>
                <a:latin typeface="Trebuchet MS" panose="020B0703020202090204" pitchFamily="34" charset="0"/>
              </a:rPr>
              <a:t>sparse</a:t>
            </a:r>
            <a:r>
              <a:rPr lang="en-GB" dirty="0">
                <a:latin typeface="Trebuchet MS" panose="020B0703020202090204" pitchFamily="34" charset="0"/>
              </a:rPr>
              <a:t> (usually less than 1%)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E1A831-2EA6-3F11-52F8-60CE59277AE8}"/>
              </a:ext>
            </a:extLst>
          </p:cNvPr>
          <p:cNvSpPr txBox="1"/>
          <p:nvPr/>
        </p:nvSpPr>
        <p:spPr>
          <a:xfrm>
            <a:off x="7127187" y="4393985"/>
            <a:ext cx="3602341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GB" dirty="0">
                <a:solidFill>
                  <a:srgbClr val="C00000"/>
                </a:solidFill>
                <a:latin typeface="Trebuchet MS" panose="020B0703020202090204" pitchFamily="34" charset="0"/>
              </a:rPr>
              <a:t>zero voxel</a:t>
            </a:r>
            <a:r>
              <a:rPr lang="en-GB" dirty="0">
                <a:latin typeface="Trebuchet MS" panose="020B0703020202090204" pitchFamily="34" charset="0"/>
              </a:rPr>
              <a:t> at (x, y, z) location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72B5EA5-610C-8E6E-9590-580566930F55}"/>
              </a:ext>
            </a:extLst>
          </p:cNvPr>
          <p:cNvSpPr txBox="1"/>
          <p:nvPr/>
        </p:nvSpPr>
        <p:spPr>
          <a:xfrm>
            <a:off x="4707682" y="3524306"/>
            <a:ext cx="3973320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GB" dirty="0">
                <a:solidFill>
                  <a:srgbClr val="6EB66A"/>
                </a:solidFill>
                <a:latin typeface="Trebuchet MS" panose="020B0703020202090204" pitchFamily="34" charset="0"/>
              </a:rPr>
              <a:t>non-zero voxel </a:t>
            </a:r>
            <a:r>
              <a:rPr lang="en-GB" dirty="0">
                <a:latin typeface="Trebuchet MS" panose="020B0703020202090204" pitchFamily="34" charset="0"/>
              </a:rPr>
              <a:t>at (x, y, z) location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FCFC9AA-2874-9570-2B47-565F9D071D34}"/>
              </a:ext>
            </a:extLst>
          </p:cNvPr>
          <p:cNvGrpSpPr/>
          <p:nvPr/>
        </p:nvGrpSpPr>
        <p:grpSpPr>
          <a:xfrm>
            <a:off x="2930203" y="3892090"/>
            <a:ext cx="4003855" cy="1559907"/>
            <a:chOff x="3219450" y="2080563"/>
            <a:chExt cx="4003855" cy="155990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F5B782B-DCD5-85CA-1EEA-FAFBCEE68F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9450" y="3472957"/>
              <a:ext cx="2732946" cy="1675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A2B6F23-1723-DFD7-F8AD-49D8D0C335B7}"/>
                </a:ext>
              </a:extLst>
            </p:cNvPr>
            <p:cNvCxnSpPr>
              <a:cxnSpLocks/>
            </p:cNvCxnSpPr>
            <p:nvPr/>
          </p:nvCxnSpPr>
          <p:spPr>
            <a:xfrm>
              <a:off x="4224025" y="2080563"/>
              <a:ext cx="1728371" cy="268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2B2820E-2CEC-2CEF-1D89-3D6273769443}"/>
                </a:ext>
              </a:extLst>
            </p:cNvPr>
            <p:cNvGrpSpPr/>
            <p:nvPr/>
          </p:nvGrpSpPr>
          <p:grpSpPr>
            <a:xfrm>
              <a:off x="5954572" y="2215605"/>
              <a:ext cx="1268733" cy="1241254"/>
              <a:chOff x="7134160" y="4022945"/>
              <a:chExt cx="2134223" cy="2088000"/>
            </a:xfrm>
          </p:grpSpPr>
          <p:sp>
            <p:nvSpPr>
              <p:cNvPr id="81" name="Cube 80">
                <a:extLst>
                  <a:ext uri="{FF2B5EF4-FFF2-40B4-BE49-F238E27FC236}">
                    <a16:creationId xmlns:a16="http://schemas.microsoft.com/office/drawing/2014/main" id="{55BE4191-F4E0-FA1F-E3BD-B1CCF66A7EFF}"/>
                  </a:ext>
                </a:extLst>
              </p:cNvPr>
              <p:cNvSpPr/>
              <p:nvPr/>
            </p:nvSpPr>
            <p:spPr>
              <a:xfrm>
                <a:off x="7134160" y="4022945"/>
                <a:ext cx="2134223" cy="2088000"/>
              </a:xfrm>
              <a:prstGeom prst="cube">
                <a:avLst>
                  <a:gd name="adj" fmla="val 10909"/>
                </a:avLst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9010AC0C-A5AC-2D9A-418F-E2164C45160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134160" y="4248642"/>
                <a:ext cx="1908000" cy="1862303"/>
                <a:chOff x="1121111" y="2787157"/>
                <a:chExt cx="2315107" cy="2293963"/>
              </a:xfrm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8A9B9893-5ACD-56F7-F86D-801C47D83E7C}"/>
                    </a:ext>
                  </a:extLst>
                </p:cNvPr>
                <p:cNvSpPr/>
                <p:nvPr/>
              </p:nvSpPr>
              <p:spPr>
                <a:xfrm>
                  <a:off x="1584133" y="3229038"/>
                  <a:ext cx="463021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800" baseline="-25000" dirty="0">
                    <a:solidFill>
                      <a:schemeClr val="tx1"/>
                    </a:solidFill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237D142E-1DE3-1C1E-8022-E699817DE338}"/>
                    </a:ext>
                  </a:extLst>
                </p:cNvPr>
                <p:cNvSpPr/>
                <p:nvPr/>
              </p:nvSpPr>
              <p:spPr>
                <a:xfrm>
                  <a:off x="2047154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921CE467-7AC5-151D-D7C4-841E60D6C07B}"/>
                    </a:ext>
                  </a:extLst>
                </p:cNvPr>
                <p:cNvSpPr/>
                <p:nvPr/>
              </p:nvSpPr>
              <p:spPr>
                <a:xfrm>
                  <a:off x="2510176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A8ACB1AF-2412-E4EF-210E-595269361BA7}"/>
                    </a:ext>
                  </a:extLst>
                </p:cNvPr>
                <p:cNvSpPr/>
                <p:nvPr/>
              </p:nvSpPr>
              <p:spPr>
                <a:xfrm>
                  <a:off x="2973197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0B8D9581-2C02-A0F2-90E3-D4E71D4F0D3A}"/>
                    </a:ext>
                  </a:extLst>
                </p:cNvPr>
                <p:cNvSpPr/>
                <p:nvPr/>
              </p:nvSpPr>
              <p:spPr>
                <a:xfrm>
                  <a:off x="1584133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6C53E2A1-F2D2-B1E0-7768-85DD4094938D}"/>
                    </a:ext>
                  </a:extLst>
                </p:cNvPr>
                <p:cNvSpPr/>
                <p:nvPr/>
              </p:nvSpPr>
              <p:spPr>
                <a:xfrm>
                  <a:off x="2047154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180000" rtlCol="0" anchor="ctr"/>
                <a:lstStyle/>
                <a:p>
                  <a:pPr algn="ctr"/>
                  <a:endParaRPr lang="en-US" sz="2000" b="1" baseline="-25000" dirty="0">
                    <a:solidFill>
                      <a:schemeClr val="accent2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8F7E9457-04C0-7441-AE31-BE568CCC6598}"/>
                    </a:ext>
                  </a:extLst>
                </p:cNvPr>
                <p:cNvSpPr/>
                <p:nvPr/>
              </p:nvSpPr>
              <p:spPr>
                <a:xfrm>
                  <a:off x="2510176" y="3692058"/>
                  <a:ext cx="463021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800" baseline="-25000" dirty="0">
                    <a:solidFill>
                      <a:schemeClr val="tx1"/>
                    </a:solidFill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1B106764-50E6-192D-E487-7F8EFFE37D39}"/>
                    </a:ext>
                  </a:extLst>
                </p:cNvPr>
                <p:cNvSpPr/>
                <p:nvPr/>
              </p:nvSpPr>
              <p:spPr>
                <a:xfrm>
                  <a:off x="2973197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61F9FA71-B0CC-5F2A-3439-2CD4AA011930}"/>
                    </a:ext>
                  </a:extLst>
                </p:cNvPr>
                <p:cNvSpPr/>
                <p:nvPr/>
              </p:nvSpPr>
              <p:spPr>
                <a:xfrm>
                  <a:off x="1584133" y="415507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800" baseline="-25000" dirty="0">
                    <a:solidFill>
                      <a:schemeClr val="tx1"/>
                    </a:solidFill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FB1392BA-B1E2-90B7-0DF0-7B7563AC0D19}"/>
                    </a:ext>
                  </a:extLst>
                </p:cNvPr>
                <p:cNvSpPr/>
                <p:nvPr/>
              </p:nvSpPr>
              <p:spPr>
                <a:xfrm>
                  <a:off x="2047154" y="415507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11D8DCAD-2A21-EB45-0482-180592D1131D}"/>
                    </a:ext>
                  </a:extLst>
                </p:cNvPr>
                <p:cNvSpPr/>
                <p:nvPr/>
              </p:nvSpPr>
              <p:spPr>
                <a:xfrm>
                  <a:off x="2510176" y="415507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2000" baseline="-25000" dirty="0">
                    <a:solidFill>
                      <a:schemeClr val="tx1"/>
                    </a:solidFill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BD9B7B7E-5B48-74F2-99CF-5C4565AA1B04}"/>
                    </a:ext>
                  </a:extLst>
                </p:cNvPr>
                <p:cNvSpPr/>
                <p:nvPr/>
              </p:nvSpPr>
              <p:spPr>
                <a:xfrm>
                  <a:off x="2973197" y="4155079"/>
                  <a:ext cx="463021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800" baseline="-25000" dirty="0">
                    <a:solidFill>
                      <a:schemeClr val="tx1"/>
                    </a:solidFill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0C6DBFD1-A574-8ED4-A8EA-BDFDFBC6C1D2}"/>
                    </a:ext>
                  </a:extLst>
                </p:cNvPr>
                <p:cNvSpPr/>
                <p:nvPr/>
              </p:nvSpPr>
              <p:spPr>
                <a:xfrm>
                  <a:off x="1584133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C70FA8F9-95AE-7046-B3EF-268400985F34}"/>
                    </a:ext>
                  </a:extLst>
                </p:cNvPr>
                <p:cNvSpPr/>
                <p:nvPr/>
              </p:nvSpPr>
              <p:spPr>
                <a:xfrm>
                  <a:off x="2047154" y="4618099"/>
                  <a:ext cx="463021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B9DA5BC3-8C5C-6FA0-66A5-9348BEA0E4D4}"/>
                    </a:ext>
                  </a:extLst>
                </p:cNvPr>
                <p:cNvSpPr/>
                <p:nvPr/>
              </p:nvSpPr>
              <p:spPr>
                <a:xfrm>
                  <a:off x="2510176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4B417074-F3D2-9048-538F-AEC8D0E286BC}"/>
                    </a:ext>
                  </a:extLst>
                </p:cNvPr>
                <p:cNvSpPr/>
                <p:nvPr/>
              </p:nvSpPr>
              <p:spPr>
                <a:xfrm>
                  <a:off x="2973197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1F8562CF-65F1-70B3-F527-57F9A1622BAB}"/>
                    </a:ext>
                  </a:extLst>
                </p:cNvPr>
                <p:cNvSpPr/>
                <p:nvPr/>
              </p:nvSpPr>
              <p:spPr>
                <a:xfrm>
                  <a:off x="1121112" y="3229037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FD96986E-AA6A-1609-041F-160F3015788D}"/>
                    </a:ext>
                  </a:extLst>
                </p:cNvPr>
                <p:cNvSpPr/>
                <p:nvPr/>
              </p:nvSpPr>
              <p:spPr>
                <a:xfrm>
                  <a:off x="1121112" y="3692057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D5A7A455-B4C6-8492-5008-61E4A9C4E7B3}"/>
                    </a:ext>
                  </a:extLst>
                </p:cNvPr>
                <p:cNvSpPr/>
                <p:nvPr/>
              </p:nvSpPr>
              <p:spPr>
                <a:xfrm>
                  <a:off x="1121112" y="415507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E63A602F-EE3B-B4BF-AEC0-5D1B365DB4BB}"/>
                    </a:ext>
                  </a:extLst>
                </p:cNvPr>
                <p:cNvSpPr/>
                <p:nvPr/>
              </p:nvSpPr>
              <p:spPr>
                <a:xfrm>
                  <a:off x="1121112" y="4618098"/>
                  <a:ext cx="463021" cy="463020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800" baseline="-25000" dirty="0">
                    <a:solidFill>
                      <a:schemeClr val="tx1"/>
                    </a:solidFill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DA20B6C2-47B3-3128-6EDA-22B788FFE9A7}"/>
                    </a:ext>
                  </a:extLst>
                </p:cNvPr>
                <p:cNvSpPr/>
                <p:nvPr/>
              </p:nvSpPr>
              <p:spPr>
                <a:xfrm>
                  <a:off x="1584132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A972D8FA-AA6D-4FE6-5CFD-5A2E06E344CF}"/>
                    </a:ext>
                  </a:extLst>
                </p:cNvPr>
                <p:cNvSpPr/>
                <p:nvPr/>
              </p:nvSpPr>
              <p:spPr>
                <a:xfrm>
                  <a:off x="2047153" y="2787158"/>
                  <a:ext cx="463021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800" baseline="-25000" dirty="0">
                    <a:solidFill>
                      <a:schemeClr val="tx1"/>
                    </a:solidFill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ACAB1805-EB64-A77E-E260-CBDE35F69AB2}"/>
                    </a:ext>
                  </a:extLst>
                </p:cNvPr>
                <p:cNvSpPr/>
                <p:nvPr/>
              </p:nvSpPr>
              <p:spPr>
                <a:xfrm>
                  <a:off x="2510175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9C8172C2-96DE-A240-86FC-168F884ED00C}"/>
                    </a:ext>
                  </a:extLst>
                </p:cNvPr>
                <p:cNvSpPr/>
                <p:nvPr/>
              </p:nvSpPr>
              <p:spPr>
                <a:xfrm>
                  <a:off x="2973196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C4D15508-28FC-F426-3F45-4F770A6BB18C}"/>
                    </a:ext>
                  </a:extLst>
                </p:cNvPr>
                <p:cNvSpPr/>
                <p:nvPr/>
              </p:nvSpPr>
              <p:spPr>
                <a:xfrm>
                  <a:off x="1121111" y="2787157"/>
                  <a:ext cx="463021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1800" baseline="-25000" dirty="0">
                    <a:solidFill>
                      <a:schemeClr val="tx1"/>
                    </a:solidFill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</p:grpSp>
        </p:grp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EC370C2-0E6F-0542-075B-0AB98F336544}"/>
              </a:ext>
            </a:extLst>
          </p:cNvPr>
          <p:cNvCxnSpPr>
            <a:cxnSpLocks/>
          </p:cNvCxnSpPr>
          <p:nvPr/>
        </p:nvCxnSpPr>
        <p:spPr>
          <a:xfrm>
            <a:off x="5759406" y="3896186"/>
            <a:ext cx="263362" cy="614164"/>
          </a:xfrm>
          <a:prstGeom prst="straightConnector1">
            <a:avLst/>
          </a:prstGeom>
          <a:ln w="28575">
            <a:solidFill>
              <a:srgbClr val="6EB6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E755605-1CB5-C41C-D69F-F46C7C2A01C6}"/>
              </a:ext>
            </a:extLst>
          </p:cNvPr>
          <p:cNvCxnSpPr>
            <a:cxnSpLocks/>
            <a:stCxn id="37" idx="1"/>
          </p:cNvCxnSpPr>
          <p:nvPr/>
        </p:nvCxnSpPr>
        <p:spPr>
          <a:xfrm flipH="1" flipV="1">
            <a:off x="6652825" y="4477819"/>
            <a:ext cx="474362" cy="1008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56CF004-7BDD-8D75-6CB1-CA3EA6921251}"/>
              </a:ext>
            </a:extLst>
          </p:cNvPr>
          <p:cNvGrpSpPr/>
          <p:nvPr/>
        </p:nvGrpSpPr>
        <p:grpSpPr>
          <a:xfrm>
            <a:off x="88941" y="1787397"/>
            <a:ext cx="12060168" cy="1002332"/>
            <a:chOff x="16824" y="4501922"/>
            <a:chExt cx="12060168" cy="1002332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7FEB4B7-E92C-DE2C-16DB-C48FBE6F1308}"/>
                </a:ext>
              </a:extLst>
            </p:cNvPr>
            <p:cNvGrpSpPr/>
            <p:nvPr/>
          </p:nvGrpSpPr>
          <p:grpSpPr>
            <a:xfrm>
              <a:off x="1148357" y="4501922"/>
              <a:ext cx="10928635" cy="1002332"/>
              <a:chOff x="1148357" y="4336822"/>
              <a:chExt cx="10928635" cy="100233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EE1CC357-FD2C-BD73-FFB9-254FA2837346}"/>
                  </a:ext>
                </a:extLst>
              </p:cNvPr>
              <p:cNvGrpSpPr/>
              <p:nvPr/>
            </p:nvGrpSpPr>
            <p:grpSpPr>
              <a:xfrm>
                <a:off x="1523570" y="4336822"/>
                <a:ext cx="1479365" cy="1002332"/>
                <a:chOff x="1949634" y="2890157"/>
                <a:chExt cx="1479365" cy="1002332"/>
              </a:xfrm>
            </p:grpSpPr>
            <p:sp>
              <p:nvSpPr>
                <p:cNvPr id="7" name="Cube 6">
                  <a:extLst>
                    <a:ext uri="{FF2B5EF4-FFF2-40B4-BE49-F238E27FC236}">
                      <a16:creationId xmlns:a16="http://schemas.microsoft.com/office/drawing/2014/main" id="{9D3884C4-8EB5-76AD-769D-ACBAFE6FF603}"/>
                    </a:ext>
                  </a:extLst>
                </p:cNvPr>
                <p:cNvSpPr/>
                <p:nvPr/>
              </p:nvSpPr>
              <p:spPr>
                <a:xfrm rot="10800000">
                  <a:off x="1949634" y="2890157"/>
                  <a:ext cx="1479365" cy="1002332"/>
                </a:xfrm>
                <a:prstGeom prst="cube">
                  <a:avLst>
                    <a:gd name="adj" fmla="val 18617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AD5738B-06B7-0ABB-E97B-C6E645565804}"/>
                    </a:ext>
                  </a:extLst>
                </p:cNvPr>
                <p:cNvSpPr txBox="1"/>
                <p:nvPr/>
              </p:nvSpPr>
              <p:spPr>
                <a:xfrm>
                  <a:off x="2160266" y="3129713"/>
                  <a:ext cx="1268733" cy="523220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effectLst/>
                      <a:latin typeface="Trebuchet MS" panose="020B0703020202090204" pitchFamily="34" charset="0"/>
                    </a:rPr>
                    <a:t>Sparse</a:t>
                  </a:r>
                </a:p>
                <a:p>
                  <a:r>
                    <a:rPr lang="en-US" sz="1400" b="1" dirty="0">
                      <a:latin typeface="Trebuchet MS" panose="020B0703020202090204" pitchFamily="34" charset="0"/>
                    </a:rPr>
                    <a:t>Convolution</a:t>
                  </a:r>
                  <a:endParaRPr lang="en-US" sz="1400" b="1" dirty="0">
                    <a:effectLst/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8E688B5-8B40-BC00-141E-4AB543695157}"/>
                  </a:ext>
                </a:extLst>
              </p:cNvPr>
              <p:cNvGrpSpPr/>
              <p:nvPr/>
            </p:nvGrpSpPr>
            <p:grpSpPr>
              <a:xfrm>
                <a:off x="3260250" y="4336822"/>
                <a:ext cx="1558159" cy="1002332"/>
                <a:chOff x="1949634" y="2890157"/>
                <a:chExt cx="1558159" cy="1002332"/>
              </a:xfrm>
            </p:grpSpPr>
            <p:sp>
              <p:nvSpPr>
                <p:cNvPr id="10" name="Cube 9">
                  <a:extLst>
                    <a:ext uri="{FF2B5EF4-FFF2-40B4-BE49-F238E27FC236}">
                      <a16:creationId xmlns:a16="http://schemas.microsoft.com/office/drawing/2014/main" id="{0F06BE4D-C006-01D7-0B87-895C8874F13D}"/>
                    </a:ext>
                  </a:extLst>
                </p:cNvPr>
                <p:cNvSpPr/>
                <p:nvPr/>
              </p:nvSpPr>
              <p:spPr>
                <a:xfrm rot="10800000">
                  <a:off x="1949634" y="2890157"/>
                  <a:ext cx="1479365" cy="1002332"/>
                </a:xfrm>
                <a:prstGeom prst="cube">
                  <a:avLst>
                    <a:gd name="adj" fmla="val 18617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3D2B998-7FBA-4FCE-902E-15FA5A852F09}"/>
                    </a:ext>
                  </a:extLst>
                </p:cNvPr>
                <p:cNvSpPr txBox="1"/>
                <p:nvPr/>
              </p:nvSpPr>
              <p:spPr>
                <a:xfrm>
                  <a:off x="2122166" y="3129713"/>
                  <a:ext cx="138562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effectLst/>
                      <a:latin typeface="Trebuchet MS" panose="020B0703020202090204" pitchFamily="34" charset="0"/>
                    </a:rPr>
                    <a:t>Batch</a:t>
                  </a:r>
                </a:p>
                <a:p>
                  <a:r>
                    <a:rPr lang="en-US" sz="1400" b="1" dirty="0">
                      <a:latin typeface="Trebuchet MS" panose="020B0703020202090204" pitchFamily="34" charset="0"/>
                    </a:rPr>
                    <a:t>Normalization</a:t>
                  </a:r>
                  <a:endParaRPr lang="en-US" sz="1400" b="1" dirty="0">
                    <a:effectLst/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FC880D3-436D-BA22-D7A4-7E5E83F9BBDB}"/>
                  </a:ext>
                </a:extLst>
              </p:cNvPr>
              <p:cNvGrpSpPr/>
              <p:nvPr/>
            </p:nvGrpSpPr>
            <p:grpSpPr>
              <a:xfrm>
                <a:off x="4996930" y="4336822"/>
                <a:ext cx="1479365" cy="1002332"/>
                <a:chOff x="1949634" y="2890157"/>
                <a:chExt cx="1479365" cy="1002332"/>
              </a:xfrm>
            </p:grpSpPr>
            <p:sp>
              <p:nvSpPr>
                <p:cNvPr id="13" name="Cube 12">
                  <a:extLst>
                    <a:ext uri="{FF2B5EF4-FFF2-40B4-BE49-F238E27FC236}">
                      <a16:creationId xmlns:a16="http://schemas.microsoft.com/office/drawing/2014/main" id="{A1B7CCC0-E2FD-0970-C59E-42428547FB2D}"/>
                    </a:ext>
                  </a:extLst>
                </p:cNvPr>
                <p:cNvSpPr/>
                <p:nvPr/>
              </p:nvSpPr>
              <p:spPr>
                <a:xfrm rot="10800000">
                  <a:off x="1949634" y="2890157"/>
                  <a:ext cx="1479365" cy="1002332"/>
                </a:xfrm>
                <a:prstGeom prst="cube">
                  <a:avLst>
                    <a:gd name="adj" fmla="val 18617"/>
                  </a:avLst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7967BBC-1F63-38A6-B7FD-CC65E7DF0949}"/>
                    </a:ext>
                  </a:extLst>
                </p:cNvPr>
                <p:cNvSpPr txBox="1"/>
                <p:nvPr/>
              </p:nvSpPr>
              <p:spPr>
                <a:xfrm>
                  <a:off x="2160266" y="3129713"/>
                  <a:ext cx="126873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err="1">
                      <a:effectLst/>
                      <a:latin typeface="Trebuchet MS" panose="020B0703020202090204" pitchFamily="34" charset="0"/>
                    </a:rPr>
                    <a:t>ReLU</a:t>
                  </a:r>
                  <a:endParaRPr lang="en-US" sz="1400" b="1" dirty="0">
                    <a:effectLst/>
                    <a:latin typeface="Trebuchet MS" panose="020B0703020202090204" pitchFamily="34" charset="0"/>
                  </a:endParaRPr>
                </a:p>
                <a:p>
                  <a:r>
                    <a:rPr lang="en-US" sz="1400" b="1" dirty="0">
                      <a:latin typeface="Trebuchet MS" panose="020B0703020202090204" pitchFamily="34" charset="0"/>
                    </a:rPr>
                    <a:t>Activation</a:t>
                  </a:r>
                  <a:endParaRPr lang="en-US" sz="1400" b="1" dirty="0">
                    <a:effectLst/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53276E6-733C-8ADB-8DBB-68C69BC11BA1}"/>
                  </a:ext>
                </a:extLst>
              </p:cNvPr>
              <p:cNvGrpSpPr/>
              <p:nvPr/>
            </p:nvGrpSpPr>
            <p:grpSpPr>
              <a:xfrm>
                <a:off x="8470290" y="4336822"/>
                <a:ext cx="1558157" cy="1002332"/>
                <a:chOff x="1949634" y="2890157"/>
                <a:chExt cx="1558157" cy="1002332"/>
              </a:xfrm>
            </p:grpSpPr>
            <p:sp>
              <p:nvSpPr>
                <p:cNvPr id="19" name="Cube 18">
                  <a:extLst>
                    <a:ext uri="{FF2B5EF4-FFF2-40B4-BE49-F238E27FC236}">
                      <a16:creationId xmlns:a16="http://schemas.microsoft.com/office/drawing/2014/main" id="{5D6760AB-8367-530C-6B89-E39A9880822C}"/>
                    </a:ext>
                  </a:extLst>
                </p:cNvPr>
                <p:cNvSpPr/>
                <p:nvPr/>
              </p:nvSpPr>
              <p:spPr>
                <a:xfrm rot="10800000">
                  <a:off x="1949634" y="2890157"/>
                  <a:ext cx="1479365" cy="1002332"/>
                </a:xfrm>
                <a:prstGeom prst="cube">
                  <a:avLst>
                    <a:gd name="adj" fmla="val 18617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39CD933-AF2F-8552-46A3-D595599C28B6}"/>
                    </a:ext>
                  </a:extLst>
                </p:cNvPr>
                <p:cNvSpPr txBox="1"/>
                <p:nvPr/>
              </p:nvSpPr>
              <p:spPr>
                <a:xfrm>
                  <a:off x="2122166" y="3129713"/>
                  <a:ext cx="138562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latin typeface="Trebuchet MS" panose="020B0703020202090204" pitchFamily="34" charset="0"/>
                    </a:rPr>
                    <a:t>Batch</a:t>
                  </a:r>
                </a:p>
                <a:p>
                  <a:r>
                    <a:rPr lang="en-US" sz="1400" b="1" dirty="0">
                      <a:effectLst/>
                      <a:latin typeface="Trebuchet MS" panose="020B0703020202090204" pitchFamily="34" charset="0"/>
                    </a:rPr>
                    <a:t>Normalization</a:t>
                  </a:r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A7FB7B6-DECD-C150-B226-300E2384892A}"/>
                  </a:ext>
                </a:extLst>
              </p:cNvPr>
              <p:cNvSpPr txBox="1"/>
              <p:nvPr/>
            </p:nvSpPr>
            <p:spPr>
              <a:xfrm>
                <a:off x="11716938" y="4506953"/>
                <a:ext cx="360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rebuchet MS" panose="020B0703020202090204" pitchFamily="34" charset="0"/>
                  </a:rPr>
                  <a:t>…</a:t>
                </a:r>
                <a:endParaRPr lang="en-US" sz="2400" b="1" dirty="0">
                  <a:effectLst/>
                  <a:latin typeface="Trebuchet MS" panose="020B0703020202090204" pitchFamily="34" charset="0"/>
                </a:endParaRP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58235E9-689C-FD34-1875-D3F42C7CD6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357" y="4923121"/>
                <a:ext cx="36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61516E44-FF0F-D0B5-9960-C81B7D13F3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4842" y="4923121"/>
                <a:ext cx="252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DB14F756-E4A6-D14D-339E-FFBB865306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1124" y="4923121"/>
                <a:ext cx="252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EE2E7E2E-0F6A-5DE0-FEAC-5CA1373F0B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7404" y="4923121"/>
                <a:ext cx="252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9B662F86-D780-843E-A7D6-0FFFE04CCE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3677" y="4923121"/>
                <a:ext cx="252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99B9FE1D-AECE-0714-F321-8281273D59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59951" y="4923121"/>
                <a:ext cx="252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44F2E4E4-183A-0E9C-0C00-E9E825077CC4}"/>
                  </a:ext>
                </a:extLst>
              </p:cNvPr>
              <p:cNvGrpSpPr/>
              <p:nvPr/>
            </p:nvGrpSpPr>
            <p:grpSpPr>
              <a:xfrm>
                <a:off x="6771186" y="4336822"/>
                <a:ext cx="1479365" cy="1002332"/>
                <a:chOff x="1949634" y="2890157"/>
                <a:chExt cx="1479365" cy="1002332"/>
              </a:xfrm>
            </p:grpSpPr>
            <p:sp>
              <p:nvSpPr>
                <p:cNvPr id="59" name="Cube 58">
                  <a:extLst>
                    <a:ext uri="{FF2B5EF4-FFF2-40B4-BE49-F238E27FC236}">
                      <a16:creationId xmlns:a16="http://schemas.microsoft.com/office/drawing/2014/main" id="{EFD1961B-E1B2-F557-62B0-088C20241674}"/>
                    </a:ext>
                  </a:extLst>
                </p:cNvPr>
                <p:cNvSpPr/>
                <p:nvPr/>
              </p:nvSpPr>
              <p:spPr>
                <a:xfrm rot="10800000">
                  <a:off x="1949634" y="2890157"/>
                  <a:ext cx="1479365" cy="1002332"/>
                </a:xfrm>
                <a:prstGeom prst="cube">
                  <a:avLst>
                    <a:gd name="adj" fmla="val 18617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E3160D8-C03F-3ECE-6ACA-B94F2B521B65}"/>
                    </a:ext>
                  </a:extLst>
                </p:cNvPr>
                <p:cNvSpPr txBox="1"/>
                <p:nvPr/>
              </p:nvSpPr>
              <p:spPr>
                <a:xfrm>
                  <a:off x="2160266" y="3129713"/>
                  <a:ext cx="1268733" cy="523220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effectLst/>
                      <a:latin typeface="Trebuchet MS" panose="020B0703020202090204" pitchFamily="34" charset="0"/>
                    </a:rPr>
                    <a:t>Sparse</a:t>
                  </a:r>
                </a:p>
                <a:p>
                  <a:r>
                    <a:rPr lang="en-US" sz="1400" b="1" dirty="0">
                      <a:latin typeface="Trebuchet MS" panose="020B0703020202090204" pitchFamily="34" charset="0"/>
                    </a:rPr>
                    <a:t>Convolution</a:t>
                  </a:r>
                  <a:endParaRPr lang="en-US" sz="1400" b="1" dirty="0">
                    <a:effectLst/>
                    <a:latin typeface="Trebuchet MS" panose="020B0703020202090204" pitchFamily="34" charset="0"/>
                  </a:endParaRP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75665267-D5BA-A63F-998C-17057753E320}"/>
                  </a:ext>
                </a:extLst>
              </p:cNvPr>
              <p:cNvGrpSpPr/>
              <p:nvPr/>
            </p:nvGrpSpPr>
            <p:grpSpPr>
              <a:xfrm>
                <a:off x="10202492" y="4336822"/>
                <a:ext cx="1479365" cy="1002332"/>
                <a:chOff x="1949634" y="2890157"/>
                <a:chExt cx="1479365" cy="1002332"/>
              </a:xfrm>
            </p:grpSpPr>
            <p:sp>
              <p:nvSpPr>
                <p:cNvPr id="62" name="Cube 61">
                  <a:extLst>
                    <a:ext uri="{FF2B5EF4-FFF2-40B4-BE49-F238E27FC236}">
                      <a16:creationId xmlns:a16="http://schemas.microsoft.com/office/drawing/2014/main" id="{FBF9FD94-443A-8178-66C3-481F43E4FA37}"/>
                    </a:ext>
                  </a:extLst>
                </p:cNvPr>
                <p:cNvSpPr/>
                <p:nvPr/>
              </p:nvSpPr>
              <p:spPr>
                <a:xfrm rot="10800000">
                  <a:off x="1949634" y="2890157"/>
                  <a:ext cx="1479365" cy="1002332"/>
                </a:xfrm>
                <a:prstGeom prst="cube">
                  <a:avLst>
                    <a:gd name="adj" fmla="val 18617"/>
                  </a:avLst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D82721CA-7069-0843-15A3-D4A14F36028F}"/>
                    </a:ext>
                  </a:extLst>
                </p:cNvPr>
                <p:cNvSpPr txBox="1"/>
                <p:nvPr/>
              </p:nvSpPr>
              <p:spPr>
                <a:xfrm>
                  <a:off x="2160266" y="3129713"/>
                  <a:ext cx="126873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err="1">
                      <a:effectLst/>
                      <a:latin typeface="Trebuchet MS" panose="020B0703020202090204" pitchFamily="34" charset="0"/>
                    </a:rPr>
                    <a:t>ReLU</a:t>
                  </a:r>
                  <a:endParaRPr lang="en-US" sz="1400" b="1" dirty="0">
                    <a:effectLst/>
                    <a:latin typeface="Trebuchet MS" panose="020B0703020202090204" pitchFamily="34" charset="0"/>
                  </a:endParaRPr>
                </a:p>
                <a:p>
                  <a:r>
                    <a:rPr lang="en-US" sz="1400" b="1" dirty="0">
                      <a:latin typeface="Trebuchet MS" panose="020B0703020202090204" pitchFamily="34" charset="0"/>
                    </a:rPr>
                    <a:t>Activation</a:t>
                  </a:r>
                  <a:endParaRPr lang="en-US" sz="1400" b="1" dirty="0">
                    <a:effectLst/>
                    <a:latin typeface="Trebuchet MS" panose="020B0703020202090204" pitchFamily="34" charset="0"/>
                  </a:endParaRPr>
                </a:p>
              </p:txBody>
            </p:sp>
          </p:grpSp>
        </p:grp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954CA8A8-D0CA-3A4F-5CEA-9033408019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494" t="6724" r="10380" b="10364"/>
            <a:stretch/>
          </p:blipFill>
          <p:spPr>
            <a:xfrm>
              <a:off x="16824" y="4651113"/>
              <a:ext cx="1211855" cy="846563"/>
            </a:xfrm>
            <a:prstGeom prst="rect">
              <a:avLst/>
            </a:prstGeom>
          </p:spPr>
        </p:pic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5D225046-3C4C-E11E-C6DA-77E5B2748B02}"/>
              </a:ext>
            </a:extLst>
          </p:cNvPr>
          <p:cNvSpPr txBox="1"/>
          <p:nvPr/>
        </p:nvSpPr>
        <p:spPr>
          <a:xfrm>
            <a:off x="2225742" y="538710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ffectLst/>
                <a:latin typeface="Trebuchet MS" panose="020B0703020202090204" pitchFamily="34" charset="0"/>
              </a:rPr>
              <a:t>Voxel data</a:t>
            </a:r>
          </a:p>
        </p:txBody>
      </p:sp>
    </p:spTree>
    <p:extLst>
      <p:ext uri="{BB962C8B-B14F-4D97-AF65-F5344CB8AC3E}">
        <p14:creationId xmlns:p14="http://schemas.microsoft.com/office/powerpoint/2010/main" val="275556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2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BA8F0-9566-2BA9-D92A-BCDB7617D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SpC</a:t>
            </a:r>
            <a:r>
              <a:rPr lang="en-US" sz="3600" dirty="0"/>
              <a:t> Preserves the Sparsity in Output</a:t>
            </a:r>
            <a:endParaRPr lang="el-GR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9250D-EC15-D42C-3167-EF8CAF28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6</a:t>
            </a:fld>
            <a:endParaRPr lang="en-GR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71A5BDC-AFCE-E06C-01B8-FFD85BC9D512}"/>
              </a:ext>
            </a:extLst>
          </p:cNvPr>
          <p:cNvGrpSpPr/>
          <p:nvPr/>
        </p:nvGrpSpPr>
        <p:grpSpPr>
          <a:xfrm>
            <a:off x="8172838" y="4443479"/>
            <a:ext cx="2743200" cy="1781857"/>
            <a:chOff x="-302840" y="3653954"/>
            <a:chExt cx="3996568" cy="2595989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A69667F-99C5-3A8C-5023-1734FE0EA2E0}"/>
                </a:ext>
              </a:extLst>
            </p:cNvPr>
            <p:cNvGrpSpPr/>
            <p:nvPr/>
          </p:nvGrpSpPr>
          <p:grpSpPr>
            <a:xfrm>
              <a:off x="222934" y="3653954"/>
              <a:ext cx="2134223" cy="2088000"/>
              <a:chOff x="1925230" y="4118685"/>
              <a:chExt cx="2134223" cy="2088000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FE830D82-BC37-0A48-CB06-BF843E4B66A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929981" y="4344382"/>
                <a:ext cx="1908000" cy="1862303"/>
                <a:chOff x="1121111" y="2787157"/>
                <a:chExt cx="2315107" cy="2293963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08E63DDC-93E3-B108-5604-B358A1C423BF}"/>
                    </a:ext>
                  </a:extLst>
                </p:cNvPr>
                <p:cNvSpPr/>
                <p:nvPr/>
              </p:nvSpPr>
              <p:spPr>
                <a:xfrm>
                  <a:off x="1584133" y="3229038"/>
                  <a:ext cx="463021" cy="46302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2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B7AE1805-D17C-B72D-3747-E5980A7CF511}"/>
                    </a:ext>
                  </a:extLst>
                </p:cNvPr>
                <p:cNvSpPr/>
                <p:nvPr/>
              </p:nvSpPr>
              <p:spPr>
                <a:xfrm>
                  <a:off x="2047154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E80BBBA8-739D-A144-213E-B4A70B8C0EA1}"/>
                    </a:ext>
                  </a:extLst>
                </p:cNvPr>
                <p:cNvSpPr/>
                <p:nvPr/>
              </p:nvSpPr>
              <p:spPr>
                <a:xfrm>
                  <a:off x="2510176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98EB76F3-DD43-C623-C119-30F2B68ADEF5}"/>
                    </a:ext>
                  </a:extLst>
                </p:cNvPr>
                <p:cNvSpPr/>
                <p:nvPr/>
              </p:nvSpPr>
              <p:spPr>
                <a:xfrm>
                  <a:off x="2973197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B8F4DA8A-668E-8D4A-EA75-EE0A5BAD6CDB}"/>
                    </a:ext>
                  </a:extLst>
                </p:cNvPr>
                <p:cNvSpPr/>
                <p:nvPr/>
              </p:nvSpPr>
              <p:spPr>
                <a:xfrm>
                  <a:off x="1584133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DAFD18-CFCA-AC91-82AF-C8BB585A2103}"/>
                    </a:ext>
                  </a:extLst>
                </p:cNvPr>
                <p:cNvSpPr/>
                <p:nvPr/>
              </p:nvSpPr>
              <p:spPr>
                <a:xfrm>
                  <a:off x="2047154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b="1" baseline="-25000" dirty="0">
                    <a:solidFill>
                      <a:schemeClr val="tx1"/>
                    </a:solidFill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2008ED68-29E7-BA07-6892-B50C200FFE2D}"/>
                    </a:ext>
                  </a:extLst>
                </p:cNvPr>
                <p:cNvSpPr/>
                <p:nvPr/>
              </p:nvSpPr>
              <p:spPr>
                <a:xfrm>
                  <a:off x="2510176" y="3692058"/>
                  <a:ext cx="463021" cy="46302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3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4822102C-528B-F827-3E8D-C6BB718CBC8F}"/>
                    </a:ext>
                  </a:extLst>
                </p:cNvPr>
                <p:cNvSpPr/>
                <p:nvPr/>
              </p:nvSpPr>
              <p:spPr>
                <a:xfrm>
                  <a:off x="2973197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8FC3096C-B684-EE6A-DE1E-91A3FD0EB60C}"/>
                    </a:ext>
                  </a:extLst>
                </p:cNvPr>
                <p:cNvSpPr/>
                <p:nvPr/>
              </p:nvSpPr>
              <p:spPr>
                <a:xfrm>
                  <a:off x="1121111" y="4616690"/>
                  <a:ext cx="463021" cy="46302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lang="en-US" sz="1400" b="1" kern="0" baseline="-2500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5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D81837A4-30E7-82C0-4371-1EF6D98FD93E}"/>
                    </a:ext>
                  </a:extLst>
                </p:cNvPr>
                <p:cNvSpPr/>
                <p:nvPr/>
              </p:nvSpPr>
              <p:spPr>
                <a:xfrm>
                  <a:off x="2047154" y="415507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A4341AD4-8ED7-1D47-D5C3-EF30EFD0F362}"/>
                    </a:ext>
                  </a:extLst>
                </p:cNvPr>
                <p:cNvSpPr/>
                <p:nvPr/>
              </p:nvSpPr>
              <p:spPr>
                <a:xfrm>
                  <a:off x="2510176" y="415507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b="1" baseline="-25000" dirty="0">
                    <a:solidFill>
                      <a:schemeClr val="tx1"/>
                    </a:solidFill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FC3D7EE-6ADA-A5A9-B2F1-F52A7E4B38F7}"/>
                    </a:ext>
                  </a:extLst>
                </p:cNvPr>
                <p:cNvSpPr/>
                <p:nvPr/>
              </p:nvSpPr>
              <p:spPr>
                <a:xfrm>
                  <a:off x="2973197" y="4155079"/>
                  <a:ext cx="463021" cy="46302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lang="en-US" sz="1400" b="1" kern="0" baseline="-2500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4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361A0FFC-8D31-75E4-C245-87F80C1A41D3}"/>
                    </a:ext>
                  </a:extLst>
                </p:cNvPr>
                <p:cNvSpPr/>
                <p:nvPr/>
              </p:nvSpPr>
              <p:spPr>
                <a:xfrm>
                  <a:off x="1584133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E5B42279-2E8C-8314-12C2-3300D67E8A04}"/>
                    </a:ext>
                  </a:extLst>
                </p:cNvPr>
                <p:cNvSpPr/>
                <p:nvPr/>
              </p:nvSpPr>
              <p:spPr>
                <a:xfrm>
                  <a:off x="2047154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6A366FE7-F030-0BDA-7972-00024B993BD3}"/>
                    </a:ext>
                  </a:extLst>
                </p:cNvPr>
                <p:cNvSpPr/>
                <p:nvPr/>
              </p:nvSpPr>
              <p:spPr>
                <a:xfrm>
                  <a:off x="2510176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8C75268E-0FE9-FB22-F07C-2916549AFA87}"/>
                    </a:ext>
                  </a:extLst>
                </p:cNvPr>
                <p:cNvSpPr/>
                <p:nvPr/>
              </p:nvSpPr>
              <p:spPr>
                <a:xfrm>
                  <a:off x="2973197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DE5EFC4F-0F7D-0442-BA9B-2DB242A2D58F}"/>
                    </a:ext>
                  </a:extLst>
                </p:cNvPr>
                <p:cNvSpPr/>
                <p:nvPr/>
              </p:nvSpPr>
              <p:spPr>
                <a:xfrm>
                  <a:off x="1121112" y="3229037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15560D6E-504D-8F4B-4F87-77C940070800}"/>
                    </a:ext>
                  </a:extLst>
                </p:cNvPr>
                <p:cNvSpPr/>
                <p:nvPr/>
              </p:nvSpPr>
              <p:spPr>
                <a:xfrm>
                  <a:off x="1121112" y="3692057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BF6ABFBA-B3DB-F229-5169-D8D2FA75E3AB}"/>
                    </a:ext>
                  </a:extLst>
                </p:cNvPr>
                <p:cNvSpPr/>
                <p:nvPr/>
              </p:nvSpPr>
              <p:spPr>
                <a:xfrm>
                  <a:off x="1121112" y="415507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19466F39-E41D-6718-5705-28ED1DEB51EC}"/>
                    </a:ext>
                  </a:extLst>
                </p:cNvPr>
                <p:cNvSpPr/>
                <p:nvPr/>
              </p:nvSpPr>
              <p:spPr>
                <a:xfrm>
                  <a:off x="2050586" y="4616690"/>
                  <a:ext cx="463021" cy="46302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6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E1DD941A-C5B7-BC53-6225-0A5FA753A5F1}"/>
                    </a:ext>
                  </a:extLst>
                </p:cNvPr>
                <p:cNvSpPr/>
                <p:nvPr/>
              </p:nvSpPr>
              <p:spPr>
                <a:xfrm>
                  <a:off x="1584132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09229391-A764-F710-D997-EE5FD3137908}"/>
                    </a:ext>
                  </a:extLst>
                </p:cNvPr>
                <p:cNvSpPr/>
                <p:nvPr/>
              </p:nvSpPr>
              <p:spPr>
                <a:xfrm>
                  <a:off x="2047153" y="2787158"/>
                  <a:ext cx="463021" cy="46302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1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2DBA0F55-2699-2084-5130-3BA81E5DDF89}"/>
                    </a:ext>
                  </a:extLst>
                </p:cNvPr>
                <p:cNvSpPr/>
                <p:nvPr/>
              </p:nvSpPr>
              <p:spPr>
                <a:xfrm>
                  <a:off x="2510175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166CC11D-0E40-F198-EB88-206FC342F85C}"/>
                    </a:ext>
                  </a:extLst>
                </p:cNvPr>
                <p:cNvSpPr/>
                <p:nvPr/>
              </p:nvSpPr>
              <p:spPr>
                <a:xfrm>
                  <a:off x="2973196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31D68F86-6F1E-DF60-5BB9-3E5DA465C5FA}"/>
                    </a:ext>
                  </a:extLst>
                </p:cNvPr>
                <p:cNvSpPr/>
                <p:nvPr/>
              </p:nvSpPr>
              <p:spPr>
                <a:xfrm>
                  <a:off x="1121111" y="2787157"/>
                  <a:ext cx="463021" cy="46302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0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</p:grpSp>
          <p:sp>
            <p:nvSpPr>
              <p:cNvPr id="87" name="Cube 86">
                <a:extLst>
                  <a:ext uri="{FF2B5EF4-FFF2-40B4-BE49-F238E27FC236}">
                    <a16:creationId xmlns:a16="http://schemas.microsoft.com/office/drawing/2014/main" id="{D215B982-0323-A56E-0D64-04A97E69DB2A}"/>
                  </a:ext>
                </a:extLst>
              </p:cNvPr>
              <p:cNvSpPr/>
              <p:nvPr/>
            </p:nvSpPr>
            <p:spPr>
              <a:xfrm>
                <a:off x="1925230" y="4118685"/>
                <a:ext cx="2134223" cy="2088000"/>
              </a:xfrm>
              <a:prstGeom prst="cube">
                <a:avLst>
                  <a:gd name="adj" fmla="val 10909"/>
                </a:avLst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600" b="1"/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CC60905-BBCA-8ECC-9D8D-7CF15A6D3735}"/>
                </a:ext>
              </a:extLst>
            </p:cNvPr>
            <p:cNvSpPr txBox="1"/>
            <p:nvPr/>
          </p:nvSpPr>
          <p:spPr>
            <a:xfrm>
              <a:off x="-302840" y="5756703"/>
              <a:ext cx="3996568" cy="49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effectLst/>
                  <a:latin typeface="Trebuchet MS" panose="020B0703020202090204" pitchFamily="34" charset="0"/>
                </a:rPr>
                <a:t>Q: Output Non-Zero Coord.</a:t>
              </a:r>
            </a:p>
          </p:txBody>
        </p:sp>
      </p:grpSp>
      <p:sp>
        <p:nvSpPr>
          <p:cNvPr id="116" name="Multiply 230">
            <a:extLst>
              <a:ext uri="{FF2B5EF4-FFF2-40B4-BE49-F238E27FC236}">
                <a16:creationId xmlns:a16="http://schemas.microsoft.com/office/drawing/2014/main" id="{4190D7DE-BDA5-08DA-9824-1C6EA87E2181}"/>
              </a:ext>
            </a:extLst>
          </p:cNvPr>
          <p:cNvSpPr>
            <a:spLocks/>
          </p:cNvSpPr>
          <p:nvPr/>
        </p:nvSpPr>
        <p:spPr>
          <a:xfrm>
            <a:off x="4050230" y="4845953"/>
            <a:ext cx="439847" cy="439847"/>
          </a:xfrm>
          <a:prstGeom prst="mathMultiply">
            <a:avLst>
              <a:gd name="adj1" fmla="val 14445"/>
            </a:avLst>
          </a:prstGeom>
          <a:solidFill>
            <a:sysClr val="windowText" lastClr="0000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SemiBold" pitchFamily="2" charset="77"/>
              <a:ea typeface="+mn-ea"/>
              <a:cs typeface="+mn-cs"/>
            </a:endParaRPr>
          </a:p>
        </p:txBody>
      </p:sp>
      <p:sp>
        <p:nvSpPr>
          <p:cNvPr id="117" name="Equals 116">
            <a:extLst>
              <a:ext uri="{FF2B5EF4-FFF2-40B4-BE49-F238E27FC236}">
                <a16:creationId xmlns:a16="http://schemas.microsoft.com/office/drawing/2014/main" id="{7AE278F7-B5C5-EEDE-5DFA-AF6127F37092}"/>
              </a:ext>
            </a:extLst>
          </p:cNvPr>
          <p:cNvSpPr/>
          <p:nvPr/>
        </p:nvSpPr>
        <p:spPr>
          <a:xfrm>
            <a:off x="7423125" y="4854231"/>
            <a:ext cx="398523" cy="316881"/>
          </a:xfrm>
          <a:prstGeom prst="mathEqual">
            <a:avLst/>
          </a:prstGeom>
          <a:solidFill>
            <a:schemeClr val="tx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tx1"/>
              </a:solidFill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60B0A68-B8D9-725B-926E-3D34C9AE4B78}"/>
              </a:ext>
            </a:extLst>
          </p:cNvPr>
          <p:cNvGrpSpPr/>
          <p:nvPr/>
        </p:nvGrpSpPr>
        <p:grpSpPr>
          <a:xfrm>
            <a:off x="1398209" y="4444810"/>
            <a:ext cx="2637384" cy="1780526"/>
            <a:chOff x="-548718" y="3653955"/>
            <a:chExt cx="3842406" cy="2594051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6D9659C5-56D1-06E4-E427-801E45DFD077}"/>
                </a:ext>
              </a:extLst>
            </p:cNvPr>
            <p:cNvGrpSpPr/>
            <p:nvPr/>
          </p:nvGrpSpPr>
          <p:grpSpPr>
            <a:xfrm>
              <a:off x="222933" y="3653955"/>
              <a:ext cx="2134223" cy="2088000"/>
              <a:chOff x="1925229" y="4118686"/>
              <a:chExt cx="2134223" cy="2088000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817F0D89-6D9E-AA54-A263-5466F6C9F18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929981" y="4344381"/>
                <a:ext cx="1908000" cy="1862304"/>
                <a:chOff x="1121111" y="2787156"/>
                <a:chExt cx="2315107" cy="2293964"/>
              </a:xfrm>
            </p:grpSpPr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B0DA5D1A-1DC9-C3D9-7DFF-1A33BC38CB5B}"/>
                    </a:ext>
                  </a:extLst>
                </p:cNvPr>
                <p:cNvSpPr/>
                <p:nvPr/>
              </p:nvSpPr>
              <p:spPr>
                <a:xfrm>
                  <a:off x="1584133" y="3229038"/>
                  <a:ext cx="463021" cy="463021"/>
                </a:xfrm>
                <a:prstGeom prst="rect">
                  <a:avLst/>
                </a:prstGeom>
                <a:solidFill>
                  <a:srgbClr val="00B0F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2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561C32A7-03E2-8E45-AE20-39A7379E9A56}"/>
                    </a:ext>
                  </a:extLst>
                </p:cNvPr>
                <p:cNvSpPr/>
                <p:nvPr/>
              </p:nvSpPr>
              <p:spPr>
                <a:xfrm>
                  <a:off x="2047154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5FF479BB-03D4-1355-F0CA-58213E557E34}"/>
                    </a:ext>
                  </a:extLst>
                </p:cNvPr>
                <p:cNvSpPr/>
                <p:nvPr/>
              </p:nvSpPr>
              <p:spPr>
                <a:xfrm>
                  <a:off x="2510176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3CC9C477-25DE-CABF-3E0F-FBDD0D5A521B}"/>
                    </a:ext>
                  </a:extLst>
                </p:cNvPr>
                <p:cNvSpPr/>
                <p:nvPr/>
              </p:nvSpPr>
              <p:spPr>
                <a:xfrm>
                  <a:off x="2973197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4B8929B6-3536-DA34-DEC7-60AFCD85F4B5}"/>
                    </a:ext>
                  </a:extLst>
                </p:cNvPr>
                <p:cNvSpPr/>
                <p:nvPr/>
              </p:nvSpPr>
              <p:spPr>
                <a:xfrm>
                  <a:off x="1584133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2478E99E-763D-E504-C973-4764B6D73843}"/>
                    </a:ext>
                  </a:extLst>
                </p:cNvPr>
                <p:cNvSpPr/>
                <p:nvPr/>
              </p:nvSpPr>
              <p:spPr>
                <a:xfrm>
                  <a:off x="2047154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b="1" baseline="-25000" dirty="0">
                    <a:solidFill>
                      <a:schemeClr val="tx1"/>
                    </a:solidFill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77BF189D-40A6-7827-9767-3665E77DB278}"/>
                    </a:ext>
                  </a:extLst>
                </p:cNvPr>
                <p:cNvSpPr/>
                <p:nvPr/>
              </p:nvSpPr>
              <p:spPr>
                <a:xfrm>
                  <a:off x="2510176" y="3692058"/>
                  <a:ext cx="463021" cy="463021"/>
                </a:xfrm>
                <a:prstGeom prst="rect">
                  <a:avLst/>
                </a:prstGeom>
                <a:solidFill>
                  <a:srgbClr val="00B0F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3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F504F3C0-AD37-7F4E-DAAC-BB6DE02981CB}"/>
                    </a:ext>
                  </a:extLst>
                </p:cNvPr>
                <p:cNvSpPr/>
                <p:nvPr/>
              </p:nvSpPr>
              <p:spPr>
                <a:xfrm>
                  <a:off x="2973197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B439E83B-5F95-D8EC-9A94-5BEC10FE4E65}"/>
                    </a:ext>
                  </a:extLst>
                </p:cNvPr>
                <p:cNvSpPr/>
                <p:nvPr/>
              </p:nvSpPr>
              <p:spPr>
                <a:xfrm>
                  <a:off x="1121111" y="4616690"/>
                  <a:ext cx="463021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P</a:t>
                  </a:r>
                  <a:r>
                    <a:rPr lang="en-US" sz="1400" b="1" kern="0" baseline="-2500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5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BEE5E321-E342-7A02-6961-74AE70141693}"/>
                    </a:ext>
                  </a:extLst>
                </p:cNvPr>
                <p:cNvSpPr/>
                <p:nvPr/>
              </p:nvSpPr>
              <p:spPr>
                <a:xfrm>
                  <a:off x="2047154" y="415507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8E429E05-084F-A604-DC62-1DC0C7DBC741}"/>
                    </a:ext>
                  </a:extLst>
                </p:cNvPr>
                <p:cNvSpPr/>
                <p:nvPr/>
              </p:nvSpPr>
              <p:spPr>
                <a:xfrm>
                  <a:off x="2510176" y="415507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b="1" baseline="-25000" dirty="0">
                    <a:solidFill>
                      <a:schemeClr val="tx1"/>
                    </a:solidFill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8347E217-4EC2-28A3-C9A9-7757A3835FA4}"/>
                    </a:ext>
                  </a:extLst>
                </p:cNvPr>
                <p:cNvSpPr/>
                <p:nvPr/>
              </p:nvSpPr>
              <p:spPr>
                <a:xfrm>
                  <a:off x="2973197" y="4155079"/>
                  <a:ext cx="463021" cy="463021"/>
                </a:xfrm>
                <a:prstGeom prst="rect">
                  <a:avLst/>
                </a:prstGeom>
                <a:solidFill>
                  <a:srgbClr val="00B0F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lang="en-US" sz="1400" b="1" kern="0" baseline="-2500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4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8FD92855-9522-19DE-F05A-3095B3CE228C}"/>
                    </a:ext>
                  </a:extLst>
                </p:cNvPr>
                <p:cNvSpPr/>
                <p:nvPr/>
              </p:nvSpPr>
              <p:spPr>
                <a:xfrm>
                  <a:off x="1584133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ED43B266-BA45-9950-7CE1-F7CA6391DA72}"/>
                    </a:ext>
                  </a:extLst>
                </p:cNvPr>
                <p:cNvSpPr/>
                <p:nvPr/>
              </p:nvSpPr>
              <p:spPr>
                <a:xfrm>
                  <a:off x="2047154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FA23434C-D692-046F-97E4-4EAFEC53E017}"/>
                    </a:ext>
                  </a:extLst>
                </p:cNvPr>
                <p:cNvSpPr/>
                <p:nvPr/>
              </p:nvSpPr>
              <p:spPr>
                <a:xfrm>
                  <a:off x="2510176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D5768EA3-DC94-6B4D-AB07-3DAB1E9E88EC}"/>
                    </a:ext>
                  </a:extLst>
                </p:cNvPr>
                <p:cNvSpPr/>
                <p:nvPr/>
              </p:nvSpPr>
              <p:spPr>
                <a:xfrm>
                  <a:off x="2973197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F6912DEE-B0A3-BAC3-444B-877D7D64AE9B}"/>
                    </a:ext>
                  </a:extLst>
                </p:cNvPr>
                <p:cNvSpPr/>
                <p:nvPr/>
              </p:nvSpPr>
              <p:spPr>
                <a:xfrm>
                  <a:off x="1121112" y="3229037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7923FFA0-8148-9482-CF4D-3B3773D855B7}"/>
                    </a:ext>
                  </a:extLst>
                </p:cNvPr>
                <p:cNvSpPr/>
                <p:nvPr/>
              </p:nvSpPr>
              <p:spPr>
                <a:xfrm>
                  <a:off x="1121112" y="3692057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A03DF910-7E8E-5DFF-B864-32E989138A36}"/>
                    </a:ext>
                  </a:extLst>
                </p:cNvPr>
                <p:cNvSpPr/>
                <p:nvPr/>
              </p:nvSpPr>
              <p:spPr>
                <a:xfrm>
                  <a:off x="1121112" y="415507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A6D595DB-53FB-5556-DE31-CC4C61C8E9D7}"/>
                    </a:ext>
                  </a:extLst>
                </p:cNvPr>
                <p:cNvSpPr/>
                <p:nvPr/>
              </p:nvSpPr>
              <p:spPr>
                <a:xfrm>
                  <a:off x="2050586" y="4616690"/>
                  <a:ext cx="463021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P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6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2FD33668-6102-181F-F88C-A9DA5B354639}"/>
                    </a:ext>
                  </a:extLst>
                </p:cNvPr>
                <p:cNvSpPr/>
                <p:nvPr/>
              </p:nvSpPr>
              <p:spPr>
                <a:xfrm>
                  <a:off x="1584132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6690DBF2-E0F7-8686-F694-E82A2E2CD354}"/>
                    </a:ext>
                  </a:extLst>
                </p:cNvPr>
                <p:cNvSpPr/>
                <p:nvPr/>
              </p:nvSpPr>
              <p:spPr>
                <a:xfrm>
                  <a:off x="2047153" y="2787158"/>
                  <a:ext cx="463021" cy="463021"/>
                </a:xfrm>
                <a:prstGeom prst="rect">
                  <a:avLst/>
                </a:prstGeom>
                <a:solidFill>
                  <a:srgbClr val="00B0F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1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FD665D9B-FCB0-4D9C-4307-B67AC45D0D86}"/>
                    </a:ext>
                  </a:extLst>
                </p:cNvPr>
                <p:cNvSpPr/>
                <p:nvPr/>
              </p:nvSpPr>
              <p:spPr>
                <a:xfrm>
                  <a:off x="2510175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0A6231A5-EEED-63A3-FA67-23255FE2B16D}"/>
                    </a:ext>
                  </a:extLst>
                </p:cNvPr>
                <p:cNvSpPr/>
                <p:nvPr/>
              </p:nvSpPr>
              <p:spPr>
                <a:xfrm>
                  <a:off x="2973196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43398345-EECC-FA94-64E4-0C998ECE1442}"/>
                    </a:ext>
                  </a:extLst>
                </p:cNvPr>
                <p:cNvSpPr/>
                <p:nvPr/>
              </p:nvSpPr>
              <p:spPr>
                <a:xfrm>
                  <a:off x="1121111" y="2787157"/>
                  <a:ext cx="463021" cy="463021"/>
                </a:xfrm>
                <a:prstGeom prst="rect">
                  <a:avLst/>
                </a:prstGeom>
                <a:solidFill>
                  <a:srgbClr val="00B0F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0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057EFCED-4A85-3348-DEBF-EF06CF942E44}"/>
                    </a:ext>
                  </a:extLst>
                </p:cNvPr>
                <p:cNvSpPr/>
                <p:nvPr/>
              </p:nvSpPr>
              <p:spPr>
                <a:xfrm>
                  <a:off x="1584133" y="3250175"/>
                  <a:ext cx="463022" cy="441880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P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2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8F681756-F457-C708-CD18-6959CEA659E6}"/>
                    </a:ext>
                  </a:extLst>
                </p:cNvPr>
                <p:cNvSpPr/>
                <p:nvPr/>
              </p:nvSpPr>
              <p:spPr>
                <a:xfrm>
                  <a:off x="2510176" y="3692057"/>
                  <a:ext cx="463022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P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3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DCEA1CD6-E00C-F258-A1D0-1945FCDED8FB}"/>
                    </a:ext>
                  </a:extLst>
                </p:cNvPr>
                <p:cNvSpPr/>
                <p:nvPr/>
              </p:nvSpPr>
              <p:spPr>
                <a:xfrm>
                  <a:off x="2973196" y="4155078"/>
                  <a:ext cx="463022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P</a:t>
                  </a:r>
                  <a:r>
                    <a:rPr lang="en-US" sz="1400" b="1" kern="0" baseline="-2500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4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A0606AD4-EBB9-8FF9-59E4-85195479967C}"/>
                    </a:ext>
                  </a:extLst>
                </p:cNvPr>
                <p:cNvSpPr/>
                <p:nvPr/>
              </p:nvSpPr>
              <p:spPr>
                <a:xfrm>
                  <a:off x="2047153" y="2787157"/>
                  <a:ext cx="463022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P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1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B2DCC31B-035C-23ED-E13C-14DB524807B4}"/>
                    </a:ext>
                  </a:extLst>
                </p:cNvPr>
                <p:cNvSpPr/>
                <p:nvPr/>
              </p:nvSpPr>
              <p:spPr>
                <a:xfrm>
                  <a:off x="1121111" y="2787156"/>
                  <a:ext cx="463022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P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0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</p:grpSp>
          <p:sp>
            <p:nvSpPr>
              <p:cNvPr id="122" name="Cube 121">
                <a:extLst>
                  <a:ext uri="{FF2B5EF4-FFF2-40B4-BE49-F238E27FC236}">
                    <a16:creationId xmlns:a16="http://schemas.microsoft.com/office/drawing/2014/main" id="{05828A83-C438-20DB-58EA-1752ACCC5F77}"/>
                  </a:ext>
                </a:extLst>
              </p:cNvPr>
              <p:cNvSpPr/>
              <p:nvPr/>
            </p:nvSpPr>
            <p:spPr>
              <a:xfrm>
                <a:off x="1925229" y="4118686"/>
                <a:ext cx="2134223" cy="2088000"/>
              </a:xfrm>
              <a:prstGeom prst="cube">
                <a:avLst>
                  <a:gd name="adj" fmla="val 10909"/>
                </a:avLst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400" b="1" dirty="0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172536B4-C741-E29F-6636-6C13F7169436}"/>
                </a:ext>
              </a:extLst>
            </p:cNvPr>
            <p:cNvSpPr txBox="1"/>
            <p:nvPr/>
          </p:nvSpPr>
          <p:spPr>
            <a:xfrm>
              <a:off x="-548718" y="5754766"/>
              <a:ext cx="3842406" cy="49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rebuchet MS" panose="020B0703020202090204" pitchFamily="34" charset="0"/>
                </a:rPr>
                <a:t>P</a:t>
              </a:r>
              <a:r>
                <a:rPr lang="en-US" sz="1600" dirty="0">
                  <a:effectLst/>
                  <a:latin typeface="Trebuchet MS" panose="020B0703020202090204" pitchFamily="34" charset="0"/>
                </a:rPr>
                <a:t>: Input Non-Zero Coord.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9721670-CB5B-4C5C-80EE-2B18E0F5E59A}"/>
              </a:ext>
            </a:extLst>
          </p:cNvPr>
          <p:cNvGrpSpPr/>
          <p:nvPr/>
        </p:nvGrpSpPr>
        <p:grpSpPr>
          <a:xfrm>
            <a:off x="5204718" y="4525252"/>
            <a:ext cx="1370238" cy="1507110"/>
            <a:chOff x="4501693" y="3948502"/>
            <a:chExt cx="1996300" cy="2195710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C63DD869-0539-CE02-28CA-92228A6C5FB9}"/>
                </a:ext>
              </a:extLst>
            </p:cNvPr>
            <p:cNvGrpSpPr/>
            <p:nvPr/>
          </p:nvGrpSpPr>
          <p:grpSpPr>
            <a:xfrm>
              <a:off x="4501693" y="3948502"/>
              <a:ext cx="1996300" cy="1680179"/>
              <a:chOff x="4501693" y="3948502"/>
              <a:chExt cx="1996300" cy="1680179"/>
            </a:xfrm>
            <a:grpFill/>
          </p:grpSpPr>
          <p:sp>
            <p:nvSpPr>
              <p:cNvPr id="156" name="Cube 155">
                <a:extLst>
                  <a:ext uri="{FF2B5EF4-FFF2-40B4-BE49-F238E27FC236}">
                    <a16:creationId xmlns:a16="http://schemas.microsoft.com/office/drawing/2014/main" id="{B4F1A8A3-68CB-62AF-31C5-15937FFC1B78}"/>
                  </a:ext>
                </a:extLst>
              </p:cNvPr>
              <p:cNvSpPr/>
              <p:nvPr/>
            </p:nvSpPr>
            <p:spPr>
              <a:xfrm>
                <a:off x="4501693" y="3948502"/>
                <a:ext cx="1996300" cy="1680179"/>
              </a:xfrm>
              <a:prstGeom prst="cube">
                <a:avLst>
                  <a:gd name="adj" fmla="val 8876"/>
                </a:avLst>
              </a:prstGeom>
              <a:grpFill/>
              <a:ln w="31750">
                <a:solidFill>
                  <a:srgbClr val="B45F0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600"/>
              </a:p>
            </p:txBody>
          </p: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EB33F0C0-E2B5-B443-D78C-72C0487EEE4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506096" y="4115652"/>
                <a:ext cx="1836000" cy="1513029"/>
                <a:chOff x="5158431" y="3355538"/>
                <a:chExt cx="1645077" cy="1645077"/>
              </a:xfrm>
              <a:grpFill/>
            </p:grpSpPr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661CFCF3-3C01-94E5-DA71-ECFEF848EA5B}"/>
                    </a:ext>
                  </a:extLst>
                </p:cNvPr>
                <p:cNvSpPr/>
                <p:nvPr/>
              </p:nvSpPr>
              <p:spPr>
                <a:xfrm>
                  <a:off x="5706790" y="3355538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1</a:t>
                  </a:r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3EC28BD7-0C69-B191-59F5-2A362748259E}"/>
                    </a:ext>
                  </a:extLst>
                </p:cNvPr>
                <p:cNvSpPr/>
                <p:nvPr/>
              </p:nvSpPr>
              <p:spPr>
                <a:xfrm>
                  <a:off x="6255149" y="3355538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2</a:t>
                  </a:r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DD944F65-7C03-F338-ABFD-F9DFF8A207D7}"/>
                    </a:ext>
                  </a:extLst>
                </p:cNvPr>
                <p:cNvSpPr/>
                <p:nvPr/>
              </p:nvSpPr>
              <p:spPr>
                <a:xfrm>
                  <a:off x="5158431" y="390389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3</a:t>
                  </a:r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BDC759CC-7257-D23A-5230-325C2DC20063}"/>
                    </a:ext>
                  </a:extLst>
                </p:cNvPr>
                <p:cNvSpPr/>
                <p:nvPr/>
              </p:nvSpPr>
              <p:spPr>
                <a:xfrm>
                  <a:off x="5706790" y="390389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4</a:t>
                  </a:r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912C2EB4-626C-ACC1-C083-CDFBFD3DD745}"/>
                    </a:ext>
                  </a:extLst>
                </p:cNvPr>
                <p:cNvSpPr/>
                <p:nvPr/>
              </p:nvSpPr>
              <p:spPr>
                <a:xfrm>
                  <a:off x="5158431" y="445225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6</a:t>
                  </a:r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05E19752-1D41-FEF0-8730-D8E71F487CA8}"/>
                    </a:ext>
                  </a:extLst>
                </p:cNvPr>
                <p:cNvSpPr/>
                <p:nvPr/>
              </p:nvSpPr>
              <p:spPr>
                <a:xfrm>
                  <a:off x="5706790" y="445225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7</a:t>
                  </a:r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A49EF1BB-27BE-3C82-E3D3-DD9D4B71F93A}"/>
                    </a:ext>
                  </a:extLst>
                </p:cNvPr>
                <p:cNvSpPr/>
                <p:nvPr/>
              </p:nvSpPr>
              <p:spPr>
                <a:xfrm>
                  <a:off x="6255149" y="445225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tIns="3510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8</a:t>
                  </a:r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87DB7DFA-A868-DA22-CD1F-D6EFDF4B2066}"/>
                    </a:ext>
                  </a:extLst>
                </p:cNvPr>
                <p:cNvSpPr/>
                <p:nvPr/>
              </p:nvSpPr>
              <p:spPr>
                <a:xfrm>
                  <a:off x="6255149" y="390389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tIns="3510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5</a:t>
                  </a:r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82FF384D-DCB4-08AB-941F-A4A32395741E}"/>
                    </a:ext>
                  </a:extLst>
                </p:cNvPr>
                <p:cNvSpPr/>
                <p:nvPr/>
              </p:nvSpPr>
              <p:spPr>
                <a:xfrm>
                  <a:off x="5158431" y="3355538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0</a:t>
                  </a:r>
                </a:p>
              </p:txBody>
            </p:sp>
          </p:grpSp>
        </p:grp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3C1E7559-2FD6-0951-E8C8-7461B5029A5C}"/>
                </a:ext>
              </a:extLst>
            </p:cNvPr>
            <p:cNvSpPr txBox="1"/>
            <p:nvPr/>
          </p:nvSpPr>
          <p:spPr>
            <a:xfrm>
              <a:off x="4574344" y="5650972"/>
              <a:ext cx="1885099" cy="4932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effectLst/>
                  <a:latin typeface="Trebuchet MS" panose="020B0703020202090204" pitchFamily="34" charset="0"/>
                </a:rPr>
                <a:t>W: Weights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331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FE38B86D-BBEC-111F-9DD5-42E75AD71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54100"/>
            <a:ext cx="11518900" cy="51228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2 steps of </a:t>
            </a:r>
            <a:r>
              <a:rPr lang="en-US" sz="2400" dirty="0" err="1"/>
              <a:t>SpC</a:t>
            </a:r>
            <a:r>
              <a:rPr lang="en-US" sz="2400" dirty="0"/>
              <a:t>:</a:t>
            </a:r>
          </a:p>
          <a:p>
            <a:pPr marL="514350" indent="-514350">
              <a:buAutoNum type="arabicPeriod"/>
            </a:pPr>
            <a:r>
              <a:rPr lang="en-US" sz="2400" dirty="0"/>
              <a:t>The Mapping Step</a:t>
            </a:r>
          </a:p>
          <a:p>
            <a:pPr marL="514350" indent="-514350">
              <a:buAutoNum type="arabicPeriod"/>
            </a:pPr>
            <a:r>
              <a:rPr lang="en-US" sz="2400" dirty="0"/>
              <a:t>The Feature Computation Step</a:t>
            </a:r>
          </a:p>
          <a:p>
            <a:pPr marL="514350" indent="-514350">
              <a:buAutoNum type="arabicPeriod"/>
            </a:pPr>
            <a:endParaRPr lang="el-G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BA8F0-9566-2BA9-D92A-BCDB7617D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SpC</a:t>
            </a:r>
            <a:r>
              <a:rPr lang="en-US" sz="3600" dirty="0"/>
              <a:t> Preserves the Sparsity in Output</a:t>
            </a:r>
            <a:endParaRPr lang="el-GR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9250D-EC15-D42C-3167-EF8CAF28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7</a:t>
            </a:fld>
            <a:endParaRPr lang="en-GR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26BBB3D-7BF4-2D72-DAD0-6B68D27BB8F1}"/>
              </a:ext>
            </a:extLst>
          </p:cNvPr>
          <p:cNvSpPr>
            <a:spLocks/>
          </p:cNvSpPr>
          <p:nvPr/>
        </p:nvSpPr>
        <p:spPr>
          <a:xfrm>
            <a:off x="2635457" y="2691884"/>
            <a:ext cx="312154" cy="312154"/>
          </a:xfrm>
          <a:prstGeom prst="rect">
            <a:avLst/>
          </a:prstGeom>
          <a:solidFill>
            <a:srgbClr val="37BCD2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kern="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P</a:t>
            </a:r>
            <a:r>
              <a:rPr kumimoji="0" lang="en-US" sz="14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3</a:t>
            </a:r>
            <a:endParaRPr lang="en-US" sz="1400" b="1" baseline="-25000" dirty="0">
              <a:solidFill>
                <a:schemeClr val="tx1"/>
              </a:solidFill>
              <a:latin typeface="Trebuchet MS" panose="020B0703020202090204" pitchFamily="34" charset="0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3BA5FB6-D93B-7A64-2F3D-CB30EB747009}"/>
              </a:ext>
            </a:extLst>
          </p:cNvPr>
          <p:cNvSpPr txBox="1"/>
          <p:nvPr/>
        </p:nvSpPr>
        <p:spPr>
          <a:xfrm>
            <a:off x="5440382" y="2694073"/>
            <a:ext cx="1046903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rebuchet MS" panose="020B0703020202090204" pitchFamily="34" charset="0"/>
              </a:rPr>
              <a:t>offs(W</a:t>
            </a:r>
            <a:r>
              <a:rPr lang="en-US" sz="1400" baseline="-25000" dirty="0">
                <a:latin typeface="Trebuchet MS" panose="020B0703020202090204" pitchFamily="34" charset="0"/>
              </a:rPr>
              <a:t>0</a:t>
            </a:r>
            <a:r>
              <a:rPr lang="en-US" sz="1400" dirty="0">
                <a:latin typeface="Trebuchet MS" panose="020B0703020202090204" pitchFamily="34" charset="0"/>
              </a:rPr>
              <a:t>)</a:t>
            </a:r>
            <a:endParaRPr lang="en-US" sz="14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0D9F0B3-50B0-37FE-B0CD-0293D59E26EA}"/>
              </a:ext>
            </a:extLst>
          </p:cNvPr>
          <p:cNvSpPr txBox="1"/>
          <p:nvPr/>
        </p:nvSpPr>
        <p:spPr>
          <a:xfrm rot="10800000" flipH="1" flipV="1">
            <a:off x="7474232" y="2494018"/>
            <a:ext cx="38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Trebuchet MS" panose="020B0703020202090204" pitchFamily="34" charset="0"/>
              </a:rPr>
              <a:t>+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362D348-729A-BE88-5E0D-349B6645F404}"/>
              </a:ext>
            </a:extLst>
          </p:cNvPr>
          <p:cNvSpPr txBox="1"/>
          <p:nvPr/>
        </p:nvSpPr>
        <p:spPr>
          <a:xfrm rot="10800000" flipH="1" flipV="1">
            <a:off x="4071834" y="2494018"/>
            <a:ext cx="38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Trebuchet MS" panose="020B0703020202090204" pitchFamily="34" charset="0"/>
              </a:rPr>
              <a:t>=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86B6FBB-F325-F658-4D0D-8A2FAF1B96A6}"/>
              </a:ext>
            </a:extLst>
          </p:cNvPr>
          <p:cNvSpPr txBox="1"/>
          <p:nvPr/>
        </p:nvSpPr>
        <p:spPr>
          <a:xfrm>
            <a:off x="622214" y="2678684"/>
            <a:ext cx="1551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/>
                <a:latin typeface="Trebuchet MS" panose="020B0703020202090204" pitchFamily="34" charset="0"/>
              </a:rPr>
              <a:t>1. mapping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01AA680-D0F8-B09C-D075-3B0FF01BAA86}"/>
              </a:ext>
            </a:extLst>
          </p:cNvPr>
          <p:cNvSpPr txBox="1"/>
          <p:nvPr/>
        </p:nvSpPr>
        <p:spPr>
          <a:xfrm>
            <a:off x="520577" y="3599471"/>
            <a:ext cx="1692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ffectLst/>
                <a:latin typeface="Trebuchet MS" panose="020B0703020202090204" pitchFamily="34" charset="0"/>
              </a:rPr>
              <a:t>2 .feature</a:t>
            </a:r>
            <a:br>
              <a:rPr lang="en-US" sz="1600" dirty="0">
                <a:effectLst/>
                <a:latin typeface="Trebuchet MS" panose="020B0703020202090204" pitchFamily="34" charset="0"/>
              </a:rPr>
            </a:br>
            <a:r>
              <a:rPr lang="en-US" sz="1600" dirty="0">
                <a:effectLst/>
                <a:latin typeface="Trebuchet MS" panose="020B0703020202090204" pitchFamily="34" charset="0"/>
              </a:rPr>
              <a:t>computation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F9BCB17-3AA8-91F7-D081-5BACC328691C}"/>
              </a:ext>
            </a:extLst>
          </p:cNvPr>
          <p:cNvGrpSpPr/>
          <p:nvPr/>
        </p:nvGrpSpPr>
        <p:grpSpPr>
          <a:xfrm>
            <a:off x="1935169" y="3677556"/>
            <a:ext cx="1551989" cy="428604"/>
            <a:chOff x="3447763" y="3605090"/>
            <a:chExt cx="1551989" cy="428604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380160E2-AE12-B77F-951B-E2A385683BC8}"/>
                </a:ext>
              </a:extLst>
            </p:cNvPr>
            <p:cNvGrpSpPr>
              <a:grpSpLocks noChangeAspect="1"/>
            </p:cNvGrpSpPr>
            <p:nvPr/>
          </p:nvGrpSpPr>
          <p:grpSpPr>
            <a:xfrm rot="20519647">
              <a:off x="3821508" y="3605090"/>
              <a:ext cx="684000" cy="171000"/>
              <a:chOff x="3826089" y="3553034"/>
              <a:chExt cx="1008000" cy="25200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4C0DE2E-6E57-19B6-9F7D-19015FF73137}"/>
                  </a:ext>
                </a:extLst>
              </p:cNvPr>
              <p:cNvSpPr/>
              <p:nvPr/>
            </p:nvSpPr>
            <p:spPr>
              <a:xfrm>
                <a:off x="3826089" y="3553034"/>
                <a:ext cx="252000" cy="252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B4E232DC-7B65-5538-3A7F-DB160EA41508}"/>
                  </a:ext>
                </a:extLst>
              </p:cNvPr>
              <p:cNvSpPr/>
              <p:nvPr/>
            </p:nvSpPr>
            <p:spPr>
              <a:xfrm>
                <a:off x="4078089" y="3553034"/>
                <a:ext cx="252000" cy="252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50AE0E1-96DD-8EF2-A8EF-A82E6C30542E}"/>
                  </a:ext>
                </a:extLst>
              </p:cNvPr>
              <p:cNvSpPr/>
              <p:nvPr/>
            </p:nvSpPr>
            <p:spPr>
              <a:xfrm>
                <a:off x="4330089" y="3553034"/>
                <a:ext cx="252000" cy="252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F432561-BD2A-7441-8A0C-C29984A3737D}"/>
                  </a:ext>
                </a:extLst>
              </p:cNvPr>
              <p:cNvSpPr/>
              <p:nvPr/>
            </p:nvSpPr>
            <p:spPr>
              <a:xfrm>
                <a:off x="4582089" y="3553034"/>
                <a:ext cx="252000" cy="252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A528AE6-E181-EDB1-07B3-C52490E90F23}"/>
                </a:ext>
              </a:extLst>
            </p:cNvPr>
            <p:cNvSpPr txBox="1"/>
            <p:nvPr/>
          </p:nvSpPr>
          <p:spPr>
            <a:xfrm rot="20519236">
              <a:off x="3447763" y="3725917"/>
              <a:ext cx="1551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effectLst/>
                  <a:latin typeface="Trebuchet MS" panose="020B0703020202090204" pitchFamily="34" charset="0"/>
                </a:rPr>
                <a:t>F</a:t>
              </a:r>
              <a:r>
                <a:rPr lang="en-US" sz="1100" dirty="0">
                  <a:latin typeface="Trebuchet MS" panose="020B0703020202090204" pitchFamily="34" charset="0"/>
                </a:rPr>
                <a:t>P</a:t>
              </a:r>
              <a:r>
                <a:rPr lang="en-US" sz="1400" dirty="0">
                  <a:effectLst/>
                  <a:latin typeface="Trebuchet MS" panose="020B0703020202090204" pitchFamily="34" charset="0"/>
                </a:rPr>
                <a:t>: Features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5552DC2-00A3-A084-44D9-97ED252579F3}"/>
              </a:ext>
            </a:extLst>
          </p:cNvPr>
          <p:cNvGrpSpPr/>
          <p:nvPr/>
        </p:nvGrpSpPr>
        <p:grpSpPr>
          <a:xfrm>
            <a:off x="8490181" y="3671505"/>
            <a:ext cx="1551989" cy="440707"/>
            <a:chOff x="3493428" y="3605090"/>
            <a:chExt cx="1551989" cy="440707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6C85AC3-BEC2-28C5-526E-BADC89733989}"/>
                </a:ext>
              </a:extLst>
            </p:cNvPr>
            <p:cNvGrpSpPr>
              <a:grpSpLocks noChangeAspect="1"/>
            </p:cNvGrpSpPr>
            <p:nvPr/>
          </p:nvGrpSpPr>
          <p:grpSpPr>
            <a:xfrm rot="20519647">
              <a:off x="3821508" y="3605090"/>
              <a:ext cx="684000" cy="171000"/>
              <a:chOff x="3826089" y="3553034"/>
              <a:chExt cx="1008000" cy="252000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2A6041E-4B1F-4C73-CEA7-1C5B179C1505}"/>
                  </a:ext>
                </a:extLst>
              </p:cNvPr>
              <p:cNvSpPr/>
              <p:nvPr/>
            </p:nvSpPr>
            <p:spPr>
              <a:xfrm>
                <a:off x="3826089" y="3553034"/>
                <a:ext cx="252000" cy="25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E7F7663-4F6E-C640-8E03-97B2EF7BA0F2}"/>
                  </a:ext>
                </a:extLst>
              </p:cNvPr>
              <p:cNvSpPr/>
              <p:nvPr/>
            </p:nvSpPr>
            <p:spPr>
              <a:xfrm>
                <a:off x="4078089" y="3553034"/>
                <a:ext cx="252000" cy="25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82C32CC-A834-C174-039D-9EE32A2167F5}"/>
                  </a:ext>
                </a:extLst>
              </p:cNvPr>
              <p:cNvSpPr/>
              <p:nvPr/>
            </p:nvSpPr>
            <p:spPr>
              <a:xfrm>
                <a:off x="4330089" y="3553034"/>
                <a:ext cx="252000" cy="25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5C0AAB0-C206-F425-BD87-51C721A8FC4B}"/>
                  </a:ext>
                </a:extLst>
              </p:cNvPr>
              <p:cNvSpPr/>
              <p:nvPr/>
            </p:nvSpPr>
            <p:spPr>
              <a:xfrm>
                <a:off x="4582089" y="3553034"/>
                <a:ext cx="252000" cy="25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217A12C-AAE0-AFFA-7D2D-37F891F7C1D3}"/>
                </a:ext>
              </a:extLst>
            </p:cNvPr>
            <p:cNvSpPr txBox="1"/>
            <p:nvPr/>
          </p:nvSpPr>
          <p:spPr>
            <a:xfrm rot="20519236">
              <a:off x="3493428" y="3738020"/>
              <a:ext cx="1551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effectLst/>
                  <a:latin typeface="Trebuchet MS" panose="020B0703020202090204" pitchFamily="34" charset="0"/>
                </a:rPr>
                <a:t>F</a:t>
              </a:r>
              <a:r>
                <a:rPr lang="en-US" sz="1100" dirty="0">
                  <a:latin typeface="Trebuchet MS" panose="020B0703020202090204" pitchFamily="34" charset="0"/>
                </a:rPr>
                <a:t>Q</a:t>
              </a:r>
              <a:r>
                <a:rPr lang="en-US" sz="1400" dirty="0">
                  <a:effectLst/>
                  <a:latin typeface="Trebuchet MS" panose="020B0703020202090204" pitchFamily="34" charset="0"/>
                </a:rPr>
                <a:t>: Features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D0731624-FA55-20D8-5D33-C74B89A13F57}"/>
              </a:ext>
            </a:extLst>
          </p:cNvPr>
          <p:cNvSpPr txBox="1"/>
          <p:nvPr/>
        </p:nvSpPr>
        <p:spPr>
          <a:xfrm rot="10800000" flipH="1" flipV="1">
            <a:off x="4071835" y="3599470"/>
            <a:ext cx="38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D0D0FF5-73EF-EFB7-C3CF-74BB2DB35EA7}"/>
              </a:ext>
            </a:extLst>
          </p:cNvPr>
          <p:cNvSpPr txBox="1"/>
          <p:nvPr/>
        </p:nvSpPr>
        <p:spPr>
          <a:xfrm>
            <a:off x="5440382" y="3737970"/>
            <a:ext cx="1046903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400" baseline="-25000" dirty="0">
                <a:latin typeface="Trebuchet MS" panose="020B0703020202090204" pitchFamily="34" charset="0"/>
              </a:rPr>
              <a:t>0</a:t>
            </a:r>
            <a:endParaRPr lang="en-US" sz="16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F63CDBF-EAA7-DD5F-7B76-D4AD7CC0AD82}"/>
              </a:ext>
            </a:extLst>
          </p:cNvPr>
          <p:cNvSpPr txBox="1"/>
          <p:nvPr/>
        </p:nvSpPr>
        <p:spPr>
          <a:xfrm rot="10800000" flipH="1" flipV="1">
            <a:off x="7461395" y="3537915"/>
            <a:ext cx="38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Trebuchet MS" panose="020B0703020202090204" pitchFamily="34" charset="0"/>
              </a:rPr>
              <a:t>=</a:t>
            </a: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C5ACCD65-328A-7465-A66D-96CD1089E559}"/>
              </a:ext>
            </a:extLst>
          </p:cNvPr>
          <p:cNvGrpSpPr/>
          <p:nvPr/>
        </p:nvGrpSpPr>
        <p:grpSpPr>
          <a:xfrm>
            <a:off x="8172838" y="4443479"/>
            <a:ext cx="2778083" cy="1781857"/>
            <a:chOff x="-302840" y="3653954"/>
            <a:chExt cx="4047389" cy="2595989"/>
          </a:xfrm>
        </p:grpSpPr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3F2E22BF-750E-B5C1-6502-0633F5F3FC35}"/>
                </a:ext>
              </a:extLst>
            </p:cNvPr>
            <p:cNvGrpSpPr/>
            <p:nvPr/>
          </p:nvGrpSpPr>
          <p:grpSpPr>
            <a:xfrm>
              <a:off x="222934" y="3653954"/>
              <a:ext cx="2134223" cy="2088000"/>
              <a:chOff x="1925230" y="4118685"/>
              <a:chExt cx="2134223" cy="2088000"/>
            </a:xfrm>
          </p:grpSpPr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11D6CA33-C76B-20C2-319E-445AFF51CC3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929981" y="4344382"/>
                <a:ext cx="1908000" cy="1862303"/>
                <a:chOff x="1121111" y="2787157"/>
                <a:chExt cx="2315107" cy="2293963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6A921F53-7598-B05F-38EE-54C98D61B5FD}"/>
                    </a:ext>
                  </a:extLst>
                </p:cNvPr>
                <p:cNvSpPr/>
                <p:nvPr/>
              </p:nvSpPr>
              <p:spPr>
                <a:xfrm>
                  <a:off x="1584133" y="3229038"/>
                  <a:ext cx="463021" cy="46302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2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8A3C580B-3BF5-16A0-0CBB-A0A14F82A3E9}"/>
                    </a:ext>
                  </a:extLst>
                </p:cNvPr>
                <p:cNvSpPr/>
                <p:nvPr/>
              </p:nvSpPr>
              <p:spPr>
                <a:xfrm>
                  <a:off x="2047154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8CFD307E-5195-94D2-95F8-832F31238555}"/>
                    </a:ext>
                  </a:extLst>
                </p:cNvPr>
                <p:cNvSpPr/>
                <p:nvPr/>
              </p:nvSpPr>
              <p:spPr>
                <a:xfrm>
                  <a:off x="2510176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83463B92-1A05-FDF4-9B3A-F2945FF759E3}"/>
                    </a:ext>
                  </a:extLst>
                </p:cNvPr>
                <p:cNvSpPr/>
                <p:nvPr/>
              </p:nvSpPr>
              <p:spPr>
                <a:xfrm>
                  <a:off x="2973197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145D7038-2D08-BD6D-EE06-7C363BABF07E}"/>
                    </a:ext>
                  </a:extLst>
                </p:cNvPr>
                <p:cNvSpPr/>
                <p:nvPr/>
              </p:nvSpPr>
              <p:spPr>
                <a:xfrm>
                  <a:off x="1584133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81F55DB9-EF56-7B51-95EF-27445EDBBE77}"/>
                    </a:ext>
                  </a:extLst>
                </p:cNvPr>
                <p:cNvSpPr/>
                <p:nvPr/>
              </p:nvSpPr>
              <p:spPr>
                <a:xfrm>
                  <a:off x="2047154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b="1" baseline="-25000" dirty="0">
                    <a:solidFill>
                      <a:schemeClr val="tx1"/>
                    </a:solidFill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E10CBD4F-A48E-881D-02D4-CD4D8C5BE6FD}"/>
                    </a:ext>
                  </a:extLst>
                </p:cNvPr>
                <p:cNvSpPr/>
                <p:nvPr/>
              </p:nvSpPr>
              <p:spPr>
                <a:xfrm>
                  <a:off x="2510176" y="3692058"/>
                  <a:ext cx="463021" cy="46302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3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9C910150-0392-96C0-6BC7-B26050B43210}"/>
                    </a:ext>
                  </a:extLst>
                </p:cNvPr>
                <p:cNvSpPr/>
                <p:nvPr/>
              </p:nvSpPr>
              <p:spPr>
                <a:xfrm>
                  <a:off x="2973197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EC30119F-B59A-1E89-A885-54A0A4D293BE}"/>
                    </a:ext>
                  </a:extLst>
                </p:cNvPr>
                <p:cNvSpPr/>
                <p:nvPr/>
              </p:nvSpPr>
              <p:spPr>
                <a:xfrm>
                  <a:off x="1121111" y="4616690"/>
                  <a:ext cx="463021" cy="46302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lang="en-US" sz="1400" b="1" kern="0" baseline="-2500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5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02214AE8-E716-FE60-78BF-CF423DEBFE42}"/>
                    </a:ext>
                  </a:extLst>
                </p:cNvPr>
                <p:cNvSpPr/>
                <p:nvPr/>
              </p:nvSpPr>
              <p:spPr>
                <a:xfrm>
                  <a:off x="2047154" y="415507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9A00ECC7-2034-94FC-5A8A-0BA20337CE4F}"/>
                    </a:ext>
                  </a:extLst>
                </p:cNvPr>
                <p:cNvSpPr/>
                <p:nvPr/>
              </p:nvSpPr>
              <p:spPr>
                <a:xfrm>
                  <a:off x="2510176" y="415507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b="1" baseline="-25000" dirty="0">
                    <a:solidFill>
                      <a:schemeClr val="tx1"/>
                    </a:solidFill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AAB850E4-D558-5EC0-3BAC-26150495ECE0}"/>
                    </a:ext>
                  </a:extLst>
                </p:cNvPr>
                <p:cNvSpPr/>
                <p:nvPr/>
              </p:nvSpPr>
              <p:spPr>
                <a:xfrm>
                  <a:off x="2973197" y="4155079"/>
                  <a:ext cx="463021" cy="46302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lang="en-US" sz="1400" b="1" kern="0" baseline="-2500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4</a:t>
                  </a:r>
                  <a:endParaRPr lang="en-US" sz="16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AFA1C24A-094B-9587-8550-DC2DEA10EF4C}"/>
                    </a:ext>
                  </a:extLst>
                </p:cNvPr>
                <p:cNvSpPr/>
                <p:nvPr/>
              </p:nvSpPr>
              <p:spPr>
                <a:xfrm>
                  <a:off x="1584133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3D7ACFC0-FB82-80FC-07CC-DEC851672CA2}"/>
                    </a:ext>
                  </a:extLst>
                </p:cNvPr>
                <p:cNvSpPr/>
                <p:nvPr/>
              </p:nvSpPr>
              <p:spPr>
                <a:xfrm>
                  <a:off x="2047154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68A0E222-01FC-FEAC-58C3-8B33940B8FD3}"/>
                    </a:ext>
                  </a:extLst>
                </p:cNvPr>
                <p:cNvSpPr/>
                <p:nvPr/>
              </p:nvSpPr>
              <p:spPr>
                <a:xfrm>
                  <a:off x="2510176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F8A47647-DF7C-277E-FECF-833D2F30059F}"/>
                    </a:ext>
                  </a:extLst>
                </p:cNvPr>
                <p:cNvSpPr/>
                <p:nvPr/>
              </p:nvSpPr>
              <p:spPr>
                <a:xfrm>
                  <a:off x="2973197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9FA3EC5E-8092-1B9F-4F30-1F219507C24E}"/>
                    </a:ext>
                  </a:extLst>
                </p:cNvPr>
                <p:cNvSpPr/>
                <p:nvPr/>
              </p:nvSpPr>
              <p:spPr>
                <a:xfrm>
                  <a:off x="1121112" y="3229037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F41A7F21-4698-E64C-F64F-F3CC2EAE3D59}"/>
                    </a:ext>
                  </a:extLst>
                </p:cNvPr>
                <p:cNvSpPr/>
                <p:nvPr/>
              </p:nvSpPr>
              <p:spPr>
                <a:xfrm>
                  <a:off x="1121112" y="3692057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0F1742A5-0C9B-6FCC-D9F1-39AC942C7314}"/>
                    </a:ext>
                  </a:extLst>
                </p:cNvPr>
                <p:cNvSpPr/>
                <p:nvPr/>
              </p:nvSpPr>
              <p:spPr>
                <a:xfrm>
                  <a:off x="1121112" y="415507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7368F733-59A8-F25A-90D5-9C5E4B14018C}"/>
                    </a:ext>
                  </a:extLst>
                </p:cNvPr>
                <p:cNvSpPr/>
                <p:nvPr/>
              </p:nvSpPr>
              <p:spPr>
                <a:xfrm>
                  <a:off x="2050586" y="4616690"/>
                  <a:ext cx="463021" cy="46302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6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791A83C8-2D36-07B7-5473-B6CA7B7FCA4A}"/>
                    </a:ext>
                  </a:extLst>
                </p:cNvPr>
                <p:cNvSpPr/>
                <p:nvPr/>
              </p:nvSpPr>
              <p:spPr>
                <a:xfrm>
                  <a:off x="1584132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8F7AC321-3E1E-69E9-21C3-716E72020678}"/>
                    </a:ext>
                  </a:extLst>
                </p:cNvPr>
                <p:cNvSpPr/>
                <p:nvPr/>
              </p:nvSpPr>
              <p:spPr>
                <a:xfrm>
                  <a:off x="2047153" y="2787158"/>
                  <a:ext cx="463021" cy="46302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1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29E7873F-B165-76C2-166B-4EDA2B90793D}"/>
                    </a:ext>
                  </a:extLst>
                </p:cNvPr>
                <p:cNvSpPr/>
                <p:nvPr/>
              </p:nvSpPr>
              <p:spPr>
                <a:xfrm>
                  <a:off x="2510175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FD0873F1-9ED7-902B-728D-DC3A72C08556}"/>
                    </a:ext>
                  </a:extLst>
                </p:cNvPr>
                <p:cNvSpPr/>
                <p:nvPr/>
              </p:nvSpPr>
              <p:spPr>
                <a:xfrm>
                  <a:off x="2973196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3FC9110B-6478-26DC-430D-17949C71BC44}"/>
                    </a:ext>
                  </a:extLst>
                </p:cNvPr>
                <p:cNvSpPr/>
                <p:nvPr/>
              </p:nvSpPr>
              <p:spPr>
                <a:xfrm>
                  <a:off x="1121111" y="2787157"/>
                  <a:ext cx="463021" cy="463021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400" b="1" kern="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0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</p:grpSp>
          <p:sp>
            <p:nvSpPr>
              <p:cNvPr id="201" name="Cube 200">
                <a:extLst>
                  <a:ext uri="{FF2B5EF4-FFF2-40B4-BE49-F238E27FC236}">
                    <a16:creationId xmlns:a16="http://schemas.microsoft.com/office/drawing/2014/main" id="{8AB44BF6-CFE2-F557-87A2-DC4A6CD36C70}"/>
                  </a:ext>
                </a:extLst>
              </p:cNvPr>
              <p:cNvSpPr/>
              <p:nvPr/>
            </p:nvSpPr>
            <p:spPr>
              <a:xfrm>
                <a:off x="1925230" y="4118685"/>
                <a:ext cx="2134223" cy="2088000"/>
              </a:xfrm>
              <a:prstGeom prst="cube">
                <a:avLst>
                  <a:gd name="adj" fmla="val 10909"/>
                </a:avLst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600" b="1"/>
              </a:p>
            </p:txBody>
          </p:sp>
        </p:grp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58006461-F5DD-4935-0145-C273C58A3983}"/>
                </a:ext>
              </a:extLst>
            </p:cNvPr>
            <p:cNvSpPr txBox="1"/>
            <p:nvPr/>
          </p:nvSpPr>
          <p:spPr>
            <a:xfrm>
              <a:off x="-302840" y="5756703"/>
              <a:ext cx="4047389" cy="49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effectLst/>
                  <a:latin typeface="Trebuchet MS" panose="020B0703020202090204" pitchFamily="34" charset="0"/>
                </a:rPr>
                <a:t>Q: Output Non-Zero Coord.</a:t>
              </a:r>
            </a:p>
          </p:txBody>
        </p:sp>
      </p:grpSp>
      <p:sp>
        <p:nvSpPr>
          <p:cNvPr id="227" name="Multiply 230">
            <a:extLst>
              <a:ext uri="{FF2B5EF4-FFF2-40B4-BE49-F238E27FC236}">
                <a16:creationId xmlns:a16="http://schemas.microsoft.com/office/drawing/2014/main" id="{0F3D4F4C-1529-586A-7424-D78516DC7A0F}"/>
              </a:ext>
            </a:extLst>
          </p:cNvPr>
          <p:cNvSpPr>
            <a:spLocks/>
          </p:cNvSpPr>
          <p:nvPr/>
        </p:nvSpPr>
        <p:spPr>
          <a:xfrm>
            <a:off x="4050230" y="4845953"/>
            <a:ext cx="439847" cy="439847"/>
          </a:xfrm>
          <a:prstGeom prst="mathMultiply">
            <a:avLst>
              <a:gd name="adj1" fmla="val 14445"/>
            </a:avLst>
          </a:prstGeom>
          <a:solidFill>
            <a:sysClr val="windowText" lastClr="000000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SemiBold" pitchFamily="2" charset="77"/>
              <a:ea typeface="+mn-ea"/>
              <a:cs typeface="+mn-cs"/>
            </a:endParaRPr>
          </a:p>
        </p:txBody>
      </p:sp>
      <p:sp>
        <p:nvSpPr>
          <p:cNvPr id="228" name="Equals 227">
            <a:extLst>
              <a:ext uri="{FF2B5EF4-FFF2-40B4-BE49-F238E27FC236}">
                <a16:creationId xmlns:a16="http://schemas.microsoft.com/office/drawing/2014/main" id="{B7D1BD32-1C4D-DA5A-2ABD-C42F27E941A7}"/>
              </a:ext>
            </a:extLst>
          </p:cNvPr>
          <p:cNvSpPr/>
          <p:nvPr/>
        </p:nvSpPr>
        <p:spPr>
          <a:xfrm>
            <a:off x="7423125" y="4854231"/>
            <a:ext cx="398523" cy="316881"/>
          </a:xfrm>
          <a:prstGeom prst="mathEqual">
            <a:avLst/>
          </a:prstGeom>
          <a:solidFill>
            <a:schemeClr val="tx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tx1"/>
              </a:solidFill>
            </a:endParaRP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9F8D0C33-3089-BDFA-F43E-B21839EA67B1}"/>
              </a:ext>
            </a:extLst>
          </p:cNvPr>
          <p:cNvGrpSpPr/>
          <p:nvPr/>
        </p:nvGrpSpPr>
        <p:grpSpPr>
          <a:xfrm>
            <a:off x="1398209" y="4444810"/>
            <a:ext cx="2637384" cy="1780526"/>
            <a:chOff x="-548718" y="3653955"/>
            <a:chExt cx="3842406" cy="2594051"/>
          </a:xfrm>
        </p:grpSpPr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3E9C288D-F439-AA2D-B5B6-8B141C9D4000}"/>
                </a:ext>
              </a:extLst>
            </p:cNvPr>
            <p:cNvGrpSpPr/>
            <p:nvPr/>
          </p:nvGrpSpPr>
          <p:grpSpPr>
            <a:xfrm>
              <a:off x="222933" y="3653955"/>
              <a:ext cx="2134223" cy="2088000"/>
              <a:chOff x="1925229" y="4118686"/>
              <a:chExt cx="2134223" cy="2088000"/>
            </a:xfrm>
          </p:grpSpPr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F7C2C960-7ADD-96DE-4228-4A73F5DB34D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929981" y="4344381"/>
                <a:ext cx="1908000" cy="1862304"/>
                <a:chOff x="1121111" y="2787156"/>
                <a:chExt cx="2315107" cy="2293964"/>
              </a:xfrm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809D6DDA-EA4F-4B38-2FBF-826F214AA4A9}"/>
                    </a:ext>
                  </a:extLst>
                </p:cNvPr>
                <p:cNvSpPr/>
                <p:nvPr/>
              </p:nvSpPr>
              <p:spPr>
                <a:xfrm>
                  <a:off x="1584133" y="3229038"/>
                  <a:ext cx="463021" cy="463021"/>
                </a:xfrm>
                <a:prstGeom prst="rect">
                  <a:avLst/>
                </a:prstGeom>
                <a:solidFill>
                  <a:srgbClr val="00B0F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2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C8969245-4F1C-6383-FAA4-97197FF114C5}"/>
                    </a:ext>
                  </a:extLst>
                </p:cNvPr>
                <p:cNvSpPr/>
                <p:nvPr/>
              </p:nvSpPr>
              <p:spPr>
                <a:xfrm>
                  <a:off x="2047154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C91ED1EF-520B-4A10-191B-4CD71D5E3ED5}"/>
                    </a:ext>
                  </a:extLst>
                </p:cNvPr>
                <p:cNvSpPr/>
                <p:nvPr/>
              </p:nvSpPr>
              <p:spPr>
                <a:xfrm>
                  <a:off x="2510176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C9F764DF-0952-A2DC-38EB-108C4DE2BCBB}"/>
                    </a:ext>
                  </a:extLst>
                </p:cNvPr>
                <p:cNvSpPr/>
                <p:nvPr/>
              </p:nvSpPr>
              <p:spPr>
                <a:xfrm>
                  <a:off x="2973197" y="322903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FA969A46-C841-7E23-F861-A114C028DC78}"/>
                    </a:ext>
                  </a:extLst>
                </p:cNvPr>
                <p:cNvSpPr/>
                <p:nvPr/>
              </p:nvSpPr>
              <p:spPr>
                <a:xfrm>
                  <a:off x="1584133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C0C271D1-20DB-34D7-4919-B0D0015E5EFA}"/>
                    </a:ext>
                  </a:extLst>
                </p:cNvPr>
                <p:cNvSpPr/>
                <p:nvPr/>
              </p:nvSpPr>
              <p:spPr>
                <a:xfrm>
                  <a:off x="2047154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b="1" baseline="-25000" dirty="0">
                    <a:solidFill>
                      <a:schemeClr val="tx1"/>
                    </a:solidFill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504B456E-D8BE-D107-EBE2-08CDD36EDBE5}"/>
                    </a:ext>
                  </a:extLst>
                </p:cNvPr>
                <p:cNvSpPr/>
                <p:nvPr/>
              </p:nvSpPr>
              <p:spPr>
                <a:xfrm>
                  <a:off x="2510176" y="3692058"/>
                  <a:ext cx="463021" cy="463021"/>
                </a:xfrm>
                <a:prstGeom prst="rect">
                  <a:avLst/>
                </a:prstGeom>
                <a:solidFill>
                  <a:srgbClr val="00B0F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3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F2B87988-6B6F-98DE-A871-0E05E28719F5}"/>
                    </a:ext>
                  </a:extLst>
                </p:cNvPr>
                <p:cNvSpPr/>
                <p:nvPr/>
              </p:nvSpPr>
              <p:spPr>
                <a:xfrm>
                  <a:off x="2973197" y="36920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FCDDA724-4D27-6998-33B8-B8B53929F7E7}"/>
                    </a:ext>
                  </a:extLst>
                </p:cNvPr>
                <p:cNvSpPr/>
                <p:nvPr/>
              </p:nvSpPr>
              <p:spPr>
                <a:xfrm>
                  <a:off x="1121111" y="4616690"/>
                  <a:ext cx="463021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P</a:t>
                  </a:r>
                  <a:r>
                    <a:rPr lang="en-US" sz="1400" b="1" kern="0" baseline="-2500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5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9B78948C-2691-132A-24EC-B28D8376B55D}"/>
                    </a:ext>
                  </a:extLst>
                </p:cNvPr>
                <p:cNvSpPr/>
                <p:nvPr/>
              </p:nvSpPr>
              <p:spPr>
                <a:xfrm>
                  <a:off x="2047154" y="415507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AD8245A4-4D48-9301-538E-07F0AAEA2A8A}"/>
                    </a:ext>
                  </a:extLst>
                </p:cNvPr>
                <p:cNvSpPr/>
                <p:nvPr/>
              </p:nvSpPr>
              <p:spPr>
                <a:xfrm>
                  <a:off x="2510176" y="415507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b="1" baseline="-25000" dirty="0">
                    <a:solidFill>
                      <a:schemeClr val="tx1"/>
                    </a:solidFill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1818F25F-F4D5-C49D-E01B-BD0A21A9C924}"/>
                    </a:ext>
                  </a:extLst>
                </p:cNvPr>
                <p:cNvSpPr/>
                <p:nvPr/>
              </p:nvSpPr>
              <p:spPr>
                <a:xfrm>
                  <a:off x="2973197" y="4155079"/>
                  <a:ext cx="463021" cy="463021"/>
                </a:xfrm>
                <a:prstGeom prst="rect">
                  <a:avLst/>
                </a:prstGeom>
                <a:solidFill>
                  <a:srgbClr val="00B0F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lang="en-US" sz="1400" b="1" kern="0" baseline="-2500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4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CA8E8E59-0B8B-35E9-6A3B-711EF24CBFE9}"/>
                    </a:ext>
                  </a:extLst>
                </p:cNvPr>
                <p:cNvSpPr/>
                <p:nvPr/>
              </p:nvSpPr>
              <p:spPr>
                <a:xfrm>
                  <a:off x="1584133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19C4734C-E08C-D2B0-28F9-3FD4621DC83D}"/>
                    </a:ext>
                  </a:extLst>
                </p:cNvPr>
                <p:cNvSpPr/>
                <p:nvPr/>
              </p:nvSpPr>
              <p:spPr>
                <a:xfrm>
                  <a:off x="2047154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3A26780A-ABF5-CAF8-D02F-A1B12A9FE970}"/>
                    </a:ext>
                  </a:extLst>
                </p:cNvPr>
                <p:cNvSpPr/>
                <p:nvPr/>
              </p:nvSpPr>
              <p:spPr>
                <a:xfrm>
                  <a:off x="2510176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A12DAE31-5569-ABDF-5F35-D601C2884F74}"/>
                    </a:ext>
                  </a:extLst>
                </p:cNvPr>
                <p:cNvSpPr/>
                <p:nvPr/>
              </p:nvSpPr>
              <p:spPr>
                <a:xfrm>
                  <a:off x="2973197" y="4618099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D8822ECF-3C37-8810-9CE7-ACB742E44C93}"/>
                    </a:ext>
                  </a:extLst>
                </p:cNvPr>
                <p:cNvSpPr/>
                <p:nvPr/>
              </p:nvSpPr>
              <p:spPr>
                <a:xfrm>
                  <a:off x="1121112" y="3229037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44A4A4D8-B87D-E230-0B35-D6A6AD4736B8}"/>
                    </a:ext>
                  </a:extLst>
                </p:cNvPr>
                <p:cNvSpPr/>
                <p:nvPr/>
              </p:nvSpPr>
              <p:spPr>
                <a:xfrm>
                  <a:off x="1121112" y="3692057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3CC83BD6-8854-3C70-3575-3ACFF9369E2E}"/>
                    </a:ext>
                  </a:extLst>
                </p:cNvPr>
                <p:cNvSpPr/>
                <p:nvPr/>
              </p:nvSpPr>
              <p:spPr>
                <a:xfrm>
                  <a:off x="1121112" y="415507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5BB471D9-2554-8926-5021-CA995AA2A9E3}"/>
                    </a:ext>
                  </a:extLst>
                </p:cNvPr>
                <p:cNvSpPr/>
                <p:nvPr/>
              </p:nvSpPr>
              <p:spPr>
                <a:xfrm>
                  <a:off x="2050586" y="4616690"/>
                  <a:ext cx="463021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P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6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F6B4A280-A8FA-0EE8-842E-D6BE4395C096}"/>
                    </a:ext>
                  </a:extLst>
                </p:cNvPr>
                <p:cNvSpPr/>
                <p:nvPr/>
              </p:nvSpPr>
              <p:spPr>
                <a:xfrm>
                  <a:off x="1584132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61F08CE6-5A26-81E6-F39F-10438DB43380}"/>
                    </a:ext>
                  </a:extLst>
                </p:cNvPr>
                <p:cNvSpPr/>
                <p:nvPr/>
              </p:nvSpPr>
              <p:spPr>
                <a:xfrm>
                  <a:off x="2047153" y="2787158"/>
                  <a:ext cx="463021" cy="463021"/>
                </a:xfrm>
                <a:prstGeom prst="rect">
                  <a:avLst/>
                </a:prstGeom>
                <a:solidFill>
                  <a:srgbClr val="00B0F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1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1D33712D-E966-48FB-0E47-18841FEDFBD8}"/>
                    </a:ext>
                  </a:extLst>
                </p:cNvPr>
                <p:cNvSpPr/>
                <p:nvPr/>
              </p:nvSpPr>
              <p:spPr>
                <a:xfrm>
                  <a:off x="2510175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0A6F5817-9D1D-E504-E5FB-8E9C5604CF77}"/>
                    </a:ext>
                  </a:extLst>
                </p:cNvPr>
                <p:cNvSpPr/>
                <p:nvPr/>
              </p:nvSpPr>
              <p:spPr>
                <a:xfrm>
                  <a:off x="2973196" y="2787158"/>
                  <a:ext cx="463021" cy="463021"/>
                </a:xfrm>
                <a:prstGeom prst="rect">
                  <a:avLst/>
                </a:prstGeom>
                <a:solidFill>
                  <a:schemeClr val="bg1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1" dirty="0">
                    <a:latin typeface="Linux Libertine Display O" panose="02000503000000000000" pitchFamily="2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E44A4288-FA0E-D4DF-8756-B36EA67D6DFF}"/>
                    </a:ext>
                  </a:extLst>
                </p:cNvPr>
                <p:cNvSpPr/>
                <p:nvPr/>
              </p:nvSpPr>
              <p:spPr>
                <a:xfrm>
                  <a:off x="1121111" y="2787157"/>
                  <a:ext cx="463021" cy="463021"/>
                </a:xfrm>
                <a:prstGeom prst="rect">
                  <a:avLst/>
                </a:prstGeom>
                <a:solidFill>
                  <a:srgbClr val="00B0F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Q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0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22D3B34F-558F-9ED4-11CD-E21DD2BDA98C}"/>
                    </a:ext>
                  </a:extLst>
                </p:cNvPr>
                <p:cNvSpPr/>
                <p:nvPr/>
              </p:nvSpPr>
              <p:spPr>
                <a:xfrm>
                  <a:off x="1584133" y="3250175"/>
                  <a:ext cx="463022" cy="441880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P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2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00DF7063-9531-0F4B-293D-0857DB1FC5A5}"/>
                    </a:ext>
                  </a:extLst>
                </p:cNvPr>
                <p:cNvSpPr/>
                <p:nvPr/>
              </p:nvSpPr>
              <p:spPr>
                <a:xfrm>
                  <a:off x="2510176" y="3692057"/>
                  <a:ext cx="463022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P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3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E83A9DB3-7ABC-DD13-469D-DDA2FAC5112C}"/>
                    </a:ext>
                  </a:extLst>
                </p:cNvPr>
                <p:cNvSpPr/>
                <p:nvPr/>
              </p:nvSpPr>
              <p:spPr>
                <a:xfrm>
                  <a:off x="2973196" y="4155078"/>
                  <a:ext cx="463022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P</a:t>
                  </a:r>
                  <a:r>
                    <a:rPr lang="en-US" sz="1400" b="1" kern="0" baseline="-25000" dirty="0">
                      <a:solidFill>
                        <a:prstClr val="black"/>
                      </a:solidFill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4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id="{C6513C34-C814-BE67-2FBC-4E90E5714E5B}"/>
                    </a:ext>
                  </a:extLst>
                </p:cNvPr>
                <p:cNvSpPr/>
                <p:nvPr/>
              </p:nvSpPr>
              <p:spPr>
                <a:xfrm>
                  <a:off x="2047153" y="2787157"/>
                  <a:ext cx="463022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P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1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EC93916C-3274-4284-6FC3-B33DBDB904D3}"/>
                    </a:ext>
                  </a:extLst>
                </p:cNvPr>
                <p:cNvSpPr/>
                <p:nvPr/>
              </p:nvSpPr>
              <p:spPr>
                <a:xfrm>
                  <a:off x="1121111" y="2787156"/>
                  <a:ext cx="463022" cy="463021"/>
                </a:xfrm>
                <a:prstGeom prst="rect">
                  <a:avLst/>
                </a:prstGeom>
                <a:solidFill>
                  <a:srgbClr val="37BCD2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P</a:t>
                  </a:r>
                  <a:r>
                    <a:rPr kumimoji="0" lang="en-US" sz="1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 panose="020B0703020202090204" pitchFamily="34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0</a:t>
                  </a:r>
                  <a:endParaRPr lang="en-US" sz="1400" b="1" baseline="-25000" dirty="0">
                    <a:solidFill>
                      <a:schemeClr val="tx1"/>
                    </a:solidFill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endParaRPr>
                </a:p>
              </p:txBody>
            </p:sp>
          </p:grpSp>
          <p:sp>
            <p:nvSpPr>
              <p:cNvPr id="233" name="Cube 232">
                <a:extLst>
                  <a:ext uri="{FF2B5EF4-FFF2-40B4-BE49-F238E27FC236}">
                    <a16:creationId xmlns:a16="http://schemas.microsoft.com/office/drawing/2014/main" id="{45570A98-F28F-B934-C882-94687F8FF27C}"/>
                  </a:ext>
                </a:extLst>
              </p:cNvPr>
              <p:cNvSpPr/>
              <p:nvPr/>
            </p:nvSpPr>
            <p:spPr>
              <a:xfrm>
                <a:off x="1925229" y="4118686"/>
                <a:ext cx="2134223" cy="2088000"/>
              </a:xfrm>
              <a:prstGeom prst="cube">
                <a:avLst>
                  <a:gd name="adj" fmla="val 10909"/>
                </a:avLst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400" b="1" dirty="0"/>
              </a:p>
            </p:txBody>
          </p:sp>
        </p:grp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03602610-C166-115B-182C-A9829BCB08B7}"/>
                </a:ext>
              </a:extLst>
            </p:cNvPr>
            <p:cNvSpPr txBox="1"/>
            <p:nvPr/>
          </p:nvSpPr>
          <p:spPr>
            <a:xfrm>
              <a:off x="-548718" y="5754766"/>
              <a:ext cx="3842406" cy="49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rebuchet MS" panose="020B0703020202090204" pitchFamily="34" charset="0"/>
                </a:rPr>
                <a:t>P</a:t>
              </a:r>
              <a:r>
                <a:rPr lang="en-US" sz="1600" dirty="0">
                  <a:effectLst/>
                  <a:latin typeface="Trebuchet MS" panose="020B0703020202090204" pitchFamily="34" charset="0"/>
                </a:rPr>
                <a:t>: Input Non-Zero Coord.</a:t>
              </a:r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0C7913A1-80EA-F9BC-70AC-39B71544E623}"/>
              </a:ext>
            </a:extLst>
          </p:cNvPr>
          <p:cNvGrpSpPr/>
          <p:nvPr/>
        </p:nvGrpSpPr>
        <p:grpSpPr>
          <a:xfrm>
            <a:off x="5204718" y="4525252"/>
            <a:ext cx="1370238" cy="1507110"/>
            <a:chOff x="4501693" y="3948502"/>
            <a:chExt cx="1996300" cy="2195710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71D04D11-5B84-16B4-E762-E51FF8276A67}"/>
                </a:ext>
              </a:extLst>
            </p:cNvPr>
            <p:cNvGrpSpPr/>
            <p:nvPr/>
          </p:nvGrpSpPr>
          <p:grpSpPr>
            <a:xfrm>
              <a:off x="4501693" y="3948502"/>
              <a:ext cx="1996300" cy="1680179"/>
              <a:chOff x="4501693" y="3948502"/>
              <a:chExt cx="1996300" cy="1680179"/>
            </a:xfrm>
            <a:grpFill/>
          </p:grpSpPr>
          <p:sp>
            <p:nvSpPr>
              <p:cNvPr id="267" name="Cube 266">
                <a:extLst>
                  <a:ext uri="{FF2B5EF4-FFF2-40B4-BE49-F238E27FC236}">
                    <a16:creationId xmlns:a16="http://schemas.microsoft.com/office/drawing/2014/main" id="{E88D805B-0619-8244-5164-D27688DE5C1F}"/>
                  </a:ext>
                </a:extLst>
              </p:cNvPr>
              <p:cNvSpPr/>
              <p:nvPr/>
            </p:nvSpPr>
            <p:spPr>
              <a:xfrm>
                <a:off x="4501693" y="3948502"/>
                <a:ext cx="1996300" cy="1680179"/>
              </a:xfrm>
              <a:prstGeom prst="cube">
                <a:avLst>
                  <a:gd name="adj" fmla="val 8876"/>
                </a:avLst>
              </a:prstGeom>
              <a:grpFill/>
              <a:ln w="31750">
                <a:solidFill>
                  <a:srgbClr val="B45F0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600"/>
              </a:p>
            </p:txBody>
          </p:sp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28CA5ACE-0298-0EDC-EC7F-49DBAB24DB8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506096" y="4115652"/>
                <a:ext cx="1836000" cy="1513029"/>
                <a:chOff x="5158431" y="3355538"/>
                <a:chExt cx="1645077" cy="1645077"/>
              </a:xfrm>
              <a:grpFill/>
            </p:grpSpPr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F3C5B130-E08D-F4E7-3FAC-20AE210591DE}"/>
                    </a:ext>
                  </a:extLst>
                </p:cNvPr>
                <p:cNvSpPr/>
                <p:nvPr/>
              </p:nvSpPr>
              <p:spPr>
                <a:xfrm>
                  <a:off x="5706790" y="3355538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1</a:t>
                  </a:r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4C6ADCF3-AE18-2A25-CFBB-BAF3E9573316}"/>
                    </a:ext>
                  </a:extLst>
                </p:cNvPr>
                <p:cNvSpPr/>
                <p:nvPr/>
              </p:nvSpPr>
              <p:spPr>
                <a:xfrm>
                  <a:off x="6255149" y="3355538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2</a:t>
                  </a:r>
                </a:p>
              </p:txBody>
            </p:sp>
            <p:sp>
              <p:nvSpPr>
                <p:cNvPr id="271" name="Rectangle 270">
                  <a:extLst>
                    <a:ext uri="{FF2B5EF4-FFF2-40B4-BE49-F238E27FC236}">
                      <a16:creationId xmlns:a16="http://schemas.microsoft.com/office/drawing/2014/main" id="{0E944C61-997D-F1BF-E736-A5C486868D6D}"/>
                    </a:ext>
                  </a:extLst>
                </p:cNvPr>
                <p:cNvSpPr/>
                <p:nvPr/>
              </p:nvSpPr>
              <p:spPr>
                <a:xfrm>
                  <a:off x="5158431" y="390389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3</a:t>
                  </a:r>
                </a:p>
              </p:txBody>
            </p:sp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D711095B-E106-10BD-7471-38EE5A90A221}"/>
                    </a:ext>
                  </a:extLst>
                </p:cNvPr>
                <p:cNvSpPr/>
                <p:nvPr/>
              </p:nvSpPr>
              <p:spPr>
                <a:xfrm>
                  <a:off x="5706790" y="390389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4</a:t>
                  </a:r>
                </a:p>
              </p:txBody>
            </p:sp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D3699FE9-839C-3EA1-5BB7-01C8055F6841}"/>
                    </a:ext>
                  </a:extLst>
                </p:cNvPr>
                <p:cNvSpPr/>
                <p:nvPr/>
              </p:nvSpPr>
              <p:spPr>
                <a:xfrm>
                  <a:off x="5158431" y="445225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6</a:t>
                  </a:r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070892B5-76CC-BBC4-71BD-6065C50189FE}"/>
                    </a:ext>
                  </a:extLst>
                </p:cNvPr>
                <p:cNvSpPr/>
                <p:nvPr/>
              </p:nvSpPr>
              <p:spPr>
                <a:xfrm>
                  <a:off x="5706790" y="445225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7</a:t>
                  </a:r>
                </a:p>
              </p:txBody>
            </p:sp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E4A0D104-618C-BEDF-277D-0035DFDDE29D}"/>
                    </a:ext>
                  </a:extLst>
                </p:cNvPr>
                <p:cNvSpPr/>
                <p:nvPr/>
              </p:nvSpPr>
              <p:spPr>
                <a:xfrm>
                  <a:off x="6255149" y="445225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tIns="3510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8</a:t>
                  </a:r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862E5C7B-AF9E-F48E-5321-3094C1513FCB}"/>
                    </a:ext>
                  </a:extLst>
                </p:cNvPr>
                <p:cNvSpPr/>
                <p:nvPr/>
              </p:nvSpPr>
              <p:spPr>
                <a:xfrm>
                  <a:off x="6255149" y="3903896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tIns="3510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O" panose="02000503000000000000" pitchFamily="2" charset="0"/>
                      <a:cs typeface="Linux Libertine O" panose="02000503000000000000" pitchFamily="2" charset="0"/>
                    </a:rPr>
                    <a:t>5</a:t>
                  </a:r>
                </a:p>
              </p:txBody>
            </p:sp>
            <p:sp>
              <p:nvSpPr>
                <p:cNvPr id="277" name="Rectangle 276">
                  <a:extLst>
                    <a:ext uri="{FF2B5EF4-FFF2-40B4-BE49-F238E27FC236}">
                      <a16:creationId xmlns:a16="http://schemas.microsoft.com/office/drawing/2014/main" id="{A453A482-352A-2239-060F-E9749EF08C3E}"/>
                    </a:ext>
                  </a:extLst>
                </p:cNvPr>
                <p:cNvSpPr/>
                <p:nvPr/>
              </p:nvSpPr>
              <p:spPr>
                <a:xfrm>
                  <a:off x="5158431" y="3355538"/>
                  <a:ext cx="548359" cy="548359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rgbClr val="B45F07"/>
                  </a:solidFill>
                  <a:prstDash val="solid"/>
                  <a:miter lim="800000"/>
                </a:ln>
                <a:effectLst/>
              </p:spPr>
              <p:txBody>
                <a:bodyPr wrap="none"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W</a:t>
                  </a:r>
                  <a:r>
                    <a:rPr kumimoji="0" lang="en-US" sz="16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venir Book" panose="02000503020000020003" pitchFamily="2" charset="0"/>
                      <a:ea typeface="Linux Libertine Display O" panose="02000503000000000000" pitchFamily="2" charset="0"/>
                      <a:cs typeface="Linux Libertine Display O" panose="02000503000000000000" pitchFamily="2" charset="0"/>
                    </a:rPr>
                    <a:t>0</a:t>
                  </a:r>
                </a:p>
              </p:txBody>
            </p:sp>
          </p:grpSp>
        </p:grp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FE316A88-459B-DB2C-F931-050CC16508BE}"/>
                </a:ext>
              </a:extLst>
            </p:cNvPr>
            <p:cNvSpPr txBox="1"/>
            <p:nvPr/>
          </p:nvSpPr>
          <p:spPr>
            <a:xfrm>
              <a:off x="4574344" y="5650972"/>
              <a:ext cx="1885099" cy="4932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effectLst/>
                  <a:latin typeface="Trebuchet MS" panose="020B0703020202090204" pitchFamily="34" charset="0"/>
                </a:rPr>
                <a:t>W: Weights</a:t>
              </a:r>
            </a:p>
          </p:txBody>
        </p:sp>
      </p:grpSp>
      <p:sp>
        <p:nvSpPr>
          <p:cNvPr id="81" name="Freeform 23">
            <a:extLst>
              <a:ext uri="{FF2B5EF4-FFF2-40B4-BE49-F238E27FC236}">
                <a16:creationId xmlns:a16="http://schemas.microsoft.com/office/drawing/2014/main" id="{558C6B66-4266-0332-5300-67B865D00AE2}"/>
              </a:ext>
            </a:extLst>
          </p:cNvPr>
          <p:cNvSpPr/>
          <p:nvPr/>
        </p:nvSpPr>
        <p:spPr>
          <a:xfrm rot="21196012">
            <a:off x="2905576" y="4937174"/>
            <a:ext cx="2498952" cy="372843"/>
          </a:xfrm>
          <a:custGeom>
            <a:avLst/>
            <a:gdLst>
              <a:gd name="connsiteX0" fmla="*/ 0 w 2452782"/>
              <a:gd name="connsiteY0" fmla="*/ 84669 h 203203"/>
              <a:gd name="connsiteX1" fmla="*/ 118533 w 2452782"/>
              <a:gd name="connsiteY1" fmla="*/ 101603 h 203203"/>
              <a:gd name="connsiteX2" fmla="*/ 203200 w 2452782"/>
              <a:gd name="connsiteY2" fmla="*/ 118536 h 203203"/>
              <a:gd name="connsiteX3" fmla="*/ 321733 w 2452782"/>
              <a:gd name="connsiteY3" fmla="*/ 135469 h 203203"/>
              <a:gd name="connsiteX4" fmla="*/ 457200 w 2452782"/>
              <a:gd name="connsiteY4" fmla="*/ 169336 h 203203"/>
              <a:gd name="connsiteX5" fmla="*/ 677333 w 2452782"/>
              <a:gd name="connsiteY5" fmla="*/ 203203 h 203203"/>
              <a:gd name="connsiteX6" fmla="*/ 931333 w 2452782"/>
              <a:gd name="connsiteY6" fmla="*/ 186269 h 203203"/>
              <a:gd name="connsiteX7" fmla="*/ 1016000 w 2452782"/>
              <a:gd name="connsiteY7" fmla="*/ 169336 h 203203"/>
              <a:gd name="connsiteX8" fmla="*/ 1117600 w 2452782"/>
              <a:gd name="connsiteY8" fmla="*/ 152403 h 203203"/>
              <a:gd name="connsiteX9" fmla="*/ 1439333 w 2452782"/>
              <a:gd name="connsiteY9" fmla="*/ 118536 h 203203"/>
              <a:gd name="connsiteX10" fmla="*/ 1625600 w 2452782"/>
              <a:gd name="connsiteY10" fmla="*/ 101603 h 203203"/>
              <a:gd name="connsiteX11" fmla="*/ 1794933 w 2452782"/>
              <a:gd name="connsiteY11" fmla="*/ 67736 h 203203"/>
              <a:gd name="connsiteX12" fmla="*/ 1998133 w 2452782"/>
              <a:gd name="connsiteY12" fmla="*/ 50803 h 203203"/>
              <a:gd name="connsiteX13" fmla="*/ 2133600 w 2452782"/>
              <a:gd name="connsiteY13" fmla="*/ 33869 h 203203"/>
              <a:gd name="connsiteX14" fmla="*/ 2302933 w 2452782"/>
              <a:gd name="connsiteY14" fmla="*/ 16936 h 203203"/>
              <a:gd name="connsiteX15" fmla="*/ 2421466 w 2452782"/>
              <a:gd name="connsiteY15" fmla="*/ 3 h 203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52782" h="203203">
                <a:moveTo>
                  <a:pt x="0" y="84669"/>
                </a:moveTo>
                <a:cubicBezTo>
                  <a:pt x="39511" y="90314"/>
                  <a:pt x="79164" y="95041"/>
                  <a:pt x="118533" y="101603"/>
                </a:cubicBezTo>
                <a:cubicBezTo>
                  <a:pt x="146923" y="106335"/>
                  <a:pt x="174810" y="113804"/>
                  <a:pt x="203200" y="118536"/>
                </a:cubicBezTo>
                <a:cubicBezTo>
                  <a:pt x="242569" y="125097"/>
                  <a:pt x="282596" y="127642"/>
                  <a:pt x="321733" y="135469"/>
                </a:cubicBezTo>
                <a:cubicBezTo>
                  <a:pt x="367375" y="144597"/>
                  <a:pt x="411122" y="162754"/>
                  <a:pt x="457200" y="169336"/>
                </a:cubicBezTo>
                <a:cubicBezTo>
                  <a:pt x="609722" y="191124"/>
                  <a:pt x="536364" y="179707"/>
                  <a:pt x="677333" y="203203"/>
                </a:cubicBezTo>
                <a:cubicBezTo>
                  <a:pt x="762000" y="197558"/>
                  <a:pt x="846900" y="194712"/>
                  <a:pt x="931333" y="186269"/>
                </a:cubicBezTo>
                <a:cubicBezTo>
                  <a:pt x="959971" y="183405"/>
                  <a:pt x="987683" y="174484"/>
                  <a:pt x="1016000" y="169336"/>
                </a:cubicBezTo>
                <a:cubicBezTo>
                  <a:pt x="1049780" y="163194"/>
                  <a:pt x="1083733" y="158047"/>
                  <a:pt x="1117600" y="152403"/>
                </a:cubicBezTo>
                <a:cubicBezTo>
                  <a:pt x="1256786" y="106006"/>
                  <a:pt x="1137696" y="140879"/>
                  <a:pt x="1439333" y="118536"/>
                </a:cubicBezTo>
                <a:cubicBezTo>
                  <a:pt x="1501508" y="113931"/>
                  <a:pt x="1563511" y="107247"/>
                  <a:pt x="1625600" y="101603"/>
                </a:cubicBezTo>
                <a:cubicBezTo>
                  <a:pt x="1692874" y="84784"/>
                  <a:pt x="1720194" y="76040"/>
                  <a:pt x="1794933" y="67736"/>
                </a:cubicBezTo>
                <a:cubicBezTo>
                  <a:pt x="1862485" y="60230"/>
                  <a:pt x="1930502" y="57566"/>
                  <a:pt x="1998133" y="50803"/>
                </a:cubicBezTo>
                <a:cubicBezTo>
                  <a:pt x="2043414" y="46275"/>
                  <a:pt x="2088371" y="38894"/>
                  <a:pt x="2133600" y="33869"/>
                </a:cubicBezTo>
                <a:cubicBezTo>
                  <a:pt x="2189979" y="27605"/>
                  <a:pt x="2246554" y="23200"/>
                  <a:pt x="2302933" y="16936"/>
                </a:cubicBezTo>
                <a:cubicBezTo>
                  <a:pt x="2461634" y="-697"/>
                  <a:pt x="2481720" y="3"/>
                  <a:pt x="2421466" y="3"/>
                </a:cubicBezTo>
              </a:path>
            </a:pathLst>
          </a:custGeom>
          <a:noFill/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2" name="Freeform 25">
            <a:extLst>
              <a:ext uri="{FF2B5EF4-FFF2-40B4-BE49-F238E27FC236}">
                <a16:creationId xmlns:a16="http://schemas.microsoft.com/office/drawing/2014/main" id="{96A9E12B-E7C0-5B01-CBF3-1011803020DA}"/>
              </a:ext>
            </a:extLst>
          </p:cNvPr>
          <p:cNvSpPr/>
          <p:nvPr/>
        </p:nvSpPr>
        <p:spPr>
          <a:xfrm rot="297396">
            <a:off x="5431003" y="4959636"/>
            <a:ext cx="4208431" cy="943162"/>
          </a:xfrm>
          <a:custGeom>
            <a:avLst/>
            <a:gdLst>
              <a:gd name="connsiteX0" fmla="*/ 0 w 2912670"/>
              <a:gd name="connsiteY0" fmla="*/ 0 h 254000"/>
              <a:gd name="connsiteX1" fmla="*/ 287866 w 2912670"/>
              <a:gd name="connsiteY1" fmla="*/ 33867 h 254000"/>
              <a:gd name="connsiteX2" fmla="*/ 355600 w 2912670"/>
              <a:gd name="connsiteY2" fmla="*/ 50800 h 254000"/>
              <a:gd name="connsiteX3" fmla="*/ 474133 w 2912670"/>
              <a:gd name="connsiteY3" fmla="*/ 67734 h 254000"/>
              <a:gd name="connsiteX4" fmla="*/ 558800 w 2912670"/>
              <a:gd name="connsiteY4" fmla="*/ 84667 h 254000"/>
              <a:gd name="connsiteX5" fmla="*/ 626533 w 2912670"/>
              <a:gd name="connsiteY5" fmla="*/ 101600 h 254000"/>
              <a:gd name="connsiteX6" fmla="*/ 762000 w 2912670"/>
              <a:gd name="connsiteY6" fmla="*/ 118534 h 254000"/>
              <a:gd name="connsiteX7" fmla="*/ 931333 w 2912670"/>
              <a:gd name="connsiteY7" fmla="*/ 152400 h 254000"/>
              <a:gd name="connsiteX8" fmla="*/ 999066 w 2912670"/>
              <a:gd name="connsiteY8" fmla="*/ 169334 h 254000"/>
              <a:gd name="connsiteX9" fmla="*/ 1168400 w 2912670"/>
              <a:gd name="connsiteY9" fmla="*/ 186267 h 254000"/>
              <a:gd name="connsiteX10" fmla="*/ 1320800 w 2912670"/>
              <a:gd name="connsiteY10" fmla="*/ 220134 h 254000"/>
              <a:gd name="connsiteX11" fmla="*/ 1371600 w 2912670"/>
              <a:gd name="connsiteY11" fmla="*/ 237067 h 254000"/>
              <a:gd name="connsiteX12" fmla="*/ 1507066 w 2912670"/>
              <a:gd name="connsiteY12" fmla="*/ 254000 h 254000"/>
              <a:gd name="connsiteX13" fmla="*/ 2404533 w 2912670"/>
              <a:gd name="connsiteY13" fmla="*/ 203200 h 254000"/>
              <a:gd name="connsiteX14" fmla="*/ 2523066 w 2912670"/>
              <a:gd name="connsiteY14" fmla="*/ 186267 h 254000"/>
              <a:gd name="connsiteX15" fmla="*/ 2760133 w 2912670"/>
              <a:gd name="connsiteY15" fmla="*/ 118534 h 254000"/>
              <a:gd name="connsiteX16" fmla="*/ 2861733 w 2912670"/>
              <a:gd name="connsiteY16" fmla="*/ 84667 h 254000"/>
              <a:gd name="connsiteX17" fmla="*/ 2912533 w 2912670"/>
              <a:gd name="connsiteY17" fmla="*/ 84667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12670" h="254000">
                <a:moveTo>
                  <a:pt x="0" y="0"/>
                </a:moveTo>
                <a:lnTo>
                  <a:pt x="287866" y="33867"/>
                </a:lnTo>
                <a:cubicBezTo>
                  <a:pt x="310822" y="37693"/>
                  <a:pt x="332703" y="46637"/>
                  <a:pt x="355600" y="50800"/>
                </a:cubicBezTo>
                <a:cubicBezTo>
                  <a:pt x="394868" y="57940"/>
                  <a:pt x="434764" y="61172"/>
                  <a:pt x="474133" y="67734"/>
                </a:cubicBezTo>
                <a:cubicBezTo>
                  <a:pt x="502523" y="72466"/>
                  <a:pt x="530704" y="78424"/>
                  <a:pt x="558800" y="84667"/>
                </a:cubicBezTo>
                <a:cubicBezTo>
                  <a:pt x="581518" y="89715"/>
                  <a:pt x="603577" y="97774"/>
                  <a:pt x="626533" y="101600"/>
                </a:cubicBezTo>
                <a:cubicBezTo>
                  <a:pt x="671421" y="109081"/>
                  <a:pt x="716844" y="112889"/>
                  <a:pt x="762000" y="118534"/>
                </a:cubicBezTo>
                <a:cubicBezTo>
                  <a:pt x="866330" y="153310"/>
                  <a:pt x="760100" y="121266"/>
                  <a:pt x="931333" y="152400"/>
                </a:cubicBezTo>
                <a:cubicBezTo>
                  <a:pt x="954230" y="156563"/>
                  <a:pt x="976027" y="166043"/>
                  <a:pt x="999066" y="169334"/>
                </a:cubicBezTo>
                <a:cubicBezTo>
                  <a:pt x="1055222" y="177356"/>
                  <a:pt x="1111955" y="180623"/>
                  <a:pt x="1168400" y="186267"/>
                </a:cubicBezTo>
                <a:cubicBezTo>
                  <a:pt x="1282758" y="224386"/>
                  <a:pt x="1141990" y="180398"/>
                  <a:pt x="1320800" y="220134"/>
                </a:cubicBezTo>
                <a:cubicBezTo>
                  <a:pt x="1338224" y="224006"/>
                  <a:pt x="1354039" y="233874"/>
                  <a:pt x="1371600" y="237067"/>
                </a:cubicBezTo>
                <a:cubicBezTo>
                  <a:pt x="1416373" y="245207"/>
                  <a:pt x="1461911" y="248356"/>
                  <a:pt x="1507066" y="254000"/>
                </a:cubicBezTo>
                <a:cubicBezTo>
                  <a:pt x="2562422" y="228260"/>
                  <a:pt x="1886244" y="277240"/>
                  <a:pt x="2404533" y="203200"/>
                </a:cubicBezTo>
                <a:cubicBezTo>
                  <a:pt x="2444044" y="197556"/>
                  <a:pt x="2483929" y="194094"/>
                  <a:pt x="2523066" y="186267"/>
                </a:cubicBezTo>
                <a:cubicBezTo>
                  <a:pt x="2629367" y="165007"/>
                  <a:pt x="2663307" y="150809"/>
                  <a:pt x="2760133" y="118534"/>
                </a:cubicBezTo>
                <a:lnTo>
                  <a:pt x="2861733" y="84667"/>
                </a:lnTo>
                <a:cubicBezTo>
                  <a:pt x="2917888" y="65949"/>
                  <a:pt x="2912533" y="49885"/>
                  <a:pt x="2912533" y="84667"/>
                </a:cubicBezTo>
              </a:path>
            </a:pathLst>
          </a:custGeom>
          <a:noFill/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5429355-0EB1-710A-92A1-A11B286737E7}"/>
              </a:ext>
            </a:extLst>
          </p:cNvPr>
          <p:cNvGrpSpPr/>
          <p:nvPr/>
        </p:nvGrpSpPr>
        <p:grpSpPr>
          <a:xfrm rot="21241295">
            <a:off x="9401934" y="5095018"/>
            <a:ext cx="1551989" cy="425310"/>
            <a:chOff x="3493429" y="3605097"/>
            <a:chExt cx="1551989" cy="425310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56E2ECFA-9165-F75B-5E16-94B6496DEAC6}"/>
                </a:ext>
              </a:extLst>
            </p:cNvPr>
            <p:cNvGrpSpPr>
              <a:grpSpLocks noChangeAspect="1"/>
            </p:cNvGrpSpPr>
            <p:nvPr/>
          </p:nvGrpSpPr>
          <p:grpSpPr>
            <a:xfrm rot="20519647">
              <a:off x="3821513" y="3605097"/>
              <a:ext cx="684000" cy="171007"/>
              <a:chOff x="3826089" y="3553025"/>
              <a:chExt cx="1008000" cy="252009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FC5C9255-E170-4F0A-8027-A651BEEB22CB}"/>
                  </a:ext>
                </a:extLst>
              </p:cNvPr>
              <p:cNvSpPr/>
              <p:nvPr/>
            </p:nvSpPr>
            <p:spPr>
              <a:xfrm>
                <a:off x="3826089" y="3553034"/>
                <a:ext cx="252000" cy="25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CDC800"/>
                  </a:solidFill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9B48746A-B968-84BF-94B9-61DBC5FDBC9A}"/>
                  </a:ext>
                </a:extLst>
              </p:cNvPr>
              <p:cNvSpPr/>
              <p:nvPr/>
            </p:nvSpPr>
            <p:spPr>
              <a:xfrm>
                <a:off x="4078101" y="3553025"/>
                <a:ext cx="252000" cy="25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CDC800"/>
                  </a:solidFill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F6D932BF-D964-A440-5A0B-6CE1C7CBC7BB}"/>
                  </a:ext>
                </a:extLst>
              </p:cNvPr>
              <p:cNvSpPr/>
              <p:nvPr/>
            </p:nvSpPr>
            <p:spPr>
              <a:xfrm>
                <a:off x="4330089" y="3553034"/>
                <a:ext cx="252000" cy="25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CDC800"/>
                  </a:solidFill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3CF87A58-1F2F-0E59-6DA4-5593FF8F221E}"/>
                  </a:ext>
                </a:extLst>
              </p:cNvPr>
              <p:cNvSpPr/>
              <p:nvPr/>
            </p:nvSpPr>
            <p:spPr>
              <a:xfrm>
                <a:off x="4582089" y="3553034"/>
                <a:ext cx="252000" cy="25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CDC800"/>
                  </a:solidFill>
                  <a:latin typeface="Linux Libertine Display O" panose="02000503000000000000" pitchFamily="2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4DF43D2-A5EF-7972-A7DA-5F0EBAE46659}"/>
                </a:ext>
              </a:extLst>
            </p:cNvPr>
            <p:cNvSpPr txBox="1"/>
            <p:nvPr/>
          </p:nvSpPr>
          <p:spPr>
            <a:xfrm rot="20519236">
              <a:off x="3493429" y="3753408"/>
              <a:ext cx="15519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effectLst/>
                  <a:latin typeface="Trebuchet MS" panose="020B0703020202090204" pitchFamily="34" charset="0"/>
                </a:rPr>
                <a:t>F: Feature</a:t>
              </a:r>
            </a:p>
          </p:txBody>
        </p:sp>
      </p:grpSp>
      <p:sp>
        <p:nvSpPr>
          <p:cNvPr id="278" name="Rectangle 277">
            <a:extLst>
              <a:ext uri="{FF2B5EF4-FFF2-40B4-BE49-F238E27FC236}">
                <a16:creationId xmlns:a16="http://schemas.microsoft.com/office/drawing/2014/main" id="{D7645F5D-3D36-C1EA-F970-B361AEA2CBA7}"/>
              </a:ext>
            </a:extLst>
          </p:cNvPr>
          <p:cNvSpPr>
            <a:spLocks/>
          </p:cNvSpPr>
          <p:nvPr/>
        </p:nvSpPr>
        <p:spPr>
          <a:xfrm>
            <a:off x="8881448" y="2693049"/>
            <a:ext cx="312154" cy="3098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kern="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Q</a:t>
            </a:r>
            <a:r>
              <a:rPr lang="en-US" sz="1400" b="1" kern="0" baseline="-2500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4</a:t>
            </a:r>
            <a:endParaRPr lang="en-US" sz="1400" b="1" baseline="-25000" dirty="0">
              <a:solidFill>
                <a:schemeClr val="tx1"/>
              </a:solidFill>
              <a:latin typeface="Trebuchet MS" panose="020B0703020202090204" pitchFamily="34" charset="0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sp>
        <p:nvSpPr>
          <p:cNvPr id="283" name="Arc 282">
            <a:extLst>
              <a:ext uri="{FF2B5EF4-FFF2-40B4-BE49-F238E27FC236}">
                <a16:creationId xmlns:a16="http://schemas.microsoft.com/office/drawing/2014/main" id="{0A3C520A-8F0C-457B-43BF-61EA5F5B4BA0}"/>
              </a:ext>
            </a:extLst>
          </p:cNvPr>
          <p:cNvSpPr/>
          <p:nvPr/>
        </p:nvSpPr>
        <p:spPr>
          <a:xfrm flipH="1">
            <a:off x="472121" y="2824198"/>
            <a:ext cx="946132" cy="961261"/>
          </a:xfrm>
          <a:prstGeom prst="arc">
            <a:avLst>
              <a:gd name="adj1" fmla="val 16738724"/>
              <a:gd name="adj2" fmla="val 4654322"/>
            </a:avLst>
          </a:prstGeom>
          <a:ln w="28575">
            <a:solidFill>
              <a:schemeClr val="bg1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73189761-710E-362B-1709-FCE37E5280F6}"/>
              </a:ext>
            </a:extLst>
          </p:cNvPr>
          <p:cNvSpPr txBox="1"/>
          <p:nvPr/>
        </p:nvSpPr>
        <p:spPr>
          <a:xfrm rot="18843937">
            <a:off x="139197" y="2676880"/>
            <a:ext cx="762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guides</a:t>
            </a:r>
            <a:endParaRPr lang="el-G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9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/>
      <p:bldP spid="87" grpId="0"/>
      <p:bldP spid="88" grpId="0"/>
      <p:bldP spid="89" grpId="0"/>
      <p:bldP spid="104" grpId="0"/>
      <p:bldP spid="105" grpId="0" animBg="1"/>
      <p:bldP spid="106" grpId="0"/>
      <p:bldP spid="81" grpId="0" animBg="1"/>
      <p:bldP spid="81" grpId="1" animBg="1"/>
      <p:bldP spid="82" grpId="0" animBg="1"/>
      <p:bldP spid="82" grpId="1" animBg="1"/>
      <p:bldP spid="278" grpId="0" animBg="1"/>
      <p:bldP spid="283" grpId="0" animBg="1"/>
      <p:bldP spid="2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B2FCF-7FC4-C395-4D6F-3C3F86B1A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1F03BFBB-97AA-2A23-21D7-4268E891E1D1}"/>
              </a:ext>
            </a:extLst>
          </p:cNvPr>
          <p:cNvGrpSpPr/>
          <p:nvPr/>
        </p:nvGrpSpPr>
        <p:grpSpPr>
          <a:xfrm>
            <a:off x="5585670" y="3907662"/>
            <a:ext cx="2673223" cy="1847964"/>
            <a:chOff x="5623770" y="3907662"/>
            <a:chExt cx="2673223" cy="184796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DBD9D25-1876-5CB1-28E1-9CC704D347B4}"/>
                </a:ext>
              </a:extLst>
            </p:cNvPr>
            <p:cNvGrpSpPr/>
            <p:nvPr/>
          </p:nvGrpSpPr>
          <p:grpSpPr>
            <a:xfrm>
              <a:off x="5623770" y="3907662"/>
              <a:ext cx="2673223" cy="369332"/>
              <a:chOff x="11737501" y="3263737"/>
              <a:chExt cx="2673223" cy="369332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D594375-F38D-4B2C-6F09-6A4B82140740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245F77D-B190-26C7-1D9C-88F21E4A6343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4E9CCAB-4026-3DBA-16F2-AB38BE5D1F52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2AA9125-0E3E-C081-DE73-4CFC69BB1C79}"/>
                </a:ext>
              </a:extLst>
            </p:cNvPr>
            <p:cNvGrpSpPr/>
            <p:nvPr/>
          </p:nvGrpSpPr>
          <p:grpSpPr>
            <a:xfrm>
              <a:off x="5623770" y="4277320"/>
              <a:ext cx="2673223" cy="369332"/>
              <a:chOff x="11737501" y="3263737"/>
              <a:chExt cx="2673223" cy="369332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81B33F4-AB85-5D2A-2FDA-4D50A5E3B113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CB8C8F3-8B47-AAA0-0134-F8A1E904286F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B31F909-1EE8-01F1-7E7E-4BEA022F5963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E94EA1B-EF49-5939-393F-422DA3A7C121}"/>
                </a:ext>
              </a:extLst>
            </p:cNvPr>
            <p:cNvGrpSpPr/>
            <p:nvPr/>
          </p:nvGrpSpPr>
          <p:grpSpPr>
            <a:xfrm>
              <a:off x="5623770" y="4646978"/>
              <a:ext cx="2673223" cy="369332"/>
              <a:chOff x="11737501" y="3263737"/>
              <a:chExt cx="2673223" cy="369332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E67BB55-D220-C128-7B32-5BD656DBADF7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908830D-DF7C-09FF-7CB8-53365349A21A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74F7F64-E3A8-F674-F27A-1D5560F10890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E2DE5CC-A443-A4EB-59E7-4AB12230C7EB}"/>
                </a:ext>
              </a:extLst>
            </p:cNvPr>
            <p:cNvGrpSpPr/>
            <p:nvPr/>
          </p:nvGrpSpPr>
          <p:grpSpPr>
            <a:xfrm>
              <a:off x="5623770" y="5016636"/>
              <a:ext cx="2673223" cy="369332"/>
              <a:chOff x="11737501" y="3263737"/>
              <a:chExt cx="2673223" cy="369332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576651C-939C-6208-7AA5-6D00AFAF3FDF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EDD836-54FA-4D9C-8F88-999C018374B4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AD19520-B24C-E936-19B6-C0AE01E82C93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1281FE5-D474-1A3B-DE91-4DC11934FF24}"/>
                </a:ext>
              </a:extLst>
            </p:cNvPr>
            <p:cNvGrpSpPr/>
            <p:nvPr/>
          </p:nvGrpSpPr>
          <p:grpSpPr>
            <a:xfrm>
              <a:off x="5623770" y="5386294"/>
              <a:ext cx="2673223" cy="369332"/>
              <a:chOff x="11737501" y="3263737"/>
              <a:chExt cx="2673223" cy="369332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526F68D-66DC-44EF-B96E-3A7D8CA8E2F4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pattFill prst="wdDnDiag">
                <a:fgClr>
                  <a:srgbClr val="D3E171"/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27526DE-9BA7-C8A4-5E2A-2101C45C28E5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9A1ED24-E403-FDAA-0523-2F842047CD94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FC95F3-8A60-4239-72DE-6CE517D3F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Search Phase of the Mapping Step</a:t>
            </a:r>
            <a:endParaRPr lang="el-GR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25DA9-E4A7-A78D-40C8-F4C70761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DA80-2469-3448-A2F5-2E682F8A6D9F}" type="slidenum">
              <a:rPr lang="en-GR" smtClean="0"/>
              <a:t>8</a:t>
            </a:fld>
            <a:endParaRPr lang="en-GR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169EBB0-CAC7-C345-2D5F-4D81E194E80F}"/>
              </a:ext>
            </a:extLst>
          </p:cNvPr>
          <p:cNvSpPr txBox="1"/>
          <p:nvPr/>
        </p:nvSpPr>
        <p:spPr>
          <a:xfrm>
            <a:off x="1694129" y="2226945"/>
            <a:ext cx="2522442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latin typeface="Trebuchet MS" panose="020B0703020202090204" pitchFamily="34" charset="0"/>
              </a:rPr>
              <a:t>(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Trebuchet MS" panose="020B0703020202090204" pitchFamily="34" charset="0"/>
              </a:rPr>
              <a:t>generated</a:t>
            </a:r>
            <a:r>
              <a:rPr lang="en-GB" sz="2000" dirty="0">
                <a:latin typeface="Trebuchet MS" panose="020B0703020202090204" pitchFamily="34" charset="0"/>
              </a:rPr>
              <a:t>) Queries</a:t>
            </a:r>
            <a:endParaRPr lang="en-GB" sz="2400" dirty="0">
              <a:latin typeface="Trebuchet MS" panose="020B0703020202090204" pitchFamily="34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132138F-3534-6B82-1401-1395E7238A5B}"/>
              </a:ext>
            </a:extLst>
          </p:cNvPr>
          <p:cNvGrpSpPr/>
          <p:nvPr/>
        </p:nvGrpSpPr>
        <p:grpSpPr>
          <a:xfrm>
            <a:off x="5477681" y="3526696"/>
            <a:ext cx="4200160" cy="2655119"/>
            <a:chOff x="2358729" y="3563786"/>
            <a:chExt cx="4200160" cy="2655119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0BDCB4B-3BB1-3E4C-CDE8-08DB01A68083}"/>
                </a:ext>
              </a:extLst>
            </p:cNvPr>
            <p:cNvSpPr txBox="1"/>
            <p:nvPr/>
          </p:nvSpPr>
          <p:spPr>
            <a:xfrm>
              <a:off x="2358729" y="3563786"/>
              <a:ext cx="42001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>
              <a:spAutoFit/>
            </a:bodyPr>
            <a:lstStyle/>
            <a:p>
              <a:r>
                <a:rPr lang="en-US" dirty="0">
                  <a:latin typeface="Trebuchet MS" panose="020B0703020202090204" pitchFamily="34" charset="0"/>
                </a:rPr>
                <a:t>   </a:t>
              </a:r>
              <a:r>
                <a:rPr lang="en-US" sz="1600" dirty="0">
                  <a:latin typeface="Trebuchet MS" panose="020B0703020202090204" pitchFamily="34" charset="0"/>
                </a:rPr>
                <a:t>offs</a:t>
              </a:r>
              <a:r>
                <a:rPr lang="en-US" sz="1600" dirty="0">
                  <a:effectLst/>
                  <a:latin typeface="Trebuchet MS" panose="020B0703020202090204" pitchFamily="34" charset="0"/>
                </a:rPr>
                <a:t>(W</a:t>
              </a:r>
              <a:r>
                <a:rPr lang="en-US" sz="1600" baseline="-25000" dirty="0">
                  <a:effectLst/>
                  <a:latin typeface="Trebuchet MS" panose="020B0703020202090204" pitchFamily="34" charset="0"/>
                </a:rPr>
                <a:t>0</a:t>
              </a:r>
              <a:r>
                <a:rPr lang="en-US" sz="1600" dirty="0">
                  <a:effectLst/>
                  <a:latin typeface="Trebuchet MS" panose="020B0703020202090204" pitchFamily="34" charset="0"/>
                </a:rPr>
                <a:t>)   </a:t>
              </a:r>
              <a:r>
                <a:rPr lang="en-US" sz="1600" dirty="0">
                  <a:latin typeface="Trebuchet MS" panose="020B0703020202090204" pitchFamily="34" charset="0"/>
                </a:rPr>
                <a:t>offs(</a:t>
              </a:r>
              <a:r>
                <a:rPr lang="en-US" sz="1600" dirty="0">
                  <a:effectLst/>
                  <a:latin typeface="Trebuchet MS" panose="020B0703020202090204" pitchFamily="34" charset="0"/>
                </a:rPr>
                <a:t>W</a:t>
              </a:r>
              <a:r>
                <a:rPr lang="en-US" sz="1600" baseline="-25000" dirty="0">
                  <a:effectLst/>
                  <a:latin typeface="Trebuchet MS" panose="020B0703020202090204" pitchFamily="34" charset="0"/>
                </a:rPr>
                <a:t>1</a:t>
              </a:r>
              <a:r>
                <a:rPr lang="en-US" sz="1600" dirty="0">
                  <a:latin typeface="Trebuchet MS" panose="020B0703020202090204" pitchFamily="34" charset="0"/>
                </a:rPr>
                <a:t>)   offs(</a:t>
              </a:r>
              <a:r>
                <a:rPr lang="en-US" sz="1600" dirty="0">
                  <a:effectLst/>
                  <a:latin typeface="Trebuchet MS" panose="020B0703020202090204" pitchFamily="34" charset="0"/>
                </a:rPr>
                <a:t>W</a:t>
              </a:r>
              <a:r>
                <a:rPr lang="en-US" sz="1600" baseline="-25000" dirty="0">
                  <a:effectLst/>
                  <a:latin typeface="Trebuchet MS" panose="020B0703020202090204" pitchFamily="34" charset="0"/>
                </a:rPr>
                <a:t>2</a:t>
              </a:r>
              <a:r>
                <a:rPr lang="en-US" sz="1600" dirty="0">
                  <a:latin typeface="Trebuchet MS" panose="020B0703020202090204" pitchFamily="34" charset="0"/>
                </a:rPr>
                <a:t>) </a:t>
              </a:r>
              <a:r>
                <a:rPr lang="en-US" sz="1600" dirty="0">
                  <a:effectLst/>
                  <a:latin typeface="Trebuchet MS" panose="020B0703020202090204" pitchFamily="34" charset="0"/>
                </a:rPr>
                <a:t> </a:t>
              </a:r>
              <a:r>
                <a:rPr lang="en-US" sz="1600" dirty="0">
                  <a:latin typeface="Trebuchet MS" panose="020B0703020202090204" pitchFamily="34" charset="0"/>
                </a:rPr>
                <a:t>…</a:t>
              </a:r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4477012-B08D-88C5-DE6B-10E4F610150C}"/>
                </a:ext>
              </a:extLst>
            </p:cNvPr>
            <p:cNvSpPr txBox="1"/>
            <p:nvPr/>
          </p:nvSpPr>
          <p:spPr>
            <a:xfrm>
              <a:off x="3049374" y="5849573"/>
              <a:ext cx="2018507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2000" dirty="0">
                  <a:latin typeface="Trebuchet MS" panose="020B0703020202090204" pitchFamily="34" charset="0"/>
                </a:rPr>
                <a:t>Kernel Map</a:t>
              </a:r>
            </a:p>
          </p:txBody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76287E9-50D9-5D0C-5239-0707DD027CBA}"/>
              </a:ext>
            </a:extLst>
          </p:cNvPr>
          <p:cNvSpPr>
            <a:spLocks/>
          </p:cNvSpPr>
          <p:nvPr/>
        </p:nvSpPr>
        <p:spPr>
          <a:xfrm>
            <a:off x="3120817" y="2715694"/>
            <a:ext cx="374400" cy="37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kern="0" dirty="0">
                <a:solidFill>
                  <a:prstClr val="black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Q</a:t>
            </a:r>
            <a:r>
              <a:rPr lang="en-US" b="1" kern="0" baseline="-25000" dirty="0">
                <a:solidFill>
                  <a:prstClr val="black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4</a:t>
            </a:r>
            <a:endParaRPr lang="en-US" sz="1800" baseline="-25000" dirty="0">
              <a:solidFill>
                <a:schemeClr val="tx1"/>
              </a:solidFill>
              <a:latin typeface="+mj-lt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7441DB9-E0E3-04FC-2486-FB8C2700B44F}"/>
              </a:ext>
            </a:extLst>
          </p:cNvPr>
          <p:cNvSpPr txBox="1"/>
          <p:nvPr/>
        </p:nvSpPr>
        <p:spPr>
          <a:xfrm rot="10800000" flipH="1" flipV="1">
            <a:off x="2692250" y="2529220"/>
            <a:ext cx="38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Trebuchet MS" panose="020B0703020202090204" pitchFamily="34" charset="0"/>
              </a:rPr>
              <a:t>+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A603676-6753-39E1-29E1-D5E6D3284E99}"/>
              </a:ext>
            </a:extLst>
          </p:cNvPr>
          <p:cNvSpPr>
            <a:spLocks/>
          </p:cNvSpPr>
          <p:nvPr/>
        </p:nvSpPr>
        <p:spPr>
          <a:xfrm>
            <a:off x="4029370" y="2706515"/>
            <a:ext cx="374400" cy="374400"/>
          </a:xfrm>
          <a:prstGeom prst="rect">
            <a:avLst/>
          </a:prstGeom>
          <a:solidFill>
            <a:srgbClr val="37BCD2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kern="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P</a:t>
            </a:r>
            <a:r>
              <a:rPr lang="en-US" b="1" kern="0" baseline="-25000" noProof="0" dirty="0">
                <a:solidFill>
                  <a:prstClr val="black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rPr>
              <a:t>?</a:t>
            </a:r>
            <a:endParaRPr lang="en-US" sz="1800" b="1" baseline="-25000" dirty="0">
              <a:solidFill>
                <a:schemeClr val="tx1"/>
              </a:solidFill>
              <a:latin typeface="Trebuchet MS" panose="020B0703020202090204" pitchFamily="34" charset="0"/>
              <a:ea typeface="Linux Libertine Display O" panose="02000503000000000000" pitchFamily="2" charset="0"/>
              <a:cs typeface="Linux Libertine Display O" panose="02000503000000000000" pitchFamily="2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5C5DE63-C695-4D46-CE6F-4879D66C45B6}"/>
              </a:ext>
            </a:extLst>
          </p:cNvPr>
          <p:cNvSpPr txBox="1"/>
          <p:nvPr/>
        </p:nvSpPr>
        <p:spPr>
          <a:xfrm rot="10800000" flipH="1" flipV="1">
            <a:off x="3571493" y="2529221"/>
            <a:ext cx="38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Trebuchet MS" panose="020B0703020202090204" pitchFamily="34" charset="0"/>
              </a:rPr>
              <a:t>=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A886F2B-AB81-6CED-CB3C-8EF9916744A2}"/>
              </a:ext>
            </a:extLst>
          </p:cNvPr>
          <p:cNvSpPr txBox="1"/>
          <p:nvPr/>
        </p:nvSpPr>
        <p:spPr>
          <a:xfrm>
            <a:off x="1764256" y="5059032"/>
            <a:ext cx="317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  <a:latin typeface="Trebuchet MS" panose="020B0703020202090204" pitchFamily="34" charset="0"/>
              </a:rPr>
              <a:t>P: Input Non-Zero Coord.</a:t>
            </a:r>
          </a:p>
        </p:txBody>
      </p:sp>
      <p:sp>
        <p:nvSpPr>
          <p:cNvPr id="145" name="Rounded Rectangle 11">
            <a:extLst>
              <a:ext uri="{FF2B5EF4-FFF2-40B4-BE49-F238E27FC236}">
                <a16:creationId xmlns:a16="http://schemas.microsoft.com/office/drawing/2014/main" id="{E0D0CF6F-A1CE-BD0B-55C5-A5BC9C2B19EC}"/>
              </a:ext>
            </a:extLst>
          </p:cNvPr>
          <p:cNvSpPr/>
          <p:nvPr/>
        </p:nvSpPr>
        <p:spPr>
          <a:xfrm>
            <a:off x="3580540" y="2625350"/>
            <a:ext cx="998555" cy="55806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68" name="Arrow: Right 167">
            <a:extLst>
              <a:ext uri="{FF2B5EF4-FFF2-40B4-BE49-F238E27FC236}">
                <a16:creationId xmlns:a16="http://schemas.microsoft.com/office/drawing/2014/main" id="{1655182D-E5A9-946E-987C-45B68196D58A}"/>
              </a:ext>
            </a:extLst>
          </p:cNvPr>
          <p:cNvSpPr/>
          <p:nvPr/>
        </p:nvSpPr>
        <p:spPr>
          <a:xfrm>
            <a:off x="5004338" y="2693660"/>
            <a:ext cx="1196817" cy="40011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2" name="Content Placeholder 2">
            <a:extLst>
              <a:ext uri="{FF2B5EF4-FFF2-40B4-BE49-F238E27FC236}">
                <a16:creationId xmlns:a16="http://schemas.microsoft.com/office/drawing/2014/main" id="{5007A2B3-6255-ECE0-2BAE-8C6A68955A83}"/>
              </a:ext>
            </a:extLst>
          </p:cNvPr>
          <p:cNvSpPr txBox="1">
            <a:spLocks/>
          </p:cNvSpPr>
          <p:nvPr/>
        </p:nvSpPr>
        <p:spPr>
          <a:xfrm>
            <a:off x="304800" y="1054101"/>
            <a:ext cx="11518900" cy="539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endParaRPr lang="en-GB" sz="2400" dirty="0">
              <a:latin typeface="Trebuchet MS" panose="020B070302020209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endParaRPr lang="en-GB" sz="2400" dirty="0">
              <a:latin typeface="Trebuchet MS" panose="020B0703020202090204" pitchFamily="34" charset="0"/>
            </a:endParaRPr>
          </a:p>
        </p:txBody>
      </p:sp>
      <p:sp>
        <p:nvSpPr>
          <p:cNvPr id="174" name="Content Placeholder 173">
            <a:extLst>
              <a:ext uri="{FF2B5EF4-FFF2-40B4-BE49-F238E27FC236}">
                <a16:creationId xmlns:a16="http://schemas.microsoft.com/office/drawing/2014/main" id="{F6C50E62-F27D-945C-3328-15FF523A1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54100"/>
            <a:ext cx="11518900" cy="1000627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Trebuchet MS" panose="020B0703020202090204" pitchFamily="34" charset="0"/>
              </a:rPr>
              <a:t>Creates the mappings between the input, weights and output non-zero voxels</a:t>
            </a:r>
          </a:p>
          <a:p>
            <a:pPr marL="0" indent="0">
              <a:buNone/>
            </a:pPr>
            <a:endParaRPr lang="en-GB" sz="2400" dirty="0">
              <a:solidFill>
                <a:schemeClr val="accent3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8B0417E4-9038-E2B8-AF8F-5D0D0BF01694}"/>
              </a:ext>
            </a:extLst>
          </p:cNvPr>
          <p:cNvSpPr txBox="1"/>
          <p:nvPr/>
        </p:nvSpPr>
        <p:spPr>
          <a:xfrm>
            <a:off x="3768898" y="3936002"/>
            <a:ext cx="1486399" cy="3416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rgbClr val="0070C0"/>
                </a:solidFill>
                <a:latin typeface="Trebuchet MS" panose="020B0703020202090204" pitchFamily="34" charset="0"/>
              </a:rPr>
              <a:t>searches</a:t>
            </a:r>
            <a:endParaRPr lang="en-GB" sz="2000" dirty="0">
              <a:solidFill>
                <a:srgbClr val="0070C0"/>
              </a:solidFill>
              <a:latin typeface="Trebuchet MS" panose="020B0703020202090204" pitchFamily="34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1C3662C-A2AF-BA98-1BCA-BEBB779650B8}"/>
              </a:ext>
            </a:extLst>
          </p:cNvPr>
          <p:cNvSpPr txBox="1"/>
          <p:nvPr/>
        </p:nvSpPr>
        <p:spPr>
          <a:xfrm>
            <a:off x="1594150" y="2727072"/>
            <a:ext cx="104690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rebuchet MS" panose="020B0703020202090204" pitchFamily="34" charset="0"/>
              </a:rPr>
              <a:t>offs(W</a:t>
            </a:r>
            <a:r>
              <a:rPr lang="en-US" baseline="-25000" dirty="0">
                <a:latin typeface="Trebuchet MS" panose="020B0703020202090204" pitchFamily="34" charset="0"/>
              </a:rPr>
              <a:t>0</a:t>
            </a:r>
            <a:r>
              <a:rPr lang="en-US" dirty="0">
                <a:latin typeface="Trebuchet MS" panose="020B0703020202090204" pitchFamily="34" charset="0"/>
              </a:rPr>
              <a:t>)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182" name="Rounded Rectangle 11">
            <a:extLst>
              <a:ext uri="{FF2B5EF4-FFF2-40B4-BE49-F238E27FC236}">
                <a16:creationId xmlns:a16="http://schemas.microsoft.com/office/drawing/2014/main" id="{A351AF55-7E4A-F5A5-53C6-EDF26207BC97}"/>
              </a:ext>
            </a:extLst>
          </p:cNvPr>
          <p:cNvSpPr/>
          <p:nvPr/>
        </p:nvSpPr>
        <p:spPr>
          <a:xfrm>
            <a:off x="1406062" y="2081733"/>
            <a:ext cx="7817085" cy="4146902"/>
          </a:xfrm>
          <a:custGeom>
            <a:avLst/>
            <a:gdLst>
              <a:gd name="connsiteX0" fmla="*/ 0 w 7817085"/>
              <a:gd name="connsiteY0" fmla="*/ 102594 h 4146902"/>
              <a:gd name="connsiteX1" fmla="*/ 102594 w 7817085"/>
              <a:gd name="connsiteY1" fmla="*/ 0 h 4146902"/>
              <a:gd name="connsiteX2" fmla="*/ 840362 w 7817085"/>
              <a:gd name="connsiteY2" fmla="*/ 0 h 4146902"/>
              <a:gd name="connsiteX3" fmla="*/ 1349774 w 7817085"/>
              <a:gd name="connsiteY3" fmla="*/ 0 h 4146902"/>
              <a:gd name="connsiteX4" fmla="*/ 1783067 w 7817085"/>
              <a:gd name="connsiteY4" fmla="*/ 0 h 4146902"/>
              <a:gd name="connsiteX5" fmla="*/ 2444716 w 7817085"/>
              <a:gd name="connsiteY5" fmla="*/ 0 h 4146902"/>
              <a:gd name="connsiteX6" fmla="*/ 2954128 w 7817085"/>
              <a:gd name="connsiteY6" fmla="*/ 0 h 4146902"/>
              <a:gd name="connsiteX7" fmla="*/ 3691896 w 7817085"/>
              <a:gd name="connsiteY7" fmla="*/ 0 h 4146902"/>
              <a:gd name="connsiteX8" fmla="*/ 4125189 w 7817085"/>
              <a:gd name="connsiteY8" fmla="*/ 0 h 4146902"/>
              <a:gd name="connsiteX9" fmla="*/ 4862957 w 7817085"/>
              <a:gd name="connsiteY9" fmla="*/ 0 h 4146902"/>
              <a:gd name="connsiteX10" fmla="*/ 5220131 w 7817085"/>
              <a:gd name="connsiteY10" fmla="*/ 0 h 4146902"/>
              <a:gd name="connsiteX11" fmla="*/ 5805661 w 7817085"/>
              <a:gd name="connsiteY11" fmla="*/ 0 h 4146902"/>
              <a:gd name="connsiteX12" fmla="*/ 6391192 w 7817085"/>
              <a:gd name="connsiteY12" fmla="*/ 0 h 4146902"/>
              <a:gd name="connsiteX13" fmla="*/ 6900604 w 7817085"/>
              <a:gd name="connsiteY13" fmla="*/ 0 h 4146902"/>
              <a:gd name="connsiteX14" fmla="*/ 7714491 w 7817085"/>
              <a:gd name="connsiteY14" fmla="*/ 0 h 4146902"/>
              <a:gd name="connsiteX15" fmla="*/ 7817085 w 7817085"/>
              <a:gd name="connsiteY15" fmla="*/ 102594 h 4146902"/>
              <a:gd name="connsiteX16" fmla="*/ 7817085 w 7817085"/>
              <a:gd name="connsiteY16" fmla="*/ 665696 h 4146902"/>
              <a:gd name="connsiteX17" fmla="*/ 7817085 w 7817085"/>
              <a:gd name="connsiteY17" fmla="*/ 1307632 h 4146902"/>
              <a:gd name="connsiteX18" fmla="*/ 7817085 w 7817085"/>
              <a:gd name="connsiteY18" fmla="*/ 1870734 h 4146902"/>
              <a:gd name="connsiteX19" fmla="*/ 7817085 w 7817085"/>
              <a:gd name="connsiteY19" fmla="*/ 2315585 h 4146902"/>
              <a:gd name="connsiteX20" fmla="*/ 7817085 w 7817085"/>
              <a:gd name="connsiteY20" fmla="*/ 2799853 h 4146902"/>
              <a:gd name="connsiteX21" fmla="*/ 7817085 w 7817085"/>
              <a:gd name="connsiteY21" fmla="*/ 3441789 h 4146902"/>
              <a:gd name="connsiteX22" fmla="*/ 7817085 w 7817085"/>
              <a:gd name="connsiteY22" fmla="*/ 4044308 h 4146902"/>
              <a:gd name="connsiteX23" fmla="*/ 7714491 w 7817085"/>
              <a:gd name="connsiteY23" fmla="*/ 4146902 h 4146902"/>
              <a:gd name="connsiteX24" fmla="*/ 7052841 w 7817085"/>
              <a:gd name="connsiteY24" fmla="*/ 4146902 h 4146902"/>
              <a:gd name="connsiteX25" fmla="*/ 6695668 w 7817085"/>
              <a:gd name="connsiteY25" fmla="*/ 4146902 h 4146902"/>
              <a:gd name="connsiteX26" fmla="*/ 6110137 w 7817085"/>
              <a:gd name="connsiteY26" fmla="*/ 4146902 h 4146902"/>
              <a:gd name="connsiteX27" fmla="*/ 5676845 w 7817085"/>
              <a:gd name="connsiteY27" fmla="*/ 4146902 h 4146902"/>
              <a:gd name="connsiteX28" fmla="*/ 5015195 w 7817085"/>
              <a:gd name="connsiteY28" fmla="*/ 4146902 h 4146902"/>
              <a:gd name="connsiteX29" fmla="*/ 4581903 w 7817085"/>
              <a:gd name="connsiteY29" fmla="*/ 4146902 h 4146902"/>
              <a:gd name="connsiteX30" fmla="*/ 3920253 w 7817085"/>
              <a:gd name="connsiteY30" fmla="*/ 4146902 h 4146902"/>
              <a:gd name="connsiteX31" fmla="*/ 3563079 w 7817085"/>
              <a:gd name="connsiteY31" fmla="*/ 4146902 h 4146902"/>
              <a:gd name="connsiteX32" fmla="*/ 2901430 w 7817085"/>
              <a:gd name="connsiteY32" fmla="*/ 4146902 h 4146902"/>
              <a:gd name="connsiteX33" fmla="*/ 2468137 w 7817085"/>
              <a:gd name="connsiteY33" fmla="*/ 4146902 h 4146902"/>
              <a:gd name="connsiteX34" fmla="*/ 2110964 w 7817085"/>
              <a:gd name="connsiteY34" fmla="*/ 4146902 h 4146902"/>
              <a:gd name="connsiteX35" fmla="*/ 1677671 w 7817085"/>
              <a:gd name="connsiteY35" fmla="*/ 4146902 h 4146902"/>
              <a:gd name="connsiteX36" fmla="*/ 1016022 w 7817085"/>
              <a:gd name="connsiteY36" fmla="*/ 4146902 h 4146902"/>
              <a:gd name="connsiteX37" fmla="*/ 102594 w 7817085"/>
              <a:gd name="connsiteY37" fmla="*/ 4146902 h 4146902"/>
              <a:gd name="connsiteX38" fmla="*/ 0 w 7817085"/>
              <a:gd name="connsiteY38" fmla="*/ 4044308 h 4146902"/>
              <a:gd name="connsiteX39" fmla="*/ 0 w 7817085"/>
              <a:gd name="connsiteY39" fmla="*/ 3481206 h 4146902"/>
              <a:gd name="connsiteX40" fmla="*/ 0 w 7817085"/>
              <a:gd name="connsiteY40" fmla="*/ 2918104 h 4146902"/>
              <a:gd name="connsiteX41" fmla="*/ 0 w 7817085"/>
              <a:gd name="connsiteY41" fmla="*/ 2433836 h 4146902"/>
              <a:gd name="connsiteX42" fmla="*/ 0 w 7817085"/>
              <a:gd name="connsiteY42" fmla="*/ 1791900 h 4146902"/>
              <a:gd name="connsiteX43" fmla="*/ 0 w 7817085"/>
              <a:gd name="connsiteY43" fmla="*/ 1228798 h 4146902"/>
              <a:gd name="connsiteX44" fmla="*/ 0 w 7817085"/>
              <a:gd name="connsiteY44" fmla="*/ 586862 h 4146902"/>
              <a:gd name="connsiteX45" fmla="*/ 0 w 7817085"/>
              <a:gd name="connsiteY45" fmla="*/ 102594 h 414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817085" h="4146902" extrusionOk="0">
                <a:moveTo>
                  <a:pt x="0" y="102594"/>
                </a:moveTo>
                <a:cubicBezTo>
                  <a:pt x="-4109" y="43398"/>
                  <a:pt x="30538" y="5778"/>
                  <a:pt x="102594" y="0"/>
                </a:cubicBezTo>
                <a:cubicBezTo>
                  <a:pt x="460917" y="-16702"/>
                  <a:pt x="676576" y="5868"/>
                  <a:pt x="840362" y="0"/>
                </a:cubicBezTo>
                <a:cubicBezTo>
                  <a:pt x="1004148" y="-5868"/>
                  <a:pt x="1209825" y="56715"/>
                  <a:pt x="1349774" y="0"/>
                </a:cubicBezTo>
                <a:cubicBezTo>
                  <a:pt x="1489723" y="-56715"/>
                  <a:pt x="1597144" y="50041"/>
                  <a:pt x="1783067" y="0"/>
                </a:cubicBezTo>
                <a:cubicBezTo>
                  <a:pt x="1968990" y="-50041"/>
                  <a:pt x="2214794" y="56346"/>
                  <a:pt x="2444716" y="0"/>
                </a:cubicBezTo>
                <a:cubicBezTo>
                  <a:pt x="2674638" y="-56346"/>
                  <a:pt x="2746575" y="7658"/>
                  <a:pt x="2954128" y="0"/>
                </a:cubicBezTo>
                <a:cubicBezTo>
                  <a:pt x="3161681" y="-7658"/>
                  <a:pt x="3410895" y="35693"/>
                  <a:pt x="3691896" y="0"/>
                </a:cubicBezTo>
                <a:cubicBezTo>
                  <a:pt x="3972897" y="-35693"/>
                  <a:pt x="4009948" y="21643"/>
                  <a:pt x="4125189" y="0"/>
                </a:cubicBezTo>
                <a:cubicBezTo>
                  <a:pt x="4240430" y="-21643"/>
                  <a:pt x="4680809" y="72888"/>
                  <a:pt x="4862957" y="0"/>
                </a:cubicBezTo>
                <a:cubicBezTo>
                  <a:pt x="5045105" y="-72888"/>
                  <a:pt x="5062824" y="37251"/>
                  <a:pt x="5220131" y="0"/>
                </a:cubicBezTo>
                <a:cubicBezTo>
                  <a:pt x="5377438" y="-37251"/>
                  <a:pt x="5558325" y="36588"/>
                  <a:pt x="5805661" y="0"/>
                </a:cubicBezTo>
                <a:cubicBezTo>
                  <a:pt x="6052997" y="-36588"/>
                  <a:pt x="6261138" y="28800"/>
                  <a:pt x="6391192" y="0"/>
                </a:cubicBezTo>
                <a:cubicBezTo>
                  <a:pt x="6521246" y="-28800"/>
                  <a:pt x="6675558" y="182"/>
                  <a:pt x="6900604" y="0"/>
                </a:cubicBezTo>
                <a:cubicBezTo>
                  <a:pt x="7125650" y="-182"/>
                  <a:pt x="7345827" y="58925"/>
                  <a:pt x="7714491" y="0"/>
                </a:cubicBezTo>
                <a:cubicBezTo>
                  <a:pt x="7776729" y="-6923"/>
                  <a:pt x="7808639" y="42668"/>
                  <a:pt x="7817085" y="102594"/>
                </a:cubicBezTo>
                <a:cubicBezTo>
                  <a:pt x="7861904" y="346620"/>
                  <a:pt x="7761340" y="545385"/>
                  <a:pt x="7817085" y="665696"/>
                </a:cubicBezTo>
                <a:cubicBezTo>
                  <a:pt x="7872830" y="786007"/>
                  <a:pt x="7786391" y="1115937"/>
                  <a:pt x="7817085" y="1307632"/>
                </a:cubicBezTo>
                <a:cubicBezTo>
                  <a:pt x="7847779" y="1499327"/>
                  <a:pt x="7798624" y="1706292"/>
                  <a:pt x="7817085" y="1870734"/>
                </a:cubicBezTo>
                <a:cubicBezTo>
                  <a:pt x="7835546" y="2035176"/>
                  <a:pt x="7791470" y="2148062"/>
                  <a:pt x="7817085" y="2315585"/>
                </a:cubicBezTo>
                <a:cubicBezTo>
                  <a:pt x="7842700" y="2483108"/>
                  <a:pt x="7789609" y="2610590"/>
                  <a:pt x="7817085" y="2799853"/>
                </a:cubicBezTo>
                <a:cubicBezTo>
                  <a:pt x="7844561" y="2989116"/>
                  <a:pt x="7793637" y="3241532"/>
                  <a:pt x="7817085" y="3441789"/>
                </a:cubicBezTo>
                <a:cubicBezTo>
                  <a:pt x="7840533" y="3642046"/>
                  <a:pt x="7747789" y="3795940"/>
                  <a:pt x="7817085" y="4044308"/>
                </a:cubicBezTo>
                <a:cubicBezTo>
                  <a:pt x="7822748" y="4112182"/>
                  <a:pt x="7766645" y="4149279"/>
                  <a:pt x="7714491" y="4146902"/>
                </a:cubicBezTo>
                <a:cubicBezTo>
                  <a:pt x="7544663" y="4186652"/>
                  <a:pt x="7194319" y="4092176"/>
                  <a:pt x="7052841" y="4146902"/>
                </a:cubicBezTo>
                <a:cubicBezTo>
                  <a:pt x="6911363" y="4201628"/>
                  <a:pt x="6830167" y="4106099"/>
                  <a:pt x="6695668" y="4146902"/>
                </a:cubicBezTo>
                <a:cubicBezTo>
                  <a:pt x="6561169" y="4187705"/>
                  <a:pt x="6265026" y="4114703"/>
                  <a:pt x="6110137" y="4146902"/>
                </a:cubicBezTo>
                <a:cubicBezTo>
                  <a:pt x="5955248" y="4179101"/>
                  <a:pt x="5833778" y="4095009"/>
                  <a:pt x="5676845" y="4146902"/>
                </a:cubicBezTo>
                <a:cubicBezTo>
                  <a:pt x="5519912" y="4198795"/>
                  <a:pt x="5178616" y="4142985"/>
                  <a:pt x="5015195" y="4146902"/>
                </a:cubicBezTo>
                <a:cubicBezTo>
                  <a:pt x="4851774" y="4150819"/>
                  <a:pt x="4727003" y="4122294"/>
                  <a:pt x="4581903" y="4146902"/>
                </a:cubicBezTo>
                <a:cubicBezTo>
                  <a:pt x="4436803" y="4171510"/>
                  <a:pt x="4250367" y="4128164"/>
                  <a:pt x="3920253" y="4146902"/>
                </a:cubicBezTo>
                <a:cubicBezTo>
                  <a:pt x="3590139" y="4165640"/>
                  <a:pt x="3728289" y="4134329"/>
                  <a:pt x="3563079" y="4146902"/>
                </a:cubicBezTo>
                <a:cubicBezTo>
                  <a:pt x="3397869" y="4159475"/>
                  <a:pt x="3202967" y="4070257"/>
                  <a:pt x="2901430" y="4146902"/>
                </a:cubicBezTo>
                <a:cubicBezTo>
                  <a:pt x="2599893" y="4223547"/>
                  <a:pt x="2618904" y="4105250"/>
                  <a:pt x="2468137" y="4146902"/>
                </a:cubicBezTo>
                <a:cubicBezTo>
                  <a:pt x="2317370" y="4188554"/>
                  <a:pt x="2240840" y="4119378"/>
                  <a:pt x="2110964" y="4146902"/>
                </a:cubicBezTo>
                <a:cubicBezTo>
                  <a:pt x="1981088" y="4174426"/>
                  <a:pt x="1808718" y="4115075"/>
                  <a:pt x="1677671" y="4146902"/>
                </a:cubicBezTo>
                <a:cubicBezTo>
                  <a:pt x="1546624" y="4178729"/>
                  <a:pt x="1306869" y="4140138"/>
                  <a:pt x="1016022" y="4146902"/>
                </a:cubicBezTo>
                <a:cubicBezTo>
                  <a:pt x="725175" y="4153666"/>
                  <a:pt x="309173" y="4142748"/>
                  <a:pt x="102594" y="4146902"/>
                </a:cubicBezTo>
                <a:cubicBezTo>
                  <a:pt x="55024" y="4147191"/>
                  <a:pt x="8840" y="4110129"/>
                  <a:pt x="0" y="4044308"/>
                </a:cubicBezTo>
                <a:cubicBezTo>
                  <a:pt x="-2598" y="3768223"/>
                  <a:pt x="33980" y="3619100"/>
                  <a:pt x="0" y="3481206"/>
                </a:cubicBezTo>
                <a:cubicBezTo>
                  <a:pt x="-33980" y="3343312"/>
                  <a:pt x="9487" y="3144857"/>
                  <a:pt x="0" y="2918104"/>
                </a:cubicBezTo>
                <a:cubicBezTo>
                  <a:pt x="-9487" y="2691351"/>
                  <a:pt x="46768" y="2627878"/>
                  <a:pt x="0" y="2433836"/>
                </a:cubicBezTo>
                <a:cubicBezTo>
                  <a:pt x="-46768" y="2239794"/>
                  <a:pt x="63634" y="2100340"/>
                  <a:pt x="0" y="1791900"/>
                </a:cubicBezTo>
                <a:cubicBezTo>
                  <a:pt x="-63634" y="1483460"/>
                  <a:pt x="58492" y="1477432"/>
                  <a:pt x="0" y="1228798"/>
                </a:cubicBezTo>
                <a:cubicBezTo>
                  <a:pt x="-58492" y="980164"/>
                  <a:pt x="35685" y="843124"/>
                  <a:pt x="0" y="586862"/>
                </a:cubicBezTo>
                <a:cubicBezTo>
                  <a:pt x="-35685" y="330600"/>
                  <a:pt x="52616" y="276173"/>
                  <a:pt x="0" y="102594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24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3B768CB1-82DC-0963-C6D7-BC2FB631270A}"/>
              </a:ext>
            </a:extLst>
          </p:cNvPr>
          <p:cNvSpPr txBox="1"/>
          <p:nvPr/>
        </p:nvSpPr>
        <p:spPr>
          <a:xfrm>
            <a:off x="4579095" y="1770462"/>
            <a:ext cx="1698260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latin typeface="Trebuchet MS" panose="020B0703020202090204" pitchFamily="34" charset="0"/>
              </a:rPr>
              <a:t>Search Phase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39E773-3CE2-D03D-16F3-F9E28FCE66D2}"/>
              </a:ext>
            </a:extLst>
          </p:cNvPr>
          <p:cNvGrpSpPr/>
          <p:nvPr/>
        </p:nvGrpSpPr>
        <p:grpSpPr>
          <a:xfrm>
            <a:off x="2298570" y="4678633"/>
            <a:ext cx="1837765" cy="368205"/>
            <a:chOff x="719640" y="3018507"/>
            <a:chExt cx="1521331" cy="304806"/>
          </a:xfrm>
          <a:solidFill>
            <a:srgbClr val="37BCD2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DF323F-D5B6-97B0-994D-EA33F2BD5926}"/>
                </a:ext>
              </a:extLst>
            </p:cNvPr>
            <p:cNvSpPr>
              <a:spLocks/>
            </p:cNvSpPr>
            <p:nvPr/>
          </p:nvSpPr>
          <p:spPr>
            <a:xfrm>
              <a:off x="719640" y="3018510"/>
              <a:ext cx="304803" cy="30480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0</a:t>
              </a:r>
              <a:endParaRPr lang="en-US" sz="20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3CDE22-96E8-DE54-F33A-C5C70E3721CF}"/>
                </a:ext>
              </a:extLst>
            </p:cNvPr>
            <p:cNvSpPr>
              <a:spLocks/>
            </p:cNvSpPr>
            <p:nvPr/>
          </p:nvSpPr>
          <p:spPr>
            <a:xfrm>
              <a:off x="1025855" y="3018509"/>
              <a:ext cx="304803" cy="30480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1</a:t>
              </a:r>
              <a:endParaRPr lang="en-US" sz="20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78FCAA9-C79C-081B-587A-17273418BEA7}"/>
                </a:ext>
              </a:extLst>
            </p:cNvPr>
            <p:cNvSpPr>
              <a:spLocks/>
            </p:cNvSpPr>
            <p:nvPr/>
          </p:nvSpPr>
          <p:spPr>
            <a:xfrm>
              <a:off x="1330658" y="3018508"/>
              <a:ext cx="304803" cy="30480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2</a:t>
              </a:r>
              <a:endParaRPr lang="en-US" sz="20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CCDFA7-4251-B0E6-A543-785432C5F48C}"/>
                </a:ext>
              </a:extLst>
            </p:cNvPr>
            <p:cNvSpPr>
              <a:spLocks/>
            </p:cNvSpPr>
            <p:nvPr/>
          </p:nvSpPr>
          <p:spPr>
            <a:xfrm>
              <a:off x="1631998" y="3018508"/>
              <a:ext cx="304803" cy="30480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kumimoji="0" lang="en-US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3</a:t>
              </a:r>
              <a:endParaRPr lang="en-US" sz="20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B63CBF6-CE55-B879-FE29-88427D757068}"/>
                </a:ext>
              </a:extLst>
            </p:cNvPr>
            <p:cNvSpPr>
              <a:spLocks/>
            </p:cNvSpPr>
            <p:nvPr/>
          </p:nvSpPr>
          <p:spPr>
            <a:xfrm>
              <a:off x="1936168" y="3018507"/>
              <a:ext cx="304803" cy="30480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P</a:t>
              </a:r>
              <a:r>
                <a:rPr lang="en-US" b="1" kern="0" baseline="-25000" dirty="0">
                  <a:solidFill>
                    <a:prstClr val="black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4</a:t>
              </a:r>
              <a:endParaRPr lang="en-US" sz="2000" b="1" baseline="-25000" dirty="0">
                <a:solidFill>
                  <a:schemeClr val="tx1"/>
                </a:solidFill>
                <a:latin typeface="Trebuchet MS" panose="020B0703020202090204" pitchFamily="34" charset="0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62AC18-04D2-0127-5A15-5B40A7D461D1}"/>
              </a:ext>
            </a:extLst>
          </p:cNvPr>
          <p:cNvGrpSpPr/>
          <p:nvPr/>
        </p:nvGrpSpPr>
        <p:grpSpPr>
          <a:xfrm>
            <a:off x="6382001" y="2230706"/>
            <a:ext cx="2106906" cy="863064"/>
            <a:chOff x="6720820" y="2173556"/>
            <a:chExt cx="2106906" cy="863064"/>
          </a:xfrm>
        </p:grpSpPr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C4F43186-33A3-FD9F-5309-6154E73BF920}"/>
                </a:ext>
              </a:extLst>
            </p:cNvPr>
            <p:cNvSpPr txBox="1"/>
            <p:nvPr/>
          </p:nvSpPr>
          <p:spPr>
            <a:xfrm>
              <a:off x="6720820" y="2173556"/>
              <a:ext cx="2106906" cy="3693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2000" dirty="0">
                  <a:latin typeface="Trebuchet MS" panose="020B0703020202090204" pitchFamily="34" charset="0"/>
                </a:rPr>
                <a:t>Mappings</a:t>
              </a:r>
              <a:endParaRPr lang="en-GB" sz="2400" dirty="0">
                <a:latin typeface="Trebuchet MS" panose="020B070302020209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8183B3B-1835-4B47-38BB-8D9BB037C99F}"/>
                </a:ext>
              </a:extLst>
            </p:cNvPr>
            <p:cNvGrpSpPr/>
            <p:nvPr/>
          </p:nvGrpSpPr>
          <p:grpSpPr>
            <a:xfrm>
              <a:off x="6804325" y="2667288"/>
              <a:ext cx="1785506" cy="369332"/>
              <a:chOff x="6696865" y="2681300"/>
              <a:chExt cx="1785506" cy="36933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2CA9C3-6D67-61DE-5A70-D11E1228130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743593" y="2681300"/>
                <a:ext cx="369332" cy="36933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Q</a:t>
                </a:r>
                <a:r>
                  <a:rPr lang="en-US" b="1" kern="0" baseline="-25000" dirty="0">
                    <a:solidFill>
                      <a:prstClr val="black"/>
                    </a:solidFill>
                    <a:latin typeface="+mj-lt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4</a:t>
                </a:r>
                <a:endParaRPr lang="en-US" sz="1800" baseline="-25000" dirty="0">
                  <a:solidFill>
                    <a:schemeClr val="tx1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E8E0FD-4992-EB7A-7CF7-2BED5846C3A3}"/>
                  </a:ext>
                </a:extLst>
              </p:cNvPr>
              <p:cNvSpPr txBox="1"/>
              <p:nvPr/>
            </p:nvSpPr>
            <p:spPr>
              <a:xfrm>
                <a:off x="6696865" y="2681300"/>
                <a:ext cx="1046903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Trebuchet MS" panose="020B0703020202090204" pitchFamily="34" charset="0"/>
                  </a:rPr>
                  <a:t>offs(W</a:t>
                </a:r>
                <a:r>
                  <a:rPr lang="en-US" baseline="-25000" dirty="0">
                    <a:latin typeface="Trebuchet MS" panose="020B0703020202090204" pitchFamily="34" charset="0"/>
                  </a:rPr>
                  <a:t>0</a:t>
                </a:r>
                <a:r>
                  <a:rPr lang="en-US" dirty="0">
                    <a:latin typeface="Trebuchet MS" panose="020B0703020202090204" pitchFamily="34" charset="0"/>
                  </a:rPr>
                  <a:t>)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  <a:effectLst/>
                  <a:latin typeface="Trebuchet MS" panose="020B0703020202090204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2D2DEF-1411-2CC2-5A4D-A3E33B5EC16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113039" y="2681300"/>
                <a:ext cx="369332" cy="369332"/>
              </a:xfrm>
              <a:prstGeom prst="rect">
                <a:avLst/>
              </a:prstGeom>
              <a:solidFill>
                <a:srgbClr val="37BCD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P</a:t>
                </a:r>
                <a:r>
                  <a:rPr kumimoji="0" lang="en-US" sz="1800" b="1" i="0" u="none" strike="noStrike" kern="0" cap="none" spc="0" normalizeH="0" baseline="-2500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703020202090204" pitchFamily="34" charset="0"/>
                    <a:ea typeface="Linux Libertine Display O" panose="02000503000000000000" pitchFamily="2" charset="0"/>
                    <a:cs typeface="Linux Libertine Display O" panose="02000503000000000000" pitchFamily="2" charset="0"/>
                  </a:rPr>
                  <a:t>3</a:t>
                </a:r>
                <a:endParaRPr lang="en-US" sz="1800" b="1" baseline="-25000" dirty="0">
                  <a:solidFill>
                    <a:schemeClr val="tx1"/>
                  </a:solidFill>
                  <a:latin typeface="Trebuchet MS" panose="020B0703020202090204" pitchFamily="34" charset="0"/>
                  <a:ea typeface="Linux Libertine Display O" panose="02000503000000000000" pitchFamily="2" charset="0"/>
                  <a:cs typeface="Linux Libertine Display O" panose="02000503000000000000" pitchFamily="2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CAEAE5-6291-CF06-0169-0BA3B832CC78}"/>
              </a:ext>
            </a:extLst>
          </p:cNvPr>
          <p:cNvGrpSpPr/>
          <p:nvPr/>
        </p:nvGrpSpPr>
        <p:grpSpPr>
          <a:xfrm>
            <a:off x="5189826" y="3891445"/>
            <a:ext cx="498677" cy="2151217"/>
            <a:chOff x="5528645" y="3834295"/>
            <a:chExt cx="498677" cy="215121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3582A2-96EA-C904-5546-0225B9335784}"/>
                </a:ext>
              </a:extLst>
            </p:cNvPr>
            <p:cNvSpPr txBox="1"/>
            <p:nvPr/>
          </p:nvSpPr>
          <p:spPr>
            <a:xfrm>
              <a:off x="5541641" y="5308404"/>
              <a:ext cx="485681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>
              <a:spAutoFit/>
            </a:bodyPr>
            <a:lstStyle/>
            <a:p>
              <a:r>
                <a:rPr lang="en-US" sz="2000" b="1" dirty="0">
                  <a:latin typeface="Trebuchet MS" panose="020B0703020202090204" pitchFamily="34" charset="0"/>
                </a:rPr>
                <a:t> </a:t>
              </a:r>
              <a:r>
                <a:rPr lang="en-US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4</a:t>
              </a:r>
            </a:p>
            <a:p>
              <a:r>
                <a:rPr lang="en-US" sz="1800" dirty="0">
                  <a:latin typeface="Trebuchet MS" panose="020B0703020202090204" pitchFamily="34" charset="0"/>
                </a:rPr>
                <a:t> …</a:t>
              </a:r>
              <a:endParaRPr lang="en-US" b="1" kern="0" baseline="-25000" dirty="0">
                <a:solidFill>
                  <a:prstClr val="black"/>
                </a:solidFill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A67BC09-5BDC-AE1E-C141-668B76F98F59}"/>
                </a:ext>
              </a:extLst>
            </p:cNvPr>
            <p:cNvSpPr txBox="1"/>
            <p:nvPr/>
          </p:nvSpPr>
          <p:spPr>
            <a:xfrm>
              <a:off x="5532084" y="3834295"/>
              <a:ext cx="48568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>
              <a:spAutoFit/>
            </a:bodyPr>
            <a:lstStyle/>
            <a:p>
              <a:r>
                <a:rPr lang="en-US" sz="2000" b="1" dirty="0">
                  <a:latin typeface="Trebuchet MS" panose="020B0703020202090204" pitchFamily="34" charset="0"/>
                </a:rPr>
                <a:t> </a:t>
              </a:r>
              <a:r>
                <a:rPr lang="en-US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0</a:t>
              </a:r>
              <a:endParaRPr lang="en-US" b="1" baseline="-25000" dirty="0">
                <a:latin typeface="+mj-lt"/>
                <a:ea typeface="Linux Libertine Display O" panose="02000503000000000000" pitchFamily="2" charset="0"/>
                <a:cs typeface="Linux Libertine Display O" panose="02000503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01ABE5-D7A2-0C82-EDB1-994B7F1FD424}"/>
                </a:ext>
              </a:extLst>
            </p:cNvPr>
            <p:cNvSpPr txBox="1"/>
            <p:nvPr/>
          </p:nvSpPr>
          <p:spPr>
            <a:xfrm>
              <a:off x="5528645" y="4217406"/>
              <a:ext cx="4599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1</a:t>
              </a:r>
              <a:endParaRPr lang="el-GR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6EAC220-4396-0275-B91E-A15B6BA4AF2C}"/>
                </a:ext>
              </a:extLst>
            </p:cNvPr>
            <p:cNvSpPr txBox="1"/>
            <p:nvPr/>
          </p:nvSpPr>
          <p:spPr>
            <a:xfrm>
              <a:off x="5529983" y="4589828"/>
              <a:ext cx="4586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2</a:t>
              </a:r>
              <a:endParaRPr lang="el-GR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1F19D8-B802-D43D-5FE4-794B770C895A}"/>
                </a:ext>
              </a:extLst>
            </p:cNvPr>
            <p:cNvSpPr txBox="1"/>
            <p:nvPr/>
          </p:nvSpPr>
          <p:spPr>
            <a:xfrm>
              <a:off x="5528645" y="4969849"/>
              <a:ext cx="4586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kern="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Q</a:t>
              </a:r>
              <a:r>
                <a:rPr lang="en-US" b="1" kern="0" baseline="-25000" dirty="0">
                  <a:solidFill>
                    <a:prstClr val="black"/>
                  </a:solidFill>
                  <a:latin typeface="+mj-lt"/>
                  <a:ea typeface="Linux Libertine Display O" panose="02000503000000000000" pitchFamily="2" charset="0"/>
                  <a:cs typeface="Linux Libertine Display O" panose="02000503000000000000" pitchFamily="2" charset="0"/>
                </a:rPr>
                <a:t>3</a:t>
              </a:r>
              <a:endParaRPr lang="el-GR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8555732-3C06-6F94-8E44-AFD48C567657}"/>
              </a:ext>
            </a:extLst>
          </p:cNvPr>
          <p:cNvGrpSpPr/>
          <p:nvPr/>
        </p:nvGrpSpPr>
        <p:grpSpPr>
          <a:xfrm>
            <a:off x="9677841" y="4583057"/>
            <a:ext cx="2275646" cy="942447"/>
            <a:chOff x="9548054" y="2804945"/>
            <a:chExt cx="2275646" cy="94244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B7097B-F8E5-FC23-1FFD-DE408F4D5CB0}"/>
                </a:ext>
              </a:extLst>
            </p:cNvPr>
            <p:cNvSpPr txBox="1"/>
            <p:nvPr/>
          </p:nvSpPr>
          <p:spPr>
            <a:xfrm>
              <a:off x="9739034" y="3378060"/>
              <a:ext cx="1046904" cy="369332"/>
            </a:xfrm>
            <a:prstGeom prst="rect">
              <a:avLst/>
            </a:prstGeom>
            <a:solidFill>
              <a:srgbClr val="EC987D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1B01BC-38D6-2BF1-BAE6-321FCACBFC71}"/>
                </a:ext>
              </a:extLst>
            </p:cNvPr>
            <p:cNvSpPr txBox="1"/>
            <p:nvPr/>
          </p:nvSpPr>
          <p:spPr>
            <a:xfrm>
              <a:off x="9548054" y="2804945"/>
              <a:ext cx="22756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rgbClr val="EC987D"/>
                  </a:solidFill>
                  <a:latin typeface="Trebuchet MS" panose="020B0703020202090204" pitchFamily="34" charset="0"/>
                </a:rPr>
                <a:t>i</a:t>
              </a:r>
              <a:r>
                <a:rPr lang="en-US" sz="2000" dirty="0">
                  <a:solidFill>
                    <a:srgbClr val="EC987D"/>
                  </a:solidFill>
                  <a:effectLst/>
                  <a:latin typeface="Trebuchet MS" panose="020B0703020202090204" pitchFamily="34" charset="0"/>
                </a:rPr>
                <a:t>nvalid entry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rgbClr val="EC987D"/>
                  </a:solidFill>
                  <a:latin typeface="Trebuchet MS" panose="020B0703020202090204" pitchFamily="34" charset="0"/>
                </a:rPr>
                <a:t>(</a:t>
              </a:r>
              <a:r>
                <a:rPr lang="en-US" sz="2000" b="1" dirty="0">
                  <a:solidFill>
                    <a:srgbClr val="EC987D"/>
                  </a:solidFill>
                  <a:latin typeface="Trebuchet MS" panose="020B0703020202090204" pitchFamily="34" charset="0"/>
                </a:rPr>
                <a:t>no</a:t>
              </a:r>
              <a:r>
                <a:rPr lang="en-US" sz="2000" dirty="0">
                  <a:solidFill>
                    <a:srgbClr val="EC987D"/>
                  </a:solidFill>
                  <a:latin typeface="Trebuchet MS" panose="020B0703020202090204" pitchFamily="34" charset="0"/>
                </a:rPr>
                <a:t> </a:t>
              </a:r>
              <a:r>
                <a:rPr lang="en-US" sz="2000" b="1" dirty="0">
                  <a:solidFill>
                    <a:srgbClr val="EC987D"/>
                  </a:solidFill>
                  <a:latin typeface="Trebuchet MS" panose="020B0703020202090204" pitchFamily="34" charset="0"/>
                </a:rPr>
                <a:t>mapping</a:t>
              </a:r>
              <a:r>
                <a:rPr lang="en-US" sz="2000" dirty="0">
                  <a:solidFill>
                    <a:srgbClr val="EC987D"/>
                  </a:solidFill>
                  <a:latin typeface="Trebuchet MS" panose="020B0703020202090204" pitchFamily="34" charset="0"/>
                </a:rPr>
                <a:t>)</a:t>
              </a:r>
              <a:endParaRPr lang="en-US" sz="2000" dirty="0">
                <a:solidFill>
                  <a:srgbClr val="EC987D"/>
                </a:solidFill>
                <a:effectLst/>
                <a:latin typeface="Trebuchet MS" panose="020B070302020209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BBC95AE-D0B4-6A70-6880-43FA39AA1299}"/>
              </a:ext>
            </a:extLst>
          </p:cNvPr>
          <p:cNvGrpSpPr/>
          <p:nvPr/>
        </p:nvGrpSpPr>
        <p:grpSpPr>
          <a:xfrm>
            <a:off x="9677841" y="2839041"/>
            <a:ext cx="2275646" cy="937305"/>
            <a:chOff x="9519165" y="4191847"/>
            <a:chExt cx="2275646" cy="93730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C056B5B-9D95-E962-D58B-9624B544BC8A}"/>
                </a:ext>
              </a:extLst>
            </p:cNvPr>
            <p:cNvSpPr txBox="1"/>
            <p:nvPr/>
          </p:nvSpPr>
          <p:spPr>
            <a:xfrm>
              <a:off x="9519165" y="4191847"/>
              <a:ext cx="22756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Trebuchet MS" panose="020B0703020202090204" pitchFamily="34" charset="0"/>
                  <a:sym typeface="Wingdings" pitchFamily="2" charset="2"/>
                </a:rPr>
                <a:t>valid entry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effectLst/>
                  <a:latin typeface="Trebuchet MS" panose="020B0703020202090204" pitchFamily="34" charset="0"/>
                  <a:sym typeface="Wingdings" pitchFamily="2" charset="2"/>
                </a:rPr>
                <a:t>(mapping found)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Trebuchet MS" panose="020B070302020209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17A1D37-111D-E9D3-9A66-C5D5F5ADACA7}"/>
                </a:ext>
              </a:extLst>
            </p:cNvPr>
            <p:cNvSpPr txBox="1"/>
            <p:nvPr/>
          </p:nvSpPr>
          <p:spPr>
            <a:xfrm>
              <a:off x="9739034" y="4759820"/>
              <a:ext cx="1046904" cy="369332"/>
            </a:xfrm>
            <a:prstGeom prst="rect">
              <a:avLst/>
            </a:prstGeom>
            <a:solidFill>
              <a:srgbClr val="D3E17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</p:grp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16C8DCEF-3E2F-DD89-C8D8-8C2F185AE8F9}"/>
              </a:ext>
            </a:extLst>
          </p:cNvPr>
          <p:cNvCxnSpPr>
            <a:cxnSpLocks/>
            <a:stCxn id="145" idx="2"/>
            <a:endCxn id="8" idx="0"/>
          </p:cNvCxnSpPr>
          <p:nvPr/>
        </p:nvCxnSpPr>
        <p:spPr>
          <a:xfrm rot="5400000">
            <a:off x="3084698" y="3683514"/>
            <a:ext cx="1495220" cy="495020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FA0F7B7-6ABE-2602-EA2E-9D4BE7C56C63}"/>
              </a:ext>
            </a:extLst>
          </p:cNvPr>
          <p:cNvSpPr/>
          <p:nvPr/>
        </p:nvSpPr>
        <p:spPr>
          <a:xfrm>
            <a:off x="6773377" y="2936503"/>
            <a:ext cx="867483" cy="351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BAE386-E9C2-936C-F18E-15B0D16F9D9C}"/>
              </a:ext>
            </a:extLst>
          </p:cNvPr>
          <p:cNvSpPr txBox="1"/>
          <p:nvPr/>
        </p:nvSpPr>
        <p:spPr>
          <a:xfrm>
            <a:off x="4984946" y="2427224"/>
            <a:ext cx="1226154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Trebuchet MS" panose="020B0703020202090204" pitchFamily="34" charset="0"/>
              </a:rPr>
              <a:t>found!</a:t>
            </a:r>
            <a:endParaRPr lang="en-GB" sz="2400" dirty="0">
              <a:solidFill>
                <a:schemeClr val="accent3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E757C85-768F-02BC-6972-DA8D0DB1D120}"/>
              </a:ext>
            </a:extLst>
          </p:cNvPr>
          <p:cNvGrpSpPr/>
          <p:nvPr/>
        </p:nvGrpSpPr>
        <p:grpSpPr>
          <a:xfrm>
            <a:off x="5585649" y="3908229"/>
            <a:ext cx="2673223" cy="1847964"/>
            <a:chOff x="5623770" y="3907662"/>
            <a:chExt cx="2673223" cy="184796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4AA8DCA-2626-63FD-FF9E-B4A87F41AE8E}"/>
                </a:ext>
              </a:extLst>
            </p:cNvPr>
            <p:cNvGrpSpPr/>
            <p:nvPr/>
          </p:nvGrpSpPr>
          <p:grpSpPr>
            <a:xfrm>
              <a:off x="5623770" y="3907662"/>
              <a:ext cx="2673223" cy="369332"/>
              <a:chOff x="11737501" y="3263737"/>
              <a:chExt cx="2673223" cy="369332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326E3DC-0810-DBDC-EA95-5EBAC248856D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1C775D0-BD66-321A-3300-FE950D4F3FCF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258E867-6516-34FB-275B-56D7BD5B3693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EA8929E6-A0A0-5E02-8945-10E587783ECA}"/>
                </a:ext>
              </a:extLst>
            </p:cNvPr>
            <p:cNvGrpSpPr/>
            <p:nvPr/>
          </p:nvGrpSpPr>
          <p:grpSpPr>
            <a:xfrm>
              <a:off x="5623770" y="4277320"/>
              <a:ext cx="2673223" cy="369332"/>
              <a:chOff x="11737501" y="3263737"/>
              <a:chExt cx="2673223" cy="369332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8636EE9-E00C-F303-75D1-D70CD264A43B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1D57B48-0624-F733-26D5-1B145D384956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929924B-7E66-4E9F-6E59-A5AB6F3A38FE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AE2CEF4-A453-A171-ECBE-0C454C61EF5F}"/>
                </a:ext>
              </a:extLst>
            </p:cNvPr>
            <p:cNvGrpSpPr/>
            <p:nvPr/>
          </p:nvGrpSpPr>
          <p:grpSpPr>
            <a:xfrm>
              <a:off x="5623770" y="4646978"/>
              <a:ext cx="2673223" cy="369332"/>
              <a:chOff x="11737501" y="3263737"/>
              <a:chExt cx="2673223" cy="369332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0BB7381-5422-8587-D999-621B1813A9D0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F07F02F-FEC8-BF92-A68C-B8BBBD62B1F0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C2D3324-C525-B703-55CB-ECC15838CE2A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730A4B7-2F38-9453-7634-D896E355292C}"/>
                </a:ext>
              </a:extLst>
            </p:cNvPr>
            <p:cNvGrpSpPr/>
            <p:nvPr/>
          </p:nvGrpSpPr>
          <p:grpSpPr>
            <a:xfrm>
              <a:off x="5623770" y="5016636"/>
              <a:ext cx="2673223" cy="369332"/>
              <a:chOff x="11737501" y="3263737"/>
              <a:chExt cx="2673223" cy="369332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A974E084-6E4B-B6E0-66CF-268C929E080C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D7B13E-8762-7A54-941F-C6BE3B166AA5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0D9E49C-D972-2790-3CEE-A9A4244E6594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6D90A70-7350-BF57-BD62-B52AF4570037}"/>
                </a:ext>
              </a:extLst>
            </p:cNvPr>
            <p:cNvGrpSpPr/>
            <p:nvPr/>
          </p:nvGrpSpPr>
          <p:grpSpPr>
            <a:xfrm>
              <a:off x="5623770" y="5386294"/>
              <a:ext cx="2673223" cy="369332"/>
              <a:chOff x="11737501" y="3263737"/>
              <a:chExt cx="2673223" cy="369332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7DFB7D0-B6FD-ADA2-6058-BC174FB52E9D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92252F1-5BCB-E580-1F5D-D720825E0739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DE9267D-B26A-A569-19EA-6E4D908B8173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386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162 L -0.09597 0.35741 " pathEditMode="relative" rAng="0" ptsTypes="AA">
                                      <p:cBhvr>
                                        <p:cTn id="24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5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  <p:bldP spid="25" grpId="0" animBg="1"/>
      <p:bldP spid="25" grpId="1" animBg="1"/>
      <p:bldP spid="25" grpId="2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BC93CF58-17DC-5DC8-2E87-4D2BCC470620}"/>
              </a:ext>
            </a:extLst>
          </p:cNvPr>
          <p:cNvGrpSpPr/>
          <p:nvPr/>
        </p:nvGrpSpPr>
        <p:grpSpPr>
          <a:xfrm>
            <a:off x="7197869" y="2641965"/>
            <a:ext cx="2673223" cy="1108648"/>
            <a:chOff x="5623770" y="3907662"/>
            <a:chExt cx="2673223" cy="110864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B004F71-337C-D856-A14D-4ED690C58F8A}"/>
                </a:ext>
              </a:extLst>
            </p:cNvPr>
            <p:cNvGrpSpPr/>
            <p:nvPr/>
          </p:nvGrpSpPr>
          <p:grpSpPr>
            <a:xfrm>
              <a:off x="5623770" y="3907662"/>
              <a:ext cx="2673223" cy="369332"/>
              <a:chOff x="11737501" y="3263737"/>
              <a:chExt cx="2673223" cy="369332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E3D4CA6-AF1B-A03F-E5F8-F7DD5AFC55BF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1703DE9-41C3-3C6C-6278-F52F509D0E60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A41CC4F-5D2C-7071-BA6C-7C18AB678113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B7F855D-1029-84FB-12AB-DB84E44F2F24}"/>
                </a:ext>
              </a:extLst>
            </p:cNvPr>
            <p:cNvGrpSpPr/>
            <p:nvPr/>
          </p:nvGrpSpPr>
          <p:grpSpPr>
            <a:xfrm>
              <a:off x="5623770" y="4277320"/>
              <a:ext cx="1781826" cy="369332"/>
              <a:chOff x="11737501" y="3263737"/>
              <a:chExt cx="1781826" cy="369332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4A7F5BD-C0BE-E6ED-2835-719EE27AA708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84AD9C5-07B5-959F-1C49-C45A364569D0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33AD854-9ABC-378F-19AE-ECB0A15B2318}"/>
                </a:ext>
              </a:extLst>
            </p:cNvPr>
            <p:cNvSpPr/>
            <p:nvPr/>
          </p:nvSpPr>
          <p:spPr>
            <a:xfrm>
              <a:off x="5623770" y="4646978"/>
              <a:ext cx="890429" cy="369332"/>
            </a:xfrm>
            <a:prstGeom prst="rect">
              <a:avLst/>
            </a:prstGeom>
            <a:solidFill>
              <a:srgbClr val="D3E17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902AA71-489A-3C4F-98D1-39DF89669CA4}"/>
              </a:ext>
            </a:extLst>
          </p:cNvPr>
          <p:cNvGrpSpPr/>
          <p:nvPr/>
        </p:nvGrpSpPr>
        <p:grpSpPr>
          <a:xfrm>
            <a:off x="1323746" y="2678964"/>
            <a:ext cx="2673223" cy="1847964"/>
            <a:chOff x="5623770" y="3907662"/>
            <a:chExt cx="2673223" cy="184796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95B1827-25E9-BA00-11BD-2FF207EC5A97}"/>
                </a:ext>
              </a:extLst>
            </p:cNvPr>
            <p:cNvGrpSpPr/>
            <p:nvPr/>
          </p:nvGrpSpPr>
          <p:grpSpPr>
            <a:xfrm>
              <a:off x="5623770" y="3907662"/>
              <a:ext cx="2673223" cy="369332"/>
              <a:chOff x="11737501" y="3263737"/>
              <a:chExt cx="2673223" cy="369332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53CE386-7C83-2923-B9D2-E6A06B687B13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1AE7886-2A7B-0533-F6E6-8A2A9A20F332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2C251D7-A7ED-3BFC-42BD-AA76957FE022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AF24A18-07D3-DDFD-F832-39FAD99F497B}"/>
                </a:ext>
              </a:extLst>
            </p:cNvPr>
            <p:cNvGrpSpPr/>
            <p:nvPr/>
          </p:nvGrpSpPr>
          <p:grpSpPr>
            <a:xfrm>
              <a:off x="5623770" y="4277320"/>
              <a:ext cx="2673223" cy="369332"/>
              <a:chOff x="11737501" y="3263737"/>
              <a:chExt cx="2673223" cy="36933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3556D9D-B6F0-0EE6-FC0B-A69747ECA2E8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8979407-86F1-709A-3C6D-5146615225D5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D074C06-645D-5E35-E921-35036A4078FC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A9CD613-C589-D003-401A-54B99F8DDE89}"/>
                </a:ext>
              </a:extLst>
            </p:cNvPr>
            <p:cNvGrpSpPr/>
            <p:nvPr/>
          </p:nvGrpSpPr>
          <p:grpSpPr>
            <a:xfrm>
              <a:off x="5623770" y="4646978"/>
              <a:ext cx="2673223" cy="369332"/>
              <a:chOff x="11737501" y="3263737"/>
              <a:chExt cx="2673223" cy="36933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7B94A59-CB6B-6A23-8699-6F4E71E622B6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CE319AC-7C7B-7FA7-1735-18D353C39CF9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E0DE052-0CFB-89AF-059F-0C6ADD9C6883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C36C9A1-F5D8-7E02-2039-4530F4C683BF}"/>
                </a:ext>
              </a:extLst>
            </p:cNvPr>
            <p:cNvGrpSpPr/>
            <p:nvPr/>
          </p:nvGrpSpPr>
          <p:grpSpPr>
            <a:xfrm>
              <a:off x="5623770" y="5016636"/>
              <a:ext cx="2673223" cy="369332"/>
              <a:chOff x="11737501" y="3263737"/>
              <a:chExt cx="2673223" cy="36933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6F6BBBF-56EC-A5BB-371F-012E8BCEA569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BBB9BC6-6352-2111-6C51-F2F14C189F9A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D38A239-67A1-330C-F2A0-7186479651EC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78E372A-618C-1DE7-5B4F-CF4ECCC1971B}"/>
                </a:ext>
              </a:extLst>
            </p:cNvPr>
            <p:cNvGrpSpPr/>
            <p:nvPr/>
          </p:nvGrpSpPr>
          <p:grpSpPr>
            <a:xfrm>
              <a:off x="5623770" y="5386294"/>
              <a:ext cx="2673223" cy="369332"/>
              <a:chOff x="11737501" y="3263737"/>
              <a:chExt cx="2673223" cy="369332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C9D0820-6E9E-80BF-4887-65AD7FCB18BD}"/>
                  </a:ext>
                </a:extLst>
              </p:cNvPr>
              <p:cNvSpPr/>
              <p:nvPr/>
            </p:nvSpPr>
            <p:spPr>
              <a:xfrm>
                <a:off x="11737501" y="3263737"/>
                <a:ext cx="890429" cy="369332"/>
              </a:xfrm>
              <a:prstGeom prst="rect">
                <a:avLst/>
              </a:prstGeom>
              <a:solidFill>
                <a:srgbClr val="D3E17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9629A53-F8E8-539B-75C4-2D4E1CAF38D7}"/>
                  </a:ext>
                </a:extLst>
              </p:cNvPr>
              <p:cNvSpPr/>
              <p:nvPr/>
            </p:nvSpPr>
            <p:spPr>
              <a:xfrm>
                <a:off x="12628898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9B9E3E4-54EE-FC22-9BE7-49693F2CB83B}"/>
                  </a:ext>
                </a:extLst>
              </p:cNvPr>
              <p:cNvSpPr/>
              <p:nvPr/>
            </p:nvSpPr>
            <p:spPr>
              <a:xfrm>
                <a:off x="13520295" y="3263737"/>
                <a:ext cx="890429" cy="369332"/>
              </a:xfrm>
              <a:prstGeom prst="rect">
                <a:avLst/>
              </a:prstGeom>
              <a:solidFill>
                <a:srgbClr val="EC987D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5B6EA87-582E-CF66-7AC9-4ED2A0026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Two Dataflows for the Feature Computation Step </a:t>
            </a:r>
            <a:endParaRPr lang="el-GR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644A36-E3E0-4F92-5994-1DC87E49A2FE}"/>
              </a:ext>
            </a:extLst>
          </p:cNvPr>
          <p:cNvSpPr txBox="1"/>
          <p:nvPr/>
        </p:nvSpPr>
        <p:spPr>
          <a:xfrm>
            <a:off x="1220970" y="2269431"/>
            <a:ext cx="4200160" cy="369332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dirty="0">
                <a:latin typeface="Trebuchet MS" panose="020B0703020202090204" pitchFamily="34" charset="0"/>
              </a:rPr>
              <a:t>   </a:t>
            </a:r>
            <a:r>
              <a:rPr lang="en-US" sz="1600" dirty="0">
                <a:latin typeface="Trebuchet MS" panose="020B0703020202090204" pitchFamily="34" charset="0"/>
              </a:rPr>
              <a:t>offs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1600" baseline="-25000" dirty="0">
                <a:effectLst/>
                <a:latin typeface="Trebuchet MS" panose="020B0703020202090204" pitchFamily="34" charset="0"/>
              </a:rPr>
              <a:t>0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)   </a:t>
            </a:r>
            <a:r>
              <a:rPr lang="en-US" sz="1600" dirty="0">
                <a:latin typeface="Trebuchet MS" panose="020B0703020202090204" pitchFamily="34" charset="0"/>
              </a:rPr>
              <a:t>offs(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600" baseline="-25000" dirty="0">
                <a:effectLst/>
                <a:latin typeface="Trebuchet MS" panose="020B0703020202090204" pitchFamily="34" charset="0"/>
              </a:rPr>
              <a:t>1</a:t>
            </a:r>
            <a:r>
              <a:rPr lang="en-US" sz="1600" dirty="0">
                <a:latin typeface="Trebuchet MS" panose="020B0703020202090204" pitchFamily="34" charset="0"/>
              </a:rPr>
              <a:t>)   offs(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600" baseline="-25000" dirty="0">
                <a:effectLst/>
                <a:latin typeface="Trebuchet MS" panose="020B0703020202090204" pitchFamily="34" charset="0"/>
              </a:rPr>
              <a:t>2</a:t>
            </a:r>
            <a:r>
              <a:rPr lang="en-US" sz="1600" dirty="0">
                <a:latin typeface="Trebuchet MS" panose="020B0703020202090204" pitchFamily="34" charset="0"/>
              </a:rPr>
              <a:t>) 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 </a:t>
            </a:r>
            <a:r>
              <a:rPr lang="en-US" sz="1600" dirty="0">
                <a:latin typeface="Trebuchet MS" panose="020B0703020202090204" pitchFamily="34" charset="0"/>
              </a:rPr>
              <a:t>…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DCDE67-E0FF-4A8C-9667-38B58799840E}"/>
              </a:ext>
            </a:extLst>
          </p:cNvPr>
          <p:cNvSpPr txBox="1"/>
          <p:nvPr/>
        </p:nvSpPr>
        <p:spPr>
          <a:xfrm>
            <a:off x="7049474" y="2269122"/>
            <a:ext cx="4200160" cy="369332"/>
          </a:xfrm>
          <a:prstGeom prst="rect">
            <a:avLst/>
          </a:prstGeom>
          <a:noFill/>
          <a:ln>
            <a:noFill/>
          </a:ln>
        </p:spPr>
        <p:txBody>
          <a:bodyPr wrap="square" lIns="0" rtlCol="0">
            <a:spAutoFit/>
          </a:bodyPr>
          <a:lstStyle/>
          <a:p>
            <a:r>
              <a:rPr lang="en-US" dirty="0">
                <a:latin typeface="Trebuchet MS" panose="020B0703020202090204" pitchFamily="34" charset="0"/>
              </a:rPr>
              <a:t>   </a:t>
            </a:r>
            <a:r>
              <a:rPr lang="en-US" sz="1600" dirty="0">
                <a:latin typeface="Trebuchet MS" panose="020B0703020202090204" pitchFamily="34" charset="0"/>
              </a:rPr>
              <a:t>offs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(W</a:t>
            </a:r>
            <a:r>
              <a:rPr lang="en-US" sz="1600" baseline="-25000" dirty="0">
                <a:effectLst/>
                <a:latin typeface="Trebuchet MS" panose="020B0703020202090204" pitchFamily="34" charset="0"/>
              </a:rPr>
              <a:t>0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)   </a:t>
            </a:r>
            <a:r>
              <a:rPr lang="en-US" sz="1600" dirty="0">
                <a:latin typeface="Trebuchet MS" panose="020B0703020202090204" pitchFamily="34" charset="0"/>
              </a:rPr>
              <a:t>offs(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600" baseline="-25000" dirty="0">
                <a:effectLst/>
                <a:latin typeface="Trebuchet MS" panose="020B0703020202090204" pitchFamily="34" charset="0"/>
              </a:rPr>
              <a:t>1</a:t>
            </a:r>
            <a:r>
              <a:rPr lang="en-US" sz="1600" dirty="0">
                <a:latin typeface="Trebuchet MS" panose="020B0703020202090204" pitchFamily="34" charset="0"/>
              </a:rPr>
              <a:t>)   offs(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W</a:t>
            </a:r>
            <a:r>
              <a:rPr lang="en-US" sz="1600" baseline="-25000" dirty="0">
                <a:effectLst/>
                <a:latin typeface="Trebuchet MS" panose="020B0703020202090204" pitchFamily="34" charset="0"/>
              </a:rPr>
              <a:t>2</a:t>
            </a:r>
            <a:r>
              <a:rPr lang="en-US" sz="1600" dirty="0">
                <a:latin typeface="Trebuchet MS" panose="020B0703020202090204" pitchFamily="34" charset="0"/>
              </a:rPr>
              <a:t>) 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 </a:t>
            </a:r>
            <a:r>
              <a:rPr lang="en-US" sz="1600" dirty="0">
                <a:latin typeface="Trebuchet MS" panose="020B0703020202090204" pitchFamily="34" charset="0"/>
              </a:rPr>
              <a:t>…</a:t>
            </a:r>
            <a:endParaRPr lang="en-US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F57755-B629-2E74-35A5-35B487929C55}"/>
              </a:ext>
            </a:extLst>
          </p:cNvPr>
          <p:cNvSpPr txBox="1"/>
          <p:nvPr/>
        </p:nvSpPr>
        <p:spPr>
          <a:xfrm>
            <a:off x="611108" y="5165616"/>
            <a:ext cx="56118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dirty="0">
                <a:latin typeface="Trebuchet MS" panose="020B0603020202020204" pitchFamily="34" charset="0"/>
                <a:sym typeface="Wingdings" pitchFamily="2" charset="2"/>
              </a:rPr>
              <a:t>performs better when having</a:t>
            </a:r>
          </a:p>
          <a:p>
            <a:r>
              <a:rPr lang="en-US" sz="2000" dirty="0">
                <a:solidFill>
                  <a:schemeClr val="accent1"/>
                </a:solidFill>
                <a:latin typeface="Trebuchet MS" panose="020B0603020202020204" pitchFamily="34" charset="0"/>
                <a:sym typeface="Wingdings" pitchFamily="2" charset="2"/>
              </a:rPr>
              <a:t>small</a:t>
            </a:r>
            <a:r>
              <a:rPr lang="en-US" sz="2000" dirty="0">
                <a:latin typeface="Trebuchet MS" panose="020B0603020202020204" pitchFamily="34" charset="0"/>
                <a:sym typeface="Wingdings" pitchFamily="2" charset="2"/>
              </a:rPr>
              <a:t> #invalid entries (</a:t>
            </a:r>
            <a:r>
              <a:rPr lang="en-US" sz="2000" dirty="0">
                <a:solidFill>
                  <a:schemeClr val="accent1"/>
                </a:solidFill>
                <a:latin typeface="Trebuchet MS" panose="020B0603020202020204" pitchFamily="34" charset="0"/>
                <a:sym typeface="Wingdings" pitchFamily="2" charset="2"/>
              </a:rPr>
              <a:t>dense</a:t>
            </a:r>
            <a:r>
              <a:rPr lang="en-US" sz="2000" dirty="0">
                <a:latin typeface="Trebuchet MS" panose="020B0603020202020204" pitchFamily="34" charset="0"/>
                <a:sym typeface="Wingdings" pitchFamily="2" charset="2"/>
              </a:rPr>
              <a:t>-friendly)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440E1A-9912-A215-92E5-89DFC1098C07}"/>
              </a:ext>
            </a:extLst>
          </p:cNvPr>
          <p:cNvSpPr txBox="1"/>
          <p:nvPr/>
        </p:nvSpPr>
        <p:spPr>
          <a:xfrm>
            <a:off x="7178819" y="5165616"/>
            <a:ext cx="56118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dirty="0">
                <a:latin typeface="Trebuchet MS" panose="020B0603020202020204" pitchFamily="34" charset="0"/>
                <a:sym typeface="Wingdings" pitchFamily="2" charset="2"/>
              </a:rPr>
              <a:t>performs better when having </a:t>
            </a:r>
          </a:p>
          <a:p>
            <a:r>
              <a:rPr lang="en-US" sz="2000" dirty="0">
                <a:solidFill>
                  <a:schemeClr val="accent1"/>
                </a:solidFill>
                <a:latin typeface="Trebuchet MS" panose="020B0603020202020204" pitchFamily="34" charset="0"/>
                <a:sym typeface="Wingdings" pitchFamily="2" charset="2"/>
              </a:rPr>
              <a:t>large</a:t>
            </a:r>
            <a:r>
              <a:rPr lang="en-US" sz="2000" dirty="0">
                <a:latin typeface="Trebuchet MS" panose="020B0603020202020204" pitchFamily="34" charset="0"/>
                <a:sym typeface="Wingdings" pitchFamily="2" charset="2"/>
              </a:rPr>
              <a:t> #invalid entries (</a:t>
            </a:r>
            <a:r>
              <a:rPr lang="en-US" sz="2000" dirty="0">
                <a:solidFill>
                  <a:schemeClr val="accent1"/>
                </a:solidFill>
                <a:latin typeface="Trebuchet MS" panose="020B0603020202020204" pitchFamily="34" charset="0"/>
                <a:sym typeface="Wingdings" pitchFamily="2" charset="2"/>
              </a:rPr>
              <a:t>sparse</a:t>
            </a:r>
            <a:r>
              <a:rPr lang="en-US" sz="2000" dirty="0">
                <a:latin typeface="Trebuchet MS" panose="020B0603020202020204" pitchFamily="34" charset="0"/>
                <a:sym typeface="Wingdings" pitchFamily="2" charset="2"/>
              </a:rPr>
              <a:t>-friendly)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C18B06-3F88-8426-6FDC-A7C236EF2BC5}"/>
              </a:ext>
            </a:extLst>
          </p:cNvPr>
          <p:cNvSpPr txBox="1"/>
          <p:nvPr/>
        </p:nvSpPr>
        <p:spPr>
          <a:xfrm>
            <a:off x="987442" y="4508819"/>
            <a:ext cx="333997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dirty="0">
                <a:latin typeface="Trebuchet MS" panose="020B0703020202090204" pitchFamily="34" charset="0"/>
              </a:rPr>
              <a:t>Kernel Map </a:t>
            </a:r>
          </a:p>
          <a:p>
            <a:pPr algn="ctr">
              <a:lnSpc>
                <a:spcPct val="90000"/>
              </a:lnSpc>
            </a:pPr>
            <a:r>
              <a:rPr lang="en-GB" sz="2000" dirty="0">
                <a:latin typeface="Trebuchet MS" panose="020B0703020202090204" pitchFamily="34" charset="0"/>
              </a:rPr>
              <a:t>(</a:t>
            </a:r>
            <a:r>
              <a:rPr lang="en-GB" sz="2000" b="1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row-major</a:t>
            </a:r>
            <a:r>
              <a:rPr lang="en-GB" sz="2000" dirty="0">
                <a:latin typeface="Trebuchet MS" panose="020B0703020202090204" pitchFamily="34" charset="0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82E79F-AECD-4607-0BC4-E8365E73F367}"/>
              </a:ext>
            </a:extLst>
          </p:cNvPr>
          <p:cNvSpPr txBox="1"/>
          <p:nvPr/>
        </p:nvSpPr>
        <p:spPr>
          <a:xfrm>
            <a:off x="6789366" y="4343777"/>
            <a:ext cx="4582267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dirty="0">
                <a:latin typeface="Trebuchet MS" panose="020B0703020202090204" pitchFamily="34" charset="0"/>
              </a:rPr>
              <a:t>Kernel Map </a:t>
            </a:r>
          </a:p>
          <a:p>
            <a:pPr algn="ctr">
              <a:lnSpc>
                <a:spcPct val="90000"/>
              </a:lnSpc>
            </a:pPr>
            <a:r>
              <a:rPr lang="en-GB" sz="2000" dirty="0">
                <a:latin typeface="Trebuchet MS" panose="020B0703020202090204" pitchFamily="34" charset="0"/>
              </a:rPr>
              <a:t>(</a:t>
            </a:r>
            <a:r>
              <a:rPr lang="en-GB" sz="2000" b="1" dirty="0">
                <a:solidFill>
                  <a:schemeClr val="accent3">
                    <a:lumMod val="75000"/>
                  </a:schemeClr>
                </a:solidFill>
                <a:latin typeface="Trebuchet MS" panose="020B0703020202090204" pitchFamily="34" charset="0"/>
              </a:rPr>
              <a:t>column-major + filtered</a:t>
            </a:r>
            <a:r>
              <a:rPr lang="en-GB" sz="2000" dirty="0">
                <a:latin typeface="Trebuchet MS" panose="020B0703020202090204" pitchFamily="34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712FE2-030D-2730-702E-D493249D7492}"/>
              </a:ext>
            </a:extLst>
          </p:cNvPr>
          <p:cNvSpPr txBox="1"/>
          <p:nvPr/>
        </p:nvSpPr>
        <p:spPr>
          <a:xfrm>
            <a:off x="4059683" y="2750997"/>
            <a:ext cx="103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rebuchet MS" panose="020B0703020202090204" pitchFamily="34" charset="0"/>
              </a:rPr>
              <a:t>T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hread Block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4134BA-CFAD-C41A-8399-E8E7EDDC6B9F}"/>
              </a:ext>
            </a:extLst>
          </p:cNvPr>
          <p:cNvSpPr txBox="1"/>
          <p:nvPr/>
        </p:nvSpPr>
        <p:spPr>
          <a:xfrm>
            <a:off x="4059683" y="3486424"/>
            <a:ext cx="103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rebuchet MS" panose="020B0703020202090204" pitchFamily="34" charset="0"/>
              </a:rPr>
              <a:t>T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hread Block </a:t>
            </a:r>
            <a:r>
              <a:rPr lang="en-US" sz="1600" dirty="0">
                <a:latin typeface="Trebuchet MS" panose="020B0703020202090204" pitchFamily="34" charset="0"/>
              </a:rPr>
              <a:t>2</a:t>
            </a:r>
            <a:endParaRPr lang="en-US" sz="16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EE423315-9364-2C5E-6B14-09B1D71B8EF1}"/>
              </a:ext>
            </a:extLst>
          </p:cNvPr>
          <p:cNvSpPr/>
          <p:nvPr/>
        </p:nvSpPr>
        <p:spPr>
          <a:xfrm>
            <a:off x="4033790" y="2685687"/>
            <a:ext cx="117794" cy="678657"/>
          </a:xfrm>
          <a:prstGeom prst="rightBrac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F384A8CB-2330-0E0D-C6E2-2271004CFDA6}"/>
              </a:ext>
            </a:extLst>
          </p:cNvPr>
          <p:cNvSpPr/>
          <p:nvPr/>
        </p:nvSpPr>
        <p:spPr>
          <a:xfrm>
            <a:off x="4033790" y="3445191"/>
            <a:ext cx="117794" cy="678657"/>
          </a:xfrm>
          <a:prstGeom prst="rightBrac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05F1DB-B04E-98BE-E076-3E050DE2E4A7}"/>
              </a:ext>
            </a:extLst>
          </p:cNvPr>
          <p:cNvSpPr txBox="1"/>
          <p:nvPr/>
        </p:nvSpPr>
        <p:spPr>
          <a:xfrm>
            <a:off x="7255232" y="3747335"/>
            <a:ext cx="103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rebuchet MS" panose="020B0703020202090204" pitchFamily="34" charset="0"/>
              </a:rPr>
              <a:t>T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hread Block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128C2E-4ACB-4046-707C-038B4A5EA11B}"/>
              </a:ext>
            </a:extLst>
          </p:cNvPr>
          <p:cNvSpPr txBox="1"/>
          <p:nvPr/>
        </p:nvSpPr>
        <p:spPr>
          <a:xfrm>
            <a:off x="8147768" y="3757480"/>
            <a:ext cx="103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rebuchet MS" panose="020B0703020202090204" pitchFamily="34" charset="0"/>
              </a:rPr>
              <a:t>T</a:t>
            </a:r>
            <a:r>
              <a:rPr lang="en-US" sz="1600" dirty="0">
                <a:effectLst/>
                <a:latin typeface="Trebuchet MS" panose="020B0703020202090204" pitchFamily="34" charset="0"/>
              </a:rPr>
              <a:t>hread Block </a:t>
            </a:r>
            <a:r>
              <a:rPr lang="en-US" sz="1600" dirty="0">
                <a:latin typeface="Trebuchet MS" panose="020B0703020202090204" pitchFamily="34" charset="0"/>
              </a:rPr>
              <a:t>2</a:t>
            </a:r>
            <a:endParaRPr lang="en-US" sz="1600" dirty="0">
              <a:effectLst/>
              <a:latin typeface="Trebuchet MS" panose="020B070302020209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076DE4-43EB-D2FD-64F8-4E90F5E3EE25}"/>
              </a:ext>
            </a:extLst>
          </p:cNvPr>
          <p:cNvSpPr txBox="1"/>
          <p:nvPr/>
        </p:nvSpPr>
        <p:spPr>
          <a:xfrm rot="16200000">
            <a:off x="6020872" y="3020492"/>
            <a:ext cx="1726580" cy="4801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rgbClr val="3A4683"/>
                </a:solidFill>
                <a:latin typeface="Trebuchet MS" panose="020B0703020202090204" pitchFamily="34" charset="0"/>
              </a:rPr>
              <a:t>consecutive </a:t>
            </a:r>
            <a:r>
              <a:rPr lang="en-GB" sz="1400" dirty="0" err="1">
                <a:solidFill>
                  <a:srgbClr val="3A4683"/>
                </a:solidFill>
                <a:latin typeface="Trebuchet MS" panose="020B0703020202090204" pitchFamily="34" charset="0"/>
              </a:rPr>
              <a:t>elems</a:t>
            </a:r>
            <a:r>
              <a:rPr lang="en-GB" sz="1400" dirty="0">
                <a:solidFill>
                  <a:srgbClr val="3A4683"/>
                </a:solidFill>
                <a:latin typeface="Trebuchet MS" panose="020B0703020202090204" pitchFamily="34" charset="0"/>
              </a:rPr>
              <a:t> in memory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A215A5-DB04-132F-C11D-6BD6811E7A5B}"/>
              </a:ext>
            </a:extLst>
          </p:cNvPr>
          <p:cNvCxnSpPr>
            <a:cxnSpLocks/>
          </p:cNvCxnSpPr>
          <p:nvPr/>
        </p:nvCxnSpPr>
        <p:spPr>
          <a:xfrm flipH="1">
            <a:off x="7178819" y="2634204"/>
            <a:ext cx="6808" cy="117699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0427F31-6DEF-9EA3-A06E-E95751B3C48A}"/>
              </a:ext>
            </a:extLst>
          </p:cNvPr>
          <p:cNvCxnSpPr>
            <a:cxnSpLocks/>
          </p:cNvCxnSpPr>
          <p:nvPr/>
        </p:nvCxnSpPr>
        <p:spPr>
          <a:xfrm>
            <a:off x="1302359" y="2685687"/>
            <a:ext cx="2763250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73">
            <a:extLst>
              <a:ext uri="{FF2B5EF4-FFF2-40B4-BE49-F238E27FC236}">
                <a16:creationId xmlns:a16="http://schemas.microsoft.com/office/drawing/2014/main" id="{A0711AAC-89C0-AC82-A9FE-AC269AC93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54100"/>
            <a:ext cx="11518900" cy="1000627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Trebuchet MS" panose="020B0703020202090204" pitchFamily="34" charset="0"/>
              </a:rPr>
              <a:t>T</a:t>
            </a:r>
            <a:r>
              <a:rPr lang="en-GB" sz="2400" noProof="0" dirty="0">
                <a:solidFill>
                  <a:schemeClr val="accent1"/>
                </a:solidFill>
                <a:latin typeface="Trebuchet MS" panose="020B0703020202090204" pitchFamily="34" charset="0"/>
              </a:rPr>
              <a:t>wo</a:t>
            </a:r>
            <a:r>
              <a:rPr lang="en-GB" sz="2400" noProof="0" dirty="0">
                <a:solidFill>
                  <a:prstClr val="black"/>
                </a:solidFill>
                <a:latin typeface="Trebuchet MS" panose="020B0703020202090204" pitchFamily="34" charset="0"/>
              </a:rPr>
              <a:t> different execution dataflows to process the kernel map and produce the output features</a:t>
            </a:r>
          </a:p>
          <a:p>
            <a:endParaRPr lang="en-GB" sz="2400" dirty="0">
              <a:solidFill>
                <a:schemeClr val="accent3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520A4-93E4-E674-6D6F-FFA21953411E}"/>
              </a:ext>
            </a:extLst>
          </p:cNvPr>
          <p:cNvSpPr txBox="1"/>
          <p:nvPr/>
        </p:nvSpPr>
        <p:spPr>
          <a:xfrm>
            <a:off x="1259127" y="1831409"/>
            <a:ext cx="28258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2000" dirty="0">
                <a:solidFill>
                  <a:schemeClr val="accent1"/>
                </a:solidFill>
                <a:latin typeface="Trebuchet MS" panose="020B0603020202020204" pitchFamily="34" charset="0"/>
              </a:rPr>
              <a:t>(A) </a:t>
            </a:r>
            <a:r>
              <a:rPr lang="en-US" sz="2000" i="1" dirty="0">
                <a:solidFill>
                  <a:schemeClr val="accent1"/>
                </a:solidFill>
                <a:latin typeface="Trebuchet MS" panose="020B0603020202020204" pitchFamily="34" charset="0"/>
              </a:rPr>
              <a:t>Output-Stationary</a:t>
            </a:r>
            <a:r>
              <a:rPr lang="en-US" sz="2000" dirty="0">
                <a:solidFill>
                  <a:schemeClr val="accent1"/>
                </a:solidFill>
                <a:latin typeface="Trebuchet MS" panose="020B0603020202020204" pitchFamily="34" charset="0"/>
              </a:rPr>
              <a:t>: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BDBFBD-8E5C-82D1-C3D5-D4E525116B0B}"/>
              </a:ext>
            </a:extLst>
          </p:cNvPr>
          <p:cNvSpPr txBox="1"/>
          <p:nvPr/>
        </p:nvSpPr>
        <p:spPr>
          <a:xfrm>
            <a:off x="7077124" y="1831409"/>
            <a:ext cx="28090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2000" dirty="0">
                <a:solidFill>
                  <a:schemeClr val="accent1"/>
                </a:solidFill>
                <a:latin typeface="Trebuchet MS" panose="020B0603020202020204" pitchFamily="34" charset="0"/>
              </a:rPr>
              <a:t>(B) Weight-Stationary: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5AC2E6-E172-D179-53A0-A4DE4BCB655C}"/>
              </a:ext>
            </a:extLst>
          </p:cNvPr>
          <p:cNvSpPr txBox="1"/>
          <p:nvPr/>
        </p:nvSpPr>
        <p:spPr>
          <a:xfrm>
            <a:off x="1282459" y="2725188"/>
            <a:ext cx="2652990" cy="2862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b="1" dirty="0">
                <a:solidFill>
                  <a:srgbClr val="3A4683"/>
                </a:solidFill>
                <a:latin typeface="Trebuchet MS" panose="020B0703020202090204" pitchFamily="34" charset="0"/>
              </a:rPr>
              <a:t>consecutive </a:t>
            </a:r>
            <a:r>
              <a:rPr lang="en-GB" sz="1400" b="1" dirty="0" err="1">
                <a:solidFill>
                  <a:srgbClr val="3A4683"/>
                </a:solidFill>
                <a:latin typeface="Trebuchet MS" panose="020B0703020202090204" pitchFamily="34" charset="0"/>
              </a:rPr>
              <a:t>elems</a:t>
            </a:r>
            <a:r>
              <a:rPr lang="en-GB" sz="1400" b="1" dirty="0">
                <a:solidFill>
                  <a:srgbClr val="3A4683"/>
                </a:solidFill>
                <a:latin typeface="Trebuchet MS" panose="020B0703020202090204" pitchFamily="34" charset="0"/>
              </a:rPr>
              <a:t> in memory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D2A038-F7E6-E515-3A68-712334A2673C}"/>
              </a:ext>
            </a:extLst>
          </p:cNvPr>
          <p:cNvGrpSpPr/>
          <p:nvPr/>
        </p:nvGrpSpPr>
        <p:grpSpPr>
          <a:xfrm>
            <a:off x="3110612" y="6284333"/>
            <a:ext cx="5807003" cy="400110"/>
            <a:chOff x="6840268" y="3958869"/>
            <a:chExt cx="5807003" cy="40011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C1EB39E-1DDF-BBBA-A588-2CD85FF33210}"/>
                </a:ext>
              </a:extLst>
            </p:cNvPr>
            <p:cNvGrpSpPr/>
            <p:nvPr/>
          </p:nvGrpSpPr>
          <p:grpSpPr>
            <a:xfrm>
              <a:off x="6840268" y="3958869"/>
              <a:ext cx="5651552" cy="400110"/>
              <a:chOff x="6840268" y="3958869"/>
              <a:chExt cx="5651552" cy="40011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2B9D6F-3052-1833-3E6E-BB6AE4CACB24}"/>
                  </a:ext>
                </a:extLst>
              </p:cNvPr>
              <p:cNvSpPr txBox="1"/>
              <p:nvPr/>
            </p:nvSpPr>
            <p:spPr>
              <a:xfrm>
                <a:off x="8450773" y="3974258"/>
                <a:ext cx="1046904" cy="369332"/>
              </a:xfrm>
              <a:prstGeom prst="rect">
                <a:avLst/>
              </a:prstGeom>
              <a:solidFill>
                <a:srgbClr val="EC987D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>
                  <a:solidFill>
                    <a:srgbClr val="EC987D"/>
                  </a:solidFill>
                  <a:effectLst/>
                  <a:latin typeface="Trebuchet MS" panose="020B0703020202090204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052038-CBAB-4248-7551-145861F2942E}"/>
                  </a:ext>
                </a:extLst>
              </p:cNvPr>
              <p:cNvSpPr txBox="1"/>
              <p:nvPr/>
            </p:nvSpPr>
            <p:spPr>
              <a:xfrm>
                <a:off x="6840268" y="3958869"/>
                <a:ext cx="22756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EC987D"/>
                    </a:solidFill>
                    <a:effectLst/>
                    <a:latin typeface="Trebuchet MS" panose="020B0703020202090204" pitchFamily="34" charset="0"/>
                  </a:rPr>
                  <a:t>invalid entry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B00776-AF84-B80B-C813-3BB7CE5B337F}"/>
                  </a:ext>
                </a:extLst>
              </p:cNvPr>
              <p:cNvSpPr txBox="1"/>
              <p:nvPr/>
            </p:nvSpPr>
            <p:spPr>
              <a:xfrm>
                <a:off x="10216174" y="3958869"/>
                <a:ext cx="22756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2">
                        <a:lumMod val="75000"/>
                      </a:schemeClr>
                    </a:solidFill>
                    <a:latin typeface="Trebuchet MS" panose="020B0703020202090204" pitchFamily="34" charset="0"/>
                    <a:sym typeface="Wingdings" pitchFamily="2" charset="2"/>
                  </a:rPr>
                  <a:t>valid entry</a:t>
                </a:r>
                <a:endParaRPr lang="en-US" sz="2000" dirty="0">
                  <a:solidFill>
                    <a:schemeClr val="accent2">
                      <a:lumMod val="75000"/>
                    </a:schemeClr>
                  </a:solidFill>
                  <a:effectLst/>
                  <a:latin typeface="Trebuchet MS" panose="020B0703020202090204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07F8B9-D5FD-2A06-46BF-406926AE3A76}"/>
                </a:ext>
              </a:extLst>
            </p:cNvPr>
            <p:cNvSpPr txBox="1"/>
            <p:nvPr/>
          </p:nvSpPr>
          <p:spPr>
            <a:xfrm>
              <a:off x="11600367" y="3974258"/>
              <a:ext cx="1046904" cy="369332"/>
            </a:xfrm>
            <a:prstGeom prst="rect">
              <a:avLst/>
            </a:prstGeom>
            <a:solidFill>
              <a:srgbClr val="D3E17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effectLst/>
                <a:latin typeface="Trebuchet MS" panose="020B0703020202090204" pitchFamily="34" charset="0"/>
              </a:endParaRPr>
            </a:p>
          </p:txBody>
        </p:sp>
      </p:grp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B641B39-1575-D6A5-5AA0-C5CD6F6A1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0500" y="6381750"/>
            <a:ext cx="2743200" cy="365125"/>
          </a:xfrm>
        </p:spPr>
        <p:txBody>
          <a:bodyPr/>
          <a:lstStyle/>
          <a:p>
            <a:fld id="{2A77DA80-2469-3448-A2F5-2E682F8A6D9F}" type="slidenum">
              <a:rPr lang="en-GR" smtClean="0"/>
              <a:t>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20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32" grpId="0"/>
      <p:bldP spid="33" grpId="0"/>
      <p:bldP spid="10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f1813e9-97e4-4619-bd4b-e0291e77ead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060167A5AF48544997295B36AC206AE1" ma:contentTypeVersion="7" ma:contentTypeDescription="Δημιουργία νέου εγγράφου" ma:contentTypeScope="" ma:versionID="f90208f4b12590d8ffbe9cc352597838">
  <xsd:schema xmlns:xsd="http://www.w3.org/2001/XMLSchema" xmlns:xs="http://www.w3.org/2001/XMLSchema" xmlns:p="http://schemas.microsoft.com/office/2006/metadata/properties" xmlns:ns3="c27a9ab3-2e6c-4b98-901c-2390a441e7d2" xmlns:ns4="af1813e9-97e4-4619-bd4b-e0291e77ead3" targetNamespace="http://schemas.microsoft.com/office/2006/metadata/properties" ma:root="true" ma:fieldsID="064595a0e574eef54c5cdfa000e87b0e" ns3:_="" ns4:_="">
    <xsd:import namespace="c27a9ab3-2e6c-4b98-901c-2390a441e7d2"/>
    <xsd:import namespace="af1813e9-97e4-4619-bd4b-e0291e77ead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a9ab3-2e6c-4b98-901c-2390a441e7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Κοινή χρήση κατακερματισμού υπόδειξης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813e9-97e4-4619-bd4b-e0291e77ea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3F57BF-FB03-4BDF-8A25-6A4698BDFA67}">
  <ds:schemaRefs>
    <ds:schemaRef ds:uri="http://www.w3.org/XML/1998/namespace"/>
    <ds:schemaRef ds:uri="c27a9ab3-2e6c-4b98-901c-2390a441e7d2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af1813e9-97e4-4619-bd4b-e0291e77ead3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BFE2D15-37B4-45C9-8EE4-8A3252C28B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7a9ab3-2e6c-4b98-901c-2390a441e7d2"/>
    <ds:schemaRef ds:uri="af1813e9-97e4-4619-bd4b-e0291e77ea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7C5FB4-81E1-4AC0-975E-0B8F415DFC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11056</TotalTime>
  <Words>2906</Words>
  <Application>Microsoft Office PowerPoint</Application>
  <PresentationFormat>Widescreen</PresentationFormat>
  <Paragraphs>808</Paragraphs>
  <Slides>44</Slides>
  <Notes>44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Avenir Book</vt:lpstr>
      <vt:lpstr>Calibri</vt:lpstr>
      <vt:lpstr>Cambria Math</vt:lpstr>
      <vt:lpstr>Linux Libertine Display O</vt:lpstr>
      <vt:lpstr>Nunito SemiBold</vt:lpstr>
      <vt:lpstr>Trebuchet MS</vt:lpstr>
      <vt:lpstr>Wingdings</vt:lpstr>
      <vt:lpstr>Office Theme</vt:lpstr>
      <vt:lpstr>   Spira   Exploiting Voxel Data Structural Properties  for Efficient Sparse Convolution in Point Cloud Networks</vt:lpstr>
      <vt:lpstr>Executive Summary</vt:lpstr>
      <vt:lpstr>Outline</vt:lpstr>
      <vt:lpstr>LiDAR Scanners Collect 3D Point Clouds</vt:lpstr>
      <vt:lpstr>Point Cloud Networks Rely on Sparse Convolution (SpC) </vt:lpstr>
      <vt:lpstr>SpC Preserves the Sparsity in Output</vt:lpstr>
      <vt:lpstr>SpC Preserves the Sparsity in Output</vt:lpstr>
      <vt:lpstr>The Search Phase of the Mapping Step</vt:lpstr>
      <vt:lpstr>Two Dataflows for the Feature Computation Step </vt:lpstr>
      <vt:lpstr>Outline</vt:lpstr>
      <vt:lpstr>Prior Works have a Pre-Processing phase in the Mapping Step</vt:lpstr>
      <vt:lpstr>Prior Works have Expensive Post-Processing in the Mapping Step</vt:lpstr>
      <vt:lpstr>Outline</vt:lpstr>
      <vt:lpstr>Identified Voxel Structural Properties</vt:lpstr>
      <vt:lpstr>Integer Property</vt:lpstr>
      <vt:lpstr>Bounded Property</vt:lpstr>
      <vt:lpstr>Neighboring Property</vt:lpstr>
      <vt:lpstr>Outline</vt:lpstr>
      <vt:lpstr>Designing Spira</vt:lpstr>
      <vt:lpstr>One-Shot Search in the Mapping Step</vt:lpstr>
      <vt:lpstr>Key Observation on Consecutive Weight Offsets</vt:lpstr>
      <vt:lpstr>One-Shot Z-Delta Search Mapping</vt:lpstr>
      <vt:lpstr>Designing Spira</vt:lpstr>
      <vt:lpstr>Packed-Native Mapping Step</vt:lpstr>
      <vt:lpstr>Designing Spira</vt:lpstr>
      <vt:lpstr>Adaptive Hybrid Dataflow Execution</vt:lpstr>
      <vt:lpstr>Adaptive Hybrid Dataflow Execution</vt:lpstr>
      <vt:lpstr>Dataflow-aware Kernel Map Post-Processing </vt:lpstr>
      <vt:lpstr>Dataflow-aware Kernel Map Post-Processing </vt:lpstr>
      <vt:lpstr>Dataflow-aware Kernel Map Post-Processing </vt:lpstr>
      <vt:lpstr>Dataflow-aware Kernel Map Post-Processing </vt:lpstr>
      <vt:lpstr>Dataflow-aware Kernel Map Post-Processing </vt:lpstr>
      <vt:lpstr>Dataflow-aware Kernel Map Post-Processing </vt:lpstr>
      <vt:lpstr>Designing Spira</vt:lpstr>
      <vt:lpstr>Network-Wide Mapping</vt:lpstr>
      <vt:lpstr>Designing Spira</vt:lpstr>
      <vt:lpstr>Outline</vt:lpstr>
      <vt:lpstr>Evaluation Methodology</vt:lpstr>
      <vt:lpstr>Inference Performance across Multiple GPUs</vt:lpstr>
      <vt:lpstr>Breakdown of Spira’s Key Ideas</vt:lpstr>
      <vt:lpstr>More in the Paper</vt:lpstr>
      <vt:lpstr>Spira is Open Source</vt:lpstr>
      <vt:lpstr>Conclusion</vt:lpstr>
      <vt:lpstr>   Spira   Exploiting Voxel Data Structural Properties  for Efficient Sparse Convolution in Point Cloud Networks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Διονυσιος Αδαμοπουλος</cp:lastModifiedBy>
  <cp:revision>622</cp:revision>
  <dcterms:created xsi:type="dcterms:W3CDTF">2025-08-15T01:38:01Z</dcterms:created>
  <dcterms:modified xsi:type="dcterms:W3CDTF">2026-04-20T19:27:00Z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0x010100060167A5AF48544997295B36AC206AE1</vt:lpwstr>
  </property>
</Properties>
</file>