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92" r:id="rId3"/>
    <p:sldId id="294" r:id="rId4"/>
    <p:sldId id="297" r:id="rId5"/>
    <p:sldId id="270" r:id="rId6"/>
    <p:sldId id="29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5" autoAdjust="0"/>
    <p:restoredTop sz="83626" autoAdjust="0"/>
  </p:normalViewPr>
  <p:slideViewPr>
    <p:cSldViewPr snapToGrid="0">
      <p:cViewPr>
        <p:scale>
          <a:sx n="102" d="100"/>
          <a:sy n="102" d="100"/>
        </p:scale>
        <p:origin x="487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AF33E4-F6E9-40A2-B78B-19DE51C7E7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37B311-504F-4EF7-83AF-43FF8E6B8F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6909-4505-4A7C-B035-9F1DA18D9579}" type="datetimeFigureOut">
              <a:rPr lang="en-CH" smtClean="0"/>
              <a:t>11/10/2019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317A2-68FA-47AD-8D7F-1CD15561A7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C2DCD-6882-47EF-AA1D-83FC71191A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76EE8-39A7-4403-B992-1505A34B7FC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7715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4595-BDDB-4DF0-B196-920DC4BECA89}" type="datetimeFigureOut">
              <a:rPr lang="en-CH" smtClean="0"/>
              <a:t>11/10/2019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B71DC-4E89-467B-8AF2-76B8FB7548A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3568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Hi, my name is Konstantinos and I am from ETH Zurich.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will present a brief overview of our paper that appears at MICRO 2019, entitled</a:t>
            </a:r>
          </a:p>
          <a:p>
            <a:r>
              <a:rPr lang="en-US" sz="2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SMASH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Co-designing Software Compression and Hardware-Accelerated Indexing for Efficient Sparse Matrix Operations</a:t>
            </a:r>
            <a:endParaRPr lang="en-CH" sz="12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D793F4-8E1E-4CDB-AE5F-DC093960CF4B}" type="slidenum">
              <a:rPr lang="en-CH" smtClean="0"/>
              <a:t>1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625060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Sparse  matrix operations are nowadays becoming critical components of  modern workloads</a:t>
            </a:r>
          </a:p>
          <a:p>
            <a:r>
              <a:rPr lang="en-US" dirty="0"/>
              <a:t>The  matrices used in these applications are really sparse and sparse matrix compression is essential to enable efficient storage and computation.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D793F4-8E1E-4CDB-AE5F-DC093960CF4B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5936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Existing compression formats have the following shortcomings.</a:t>
            </a:r>
          </a:p>
          <a:p>
            <a:endParaRPr lang="en-US" dirty="0"/>
          </a:p>
          <a:p>
            <a:r>
              <a:rPr lang="en-US" dirty="0"/>
              <a:t>First, general compression formats optimize for storage and suffer from expensive discovery of the positions of non-zero elements.</a:t>
            </a:r>
          </a:p>
          <a:p>
            <a:endParaRPr lang="en-US" dirty="0"/>
          </a:p>
          <a:p>
            <a:r>
              <a:rPr lang="en-US" dirty="0"/>
              <a:t>Second, some specialized formats assume specific matrix structures and patterns like Diagonals. These formats are not general enough and offer  narrow applicability.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B71DC-4E89-467B-8AF2-76B8FB7548A3}" type="slidenum">
              <a:rPr lang="en-CH" smtClean="0"/>
              <a:t>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41861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the limitations of existing compression mechanisms we propose SMASH.</a:t>
            </a:r>
          </a:p>
          <a:p>
            <a:endParaRPr lang="en-US" dirty="0"/>
          </a:p>
          <a:p>
            <a:r>
              <a:rPr lang="en-US" dirty="0"/>
              <a:t>SMASH is a hardware/software cooperative mechanism that enables: </a:t>
            </a:r>
          </a:p>
          <a:p>
            <a:r>
              <a:rPr lang="en-US" dirty="0"/>
              <a:t>1)</a:t>
            </a:r>
          </a:p>
          <a:p>
            <a:r>
              <a:rPr lang="en-US" dirty="0"/>
              <a:t>And is</a:t>
            </a:r>
          </a:p>
          <a:p>
            <a:r>
              <a:rPr lang="en-US" dirty="0"/>
              <a:t>2)</a:t>
            </a:r>
          </a:p>
          <a:p>
            <a:endParaRPr lang="en-US" dirty="0"/>
          </a:p>
          <a:p>
            <a:r>
              <a:rPr lang="en-US" dirty="0"/>
              <a:t>On the software side, SMASH, efficiently compresses sparse matrices using a hierarchy of bitmaps. </a:t>
            </a:r>
          </a:p>
          <a:p>
            <a:r>
              <a:rPr lang="en-US" dirty="0"/>
              <a:t>On the hardware side, it employs hardware unit that scans the bitmap hierarchy and quickly determine the positions of non-zero elements.</a:t>
            </a:r>
          </a:p>
          <a:p>
            <a:endParaRPr lang="en-US" dirty="0"/>
          </a:p>
          <a:p>
            <a:r>
              <a:rPr lang="en-US" dirty="0"/>
              <a:t>Software manipulates the functionality of the hardware unit using a set of primitives called the SMASH ISA.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B71DC-4E89-467B-8AF2-76B8FB7548A3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761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SMASH provides performance improvements for various sparse matrix kernels.</a:t>
            </a:r>
          </a:p>
          <a:p>
            <a:r>
              <a:rPr lang="en-US" dirty="0"/>
              <a:t>SMASH also incurs negligible hardware area overhead compared to a modern CPU.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D793F4-8E1E-4CDB-AE5F-DC093960CF4B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59424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Please attend my talk on Tuesday at 1.30 pm if you would like to learn more or ask questions. Thank you.</a:t>
            </a:r>
            <a:endParaRPr lang="en-CH" sz="12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D793F4-8E1E-4CDB-AE5F-DC093960CF4B}" type="slidenum">
              <a:rPr lang="en-CH" smtClean="0"/>
              <a:t>6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2213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1" y="132334"/>
            <a:ext cx="8894602" cy="606084"/>
          </a:xfrm>
          <a:prstGeom prst="rect">
            <a:avLst/>
          </a:prstGeom>
        </p:spPr>
        <p:txBody>
          <a:bodyPr/>
          <a:lstStyle>
            <a:lvl1pPr>
              <a:defRPr sz="4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011" y="936172"/>
            <a:ext cx="8894602" cy="529380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Font typeface="Cambria" panose="02040503050406030204" pitchFamily="18" charset="0"/>
              <a:buChar char="-"/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D6C95C-F5A1-47A0-B338-935B91ACFEDF}"/>
              </a:ext>
            </a:extLst>
          </p:cNvPr>
          <p:cNvCxnSpPr>
            <a:cxnSpLocks/>
          </p:cNvCxnSpPr>
          <p:nvPr userDrawn="1"/>
        </p:nvCxnSpPr>
        <p:spPr>
          <a:xfrm>
            <a:off x="117021" y="831498"/>
            <a:ext cx="889460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11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991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23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E25EC-6B22-4210-959E-BAD58FA77987}" type="datetimeFigureOut">
              <a:rPr lang="en-CH" smtClean="0"/>
              <a:t>11/10/2019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87996-0A8E-47FC-AD00-CB2C6848F36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943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080E8E-89DB-4EDA-9091-14AA26D97F0F}"/>
              </a:ext>
            </a:extLst>
          </p:cNvPr>
          <p:cNvSpPr/>
          <p:nvPr/>
        </p:nvSpPr>
        <p:spPr>
          <a:xfrm>
            <a:off x="0" y="0"/>
            <a:ext cx="9144000" cy="43790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35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9F9D11-B71B-4ECC-B434-C28CD352932E}"/>
              </a:ext>
            </a:extLst>
          </p:cNvPr>
          <p:cNvSpPr txBox="1"/>
          <p:nvPr/>
        </p:nvSpPr>
        <p:spPr>
          <a:xfrm>
            <a:off x="309828" y="366131"/>
            <a:ext cx="8487452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</a:t>
            </a:r>
            <a:r>
              <a:rPr lang="en-US" sz="315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en-US" sz="315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Co-designing Software Compression </a:t>
            </a:r>
          </a:p>
          <a:p>
            <a:pPr algn="ctr"/>
            <a:r>
              <a:rPr lang="en-US" sz="315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Hardware-Accelerated Indexing </a:t>
            </a:r>
          </a:p>
          <a:p>
            <a:pPr algn="ctr"/>
            <a:r>
              <a:rPr lang="en-US" sz="315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Efficient Sparse Matrix Operations</a:t>
            </a:r>
            <a:endParaRPr lang="en-CH" sz="315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83960D-C1E4-49EC-8ADF-F908E7DB619A}"/>
              </a:ext>
            </a:extLst>
          </p:cNvPr>
          <p:cNvSpPr txBox="1"/>
          <p:nvPr/>
        </p:nvSpPr>
        <p:spPr>
          <a:xfrm>
            <a:off x="211074" y="2830466"/>
            <a:ext cx="89756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u="sng" dirty="0">
                <a:latin typeface="Segoe UI" panose="020B0502040204020203" pitchFamily="34" charset="0"/>
                <a:cs typeface="Segoe UI" panose="020B0502040204020203" pitchFamily="34" charset="0"/>
              </a:rPr>
              <a:t>Konstantinos Kanellopoulos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 Nandita Vijaykumar, Christina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Giannoula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</a:p>
          <a:p>
            <a:pPr algn="ctr"/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Roknoddin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 Azizi, Skanda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Koppula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 Nika Mansouri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Ghiasi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</a:p>
          <a:p>
            <a:pPr algn="ctr"/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Taha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Shahroodi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 Juan Gomez Luna,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Onur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Mutlu</a:t>
            </a:r>
            <a:endParaRPr lang="en-CH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E28C7D2F-2A79-43CC-893E-CF19FEFBA17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977442" y="4865457"/>
            <a:ext cx="3565212" cy="1317472"/>
            <a:chOff x="2817" y="2869"/>
            <a:chExt cx="2928" cy="1082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6CDBD085-B003-4CB9-BD71-9F8E894E5ED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17" y="2869"/>
              <a:ext cx="2928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6D899021-A2B6-4E82-A345-BA236E7B1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2869"/>
              <a:ext cx="2928" cy="1081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3EDEE55-76D6-428E-A6DE-855F59B53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" y="3351"/>
              <a:ext cx="217" cy="247"/>
            </a:xfrm>
            <a:custGeom>
              <a:avLst/>
              <a:gdLst>
                <a:gd name="T0" fmla="*/ 68 w 435"/>
                <a:gd name="T1" fmla="*/ 0 h 494"/>
                <a:gd name="T2" fmla="*/ 139 w 435"/>
                <a:gd name="T3" fmla="*/ 0 h 494"/>
                <a:gd name="T4" fmla="*/ 139 w 435"/>
                <a:gd name="T5" fmla="*/ 2 h 494"/>
                <a:gd name="T6" fmla="*/ 78 w 435"/>
                <a:gd name="T7" fmla="*/ 300 h 494"/>
                <a:gd name="T8" fmla="*/ 75 w 435"/>
                <a:gd name="T9" fmla="*/ 325 h 494"/>
                <a:gd name="T10" fmla="*/ 73 w 435"/>
                <a:gd name="T11" fmla="*/ 346 h 494"/>
                <a:gd name="T12" fmla="*/ 78 w 435"/>
                <a:gd name="T13" fmla="*/ 375 h 494"/>
                <a:gd name="T14" fmla="*/ 89 w 435"/>
                <a:gd name="T15" fmla="*/ 398 h 494"/>
                <a:gd name="T16" fmla="*/ 107 w 435"/>
                <a:gd name="T17" fmla="*/ 416 h 494"/>
                <a:gd name="T18" fmla="*/ 131 w 435"/>
                <a:gd name="T19" fmla="*/ 427 h 494"/>
                <a:gd name="T20" fmla="*/ 162 w 435"/>
                <a:gd name="T21" fmla="*/ 430 h 494"/>
                <a:gd name="T22" fmla="*/ 170 w 435"/>
                <a:gd name="T23" fmla="*/ 430 h 494"/>
                <a:gd name="T24" fmla="*/ 185 w 435"/>
                <a:gd name="T25" fmla="*/ 428 h 494"/>
                <a:gd name="T26" fmla="*/ 201 w 435"/>
                <a:gd name="T27" fmla="*/ 425 h 494"/>
                <a:gd name="T28" fmla="*/ 220 w 435"/>
                <a:gd name="T29" fmla="*/ 418 h 494"/>
                <a:gd name="T30" fmla="*/ 240 w 435"/>
                <a:gd name="T31" fmla="*/ 405 h 494"/>
                <a:gd name="T32" fmla="*/ 259 w 435"/>
                <a:gd name="T33" fmla="*/ 389 h 494"/>
                <a:gd name="T34" fmla="*/ 277 w 435"/>
                <a:gd name="T35" fmla="*/ 366 h 494"/>
                <a:gd name="T36" fmla="*/ 293 w 435"/>
                <a:gd name="T37" fmla="*/ 336 h 494"/>
                <a:gd name="T38" fmla="*/ 304 w 435"/>
                <a:gd name="T39" fmla="*/ 298 h 494"/>
                <a:gd name="T40" fmla="*/ 362 w 435"/>
                <a:gd name="T41" fmla="*/ 0 h 494"/>
                <a:gd name="T42" fmla="*/ 435 w 435"/>
                <a:gd name="T43" fmla="*/ 0 h 494"/>
                <a:gd name="T44" fmla="*/ 435 w 435"/>
                <a:gd name="T45" fmla="*/ 2 h 494"/>
                <a:gd name="T46" fmla="*/ 337 w 435"/>
                <a:gd name="T47" fmla="*/ 489 h 494"/>
                <a:gd name="T48" fmla="*/ 268 w 435"/>
                <a:gd name="T49" fmla="*/ 489 h 494"/>
                <a:gd name="T50" fmla="*/ 268 w 435"/>
                <a:gd name="T51" fmla="*/ 487 h 494"/>
                <a:gd name="T52" fmla="*/ 277 w 435"/>
                <a:gd name="T53" fmla="*/ 435 h 494"/>
                <a:gd name="T54" fmla="*/ 249 w 435"/>
                <a:gd name="T55" fmla="*/ 462 h 494"/>
                <a:gd name="T56" fmla="*/ 215 w 435"/>
                <a:gd name="T57" fmla="*/ 480 h 494"/>
                <a:gd name="T58" fmla="*/ 178 w 435"/>
                <a:gd name="T59" fmla="*/ 491 h 494"/>
                <a:gd name="T60" fmla="*/ 135 w 435"/>
                <a:gd name="T61" fmla="*/ 494 h 494"/>
                <a:gd name="T62" fmla="*/ 98 w 435"/>
                <a:gd name="T63" fmla="*/ 489 h 494"/>
                <a:gd name="T64" fmla="*/ 64 w 435"/>
                <a:gd name="T65" fmla="*/ 476 h 494"/>
                <a:gd name="T66" fmla="*/ 37 w 435"/>
                <a:gd name="T67" fmla="*/ 455 h 494"/>
                <a:gd name="T68" fmla="*/ 18 w 435"/>
                <a:gd name="T69" fmla="*/ 428 h 494"/>
                <a:gd name="T70" fmla="*/ 5 w 435"/>
                <a:gd name="T71" fmla="*/ 395 h 494"/>
                <a:gd name="T72" fmla="*/ 0 w 435"/>
                <a:gd name="T73" fmla="*/ 355 h 494"/>
                <a:gd name="T74" fmla="*/ 2 w 435"/>
                <a:gd name="T75" fmla="*/ 332 h 494"/>
                <a:gd name="T76" fmla="*/ 5 w 435"/>
                <a:gd name="T77" fmla="*/ 311 h 494"/>
                <a:gd name="T78" fmla="*/ 7 w 435"/>
                <a:gd name="T79" fmla="*/ 307 h 494"/>
                <a:gd name="T80" fmla="*/ 68 w 435"/>
                <a:gd name="T81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5" h="494">
                  <a:moveTo>
                    <a:pt x="68" y="0"/>
                  </a:moveTo>
                  <a:lnTo>
                    <a:pt x="139" y="0"/>
                  </a:lnTo>
                  <a:lnTo>
                    <a:pt x="139" y="2"/>
                  </a:lnTo>
                  <a:lnTo>
                    <a:pt x="78" y="300"/>
                  </a:lnTo>
                  <a:lnTo>
                    <a:pt x="75" y="325"/>
                  </a:lnTo>
                  <a:lnTo>
                    <a:pt x="73" y="346"/>
                  </a:lnTo>
                  <a:lnTo>
                    <a:pt x="78" y="375"/>
                  </a:lnTo>
                  <a:lnTo>
                    <a:pt x="89" y="398"/>
                  </a:lnTo>
                  <a:lnTo>
                    <a:pt x="107" y="416"/>
                  </a:lnTo>
                  <a:lnTo>
                    <a:pt x="131" y="427"/>
                  </a:lnTo>
                  <a:lnTo>
                    <a:pt x="162" y="430"/>
                  </a:lnTo>
                  <a:lnTo>
                    <a:pt x="170" y="430"/>
                  </a:lnTo>
                  <a:lnTo>
                    <a:pt x="185" y="428"/>
                  </a:lnTo>
                  <a:lnTo>
                    <a:pt x="201" y="425"/>
                  </a:lnTo>
                  <a:lnTo>
                    <a:pt x="220" y="418"/>
                  </a:lnTo>
                  <a:lnTo>
                    <a:pt x="240" y="405"/>
                  </a:lnTo>
                  <a:lnTo>
                    <a:pt x="259" y="389"/>
                  </a:lnTo>
                  <a:lnTo>
                    <a:pt x="277" y="366"/>
                  </a:lnTo>
                  <a:lnTo>
                    <a:pt x="293" y="336"/>
                  </a:lnTo>
                  <a:lnTo>
                    <a:pt x="304" y="298"/>
                  </a:lnTo>
                  <a:lnTo>
                    <a:pt x="362" y="0"/>
                  </a:lnTo>
                  <a:lnTo>
                    <a:pt x="435" y="0"/>
                  </a:lnTo>
                  <a:lnTo>
                    <a:pt x="435" y="2"/>
                  </a:lnTo>
                  <a:lnTo>
                    <a:pt x="337" y="489"/>
                  </a:lnTo>
                  <a:lnTo>
                    <a:pt x="268" y="489"/>
                  </a:lnTo>
                  <a:lnTo>
                    <a:pt x="268" y="487"/>
                  </a:lnTo>
                  <a:lnTo>
                    <a:pt x="277" y="435"/>
                  </a:lnTo>
                  <a:lnTo>
                    <a:pt x="249" y="462"/>
                  </a:lnTo>
                  <a:lnTo>
                    <a:pt x="215" y="480"/>
                  </a:lnTo>
                  <a:lnTo>
                    <a:pt x="178" y="491"/>
                  </a:lnTo>
                  <a:lnTo>
                    <a:pt x="135" y="494"/>
                  </a:lnTo>
                  <a:lnTo>
                    <a:pt x="98" y="489"/>
                  </a:lnTo>
                  <a:lnTo>
                    <a:pt x="64" y="476"/>
                  </a:lnTo>
                  <a:lnTo>
                    <a:pt x="37" y="455"/>
                  </a:lnTo>
                  <a:lnTo>
                    <a:pt x="18" y="428"/>
                  </a:lnTo>
                  <a:lnTo>
                    <a:pt x="5" y="395"/>
                  </a:lnTo>
                  <a:lnTo>
                    <a:pt x="0" y="355"/>
                  </a:lnTo>
                  <a:lnTo>
                    <a:pt x="2" y="332"/>
                  </a:lnTo>
                  <a:lnTo>
                    <a:pt x="5" y="311"/>
                  </a:lnTo>
                  <a:lnTo>
                    <a:pt x="7" y="307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4C210845-27D9-4A84-AEB1-7A8CF5FB6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3" y="3348"/>
              <a:ext cx="199" cy="247"/>
            </a:xfrm>
            <a:custGeom>
              <a:avLst/>
              <a:gdLst>
                <a:gd name="T0" fmla="*/ 289 w 397"/>
                <a:gd name="T1" fmla="*/ 0 h 495"/>
                <a:gd name="T2" fmla="*/ 321 w 397"/>
                <a:gd name="T3" fmla="*/ 2 h 495"/>
                <a:gd name="T4" fmla="*/ 350 w 397"/>
                <a:gd name="T5" fmla="*/ 11 h 495"/>
                <a:gd name="T6" fmla="*/ 374 w 397"/>
                <a:gd name="T7" fmla="*/ 25 h 495"/>
                <a:gd name="T8" fmla="*/ 396 w 397"/>
                <a:gd name="T9" fmla="*/ 45 h 495"/>
                <a:gd name="T10" fmla="*/ 397 w 397"/>
                <a:gd name="T11" fmla="*/ 47 h 495"/>
                <a:gd name="T12" fmla="*/ 339 w 397"/>
                <a:gd name="T13" fmla="*/ 98 h 495"/>
                <a:gd name="T14" fmla="*/ 339 w 397"/>
                <a:gd name="T15" fmla="*/ 96 h 495"/>
                <a:gd name="T16" fmla="*/ 319 w 397"/>
                <a:gd name="T17" fmla="*/ 79 h 495"/>
                <a:gd name="T18" fmla="*/ 296 w 397"/>
                <a:gd name="T19" fmla="*/ 66 h 495"/>
                <a:gd name="T20" fmla="*/ 270 w 397"/>
                <a:gd name="T21" fmla="*/ 63 h 495"/>
                <a:gd name="T22" fmla="*/ 238 w 397"/>
                <a:gd name="T23" fmla="*/ 68 h 495"/>
                <a:gd name="T24" fmla="*/ 208 w 397"/>
                <a:gd name="T25" fmla="*/ 80 h 495"/>
                <a:gd name="T26" fmla="*/ 181 w 397"/>
                <a:gd name="T27" fmla="*/ 100 h 495"/>
                <a:gd name="T28" fmla="*/ 158 w 397"/>
                <a:gd name="T29" fmla="*/ 127 h 495"/>
                <a:gd name="T30" fmla="*/ 142 w 397"/>
                <a:gd name="T31" fmla="*/ 159 h 495"/>
                <a:gd name="T32" fmla="*/ 131 w 397"/>
                <a:gd name="T33" fmla="*/ 194 h 495"/>
                <a:gd name="T34" fmla="*/ 71 w 397"/>
                <a:gd name="T35" fmla="*/ 495 h 495"/>
                <a:gd name="T36" fmla="*/ 0 w 397"/>
                <a:gd name="T37" fmla="*/ 495 h 495"/>
                <a:gd name="T38" fmla="*/ 0 w 397"/>
                <a:gd name="T39" fmla="*/ 493 h 495"/>
                <a:gd name="T40" fmla="*/ 98 w 397"/>
                <a:gd name="T41" fmla="*/ 6 h 495"/>
                <a:gd name="T42" fmla="*/ 167 w 397"/>
                <a:gd name="T43" fmla="*/ 6 h 495"/>
                <a:gd name="T44" fmla="*/ 167 w 397"/>
                <a:gd name="T45" fmla="*/ 8 h 495"/>
                <a:gd name="T46" fmla="*/ 156 w 397"/>
                <a:gd name="T47" fmla="*/ 61 h 495"/>
                <a:gd name="T48" fmla="*/ 183 w 397"/>
                <a:gd name="T49" fmla="*/ 36 h 495"/>
                <a:gd name="T50" fmla="*/ 215 w 397"/>
                <a:gd name="T51" fmla="*/ 16 h 495"/>
                <a:gd name="T52" fmla="*/ 250 w 397"/>
                <a:gd name="T53" fmla="*/ 4 h 495"/>
                <a:gd name="T54" fmla="*/ 289 w 397"/>
                <a:gd name="T55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97" h="495">
                  <a:moveTo>
                    <a:pt x="289" y="0"/>
                  </a:moveTo>
                  <a:lnTo>
                    <a:pt x="321" y="2"/>
                  </a:lnTo>
                  <a:lnTo>
                    <a:pt x="350" y="11"/>
                  </a:lnTo>
                  <a:lnTo>
                    <a:pt x="374" y="25"/>
                  </a:lnTo>
                  <a:lnTo>
                    <a:pt x="396" y="45"/>
                  </a:lnTo>
                  <a:lnTo>
                    <a:pt x="397" y="47"/>
                  </a:lnTo>
                  <a:lnTo>
                    <a:pt x="339" y="98"/>
                  </a:lnTo>
                  <a:lnTo>
                    <a:pt x="339" y="96"/>
                  </a:lnTo>
                  <a:lnTo>
                    <a:pt x="319" y="79"/>
                  </a:lnTo>
                  <a:lnTo>
                    <a:pt x="296" y="66"/>
                  </a:lnTo>
                  <a:lnTo>
                    <a:pt x="270" y="63"/>
                  </a:lnTo>
                  <a:lnTo>
                    <a:pt x="238" y="68"/>
                  </a:lnTo>
                  <a:lnTo>
                    <a:pt x="208" y="80"/>
                  </a:lnTo>
                  <a:lnTo>
                    <a:pt x="181" y="100"/>
                  </a:lnTo>
                  <a:lnTo>
                    <a:pt x="158" y="127"/>
                  </a:lnTo>
                  <a:lnTo>
                    <a:pt x="142" y="159"/>
                  </a:lnTo>
                  <a:lnTo>
                    <a:pt x="131" y="194"/>
                  </a:lnTo>
                  <a:lnTo>
                    <a:pt x="71" y="495"/>
                  </a:lnTo>
                  <a:lnTo>
                    <a:pt x="0" y="495"/>
                  </a:lnTo>
                  <a:lnTo>
                    <a:pt x="0" y="493"/>
                  </a:lnTo>
                  <a:lnTo>
                    <a:pt x="98" y="6"/>
                  </a:lnTo>
                  <a:lnTo>
                    <a:pt x="167" y="6"/>
                  </a:lnTo>
                  <a:lnTo>
                    <a:pt x="167" y="8"/>
                  </a:lnTo>
                  <a:lnTo>
                    <a:pt x="156" y="61"/>
                  </a:lnTo>
                  <a:lnTo>
                    <a:pt x="183" y="36"/>
                  </a:lnTo>
                  <a:lnTo>
                    <a:pt x="215" y="16"/>
                  </a:lnTo>
                  <a:lnTo>
                    <a:pt x="250" y="4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3881495-63FA-411F-903B-A71B5B87B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5" y="3351"/>
              <a:ext cx="218" cy="244"/>
            </a:xfrm>
            <a:custGeom>
              <a:avLst/>
              <a:gdLst>
                <a:gd name="T0" fmla="*/ 105 w 435"/>
                <a:gd name="T1" fmla="*/ 0 h 489"/>
                <a:gd name="T2" fmla="*/ 435 w 435"/>
                <a:gd name="T3" fmla="*/ 0 h 489"/>
                <a:gd name="T4" fmla="*/ 422 w 435"/>
                <a:gd name="T5" fmla="*/ 58 h 489"/>
                <a:gd name="T6" fmla="*/ 422 w 435"/>
                <a:gd name="T7" fmla="*/ 60 h 489"/>
                <a:gd name="T8" fmla="*/ 98 w 435"/>
                <a:gd name="T9" fmla="*/ 425 h 489"/>
                <a:gd name="T10" fmla="*/ 355 w 435"/>
                <a:gd name="T11" fmla="*/ 425 h 489"/>
                <a:gd name="T12" fmla="*/ 342 w 435"/>
                <a:gd name="T13" fmla="*/ 489 h 489"/>
                <a:gd name="T14" fmla="*/ 0 w 435"/>
                <a:gd name="T15" fmla="*/ 489 h 489"/>
                <a:gd name="T16" fmla="*/ 11 w 435"/>
                <a:gd name="T17" fmla="*/ 428 h 489"/>
                <a:gd name="T18" fmla="*/ 12 w 435"/>
                <a:gd name="T19" fmla="*/ 428 h 489"/>
                <a:gd name="T20" fmla="*/ 334 w 435"/>
                <a:gd name="T21" fmla="*/ 62 h 489"/>
                <a:gd name="T22" fmla="*/ 92 w 435"/>
                <a:gd name="T23" fmla="*/ 62 h 489"/>
                <a:gd name="T24" fmla="*/ 92 w 435"/>
                <a:gd name="T25" fmla="*/ 62 h 489"/>
                <a:gd name="T26" fmla="*/ 105 w 435"/>
                <a:gd name="T27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5" h="489">
                  <a:moveTo>
                    <a:pt x="105" y="0"/>
                  </a:moveTo>
                  <a:lnTo>
                    <a:pt x="435" y="0"/>
                  </a:lnTo>
                  <a:lnTo>
                    <a:pt x="422" y="58"/>
                  </a:lnTo>
                  <a:lnTo>
                    <a:pt x="422" y="60"/>
                  </a:lnTo>
                  <a:lnTo>
                    <a:pt x="98" y="425"/>
                  </a:lnTo>
                  <a:lnTo>
                    <a:pt x="355" y="425"/>
                  </a:lnTo>
                  <a:lnTo>
                    <a:pt x="342" y="489"/>
                  </a:lnTo>
                  <a:lnTo>
                    <a:pt x="0" y="489"/>
                  </a:lnTo>
                  <a:lnTo>
                    <a:pt x="11" y="428"/>
                  </a:lnTo>
                  <a:lnTo>
                    <a:pt x="12" y="428"/>
                  </a:lnTo>
                  <a:lnTo>
                    <a:pt x="334" y="62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8D97AB79-B95A-4A91-8486-31BEE003D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" y="3351"/>
              <a:ext cx="83" cy="244"/>
            </a:xfrm>
            <a:custGeom>
              <a:avLst/>
              <a:gdLst>
                <a:gd name="T0" fmla="*/ 98 w 167"/>
                <a:gd name="T1" fmla="*/ 0 h 489"/>
                <a:gd name="T2" fmla="*/ 167 w 167"/>
                <a:gd name="T3" fmla="*/ 0 h 489"/>
                <a:gd name="T4" fmla="*/ 71 w 167"/>
                <a:gd name="T5" fmla="*/ 489 h 489"/>
                <a:gd name="T6" fmla="*/ 0 w 167"/>
                <a:gd name="T7" fmla="*/ 489 h 489"/>
                <a:gd name="T8" fmla="*/ 0 w 167"/>
                <a:gd name="T9" fmla="*/ 487 h 489"/>
                <a:gd name="T10" fmla="*/ 98 w 167"/>
                <a:gd name="T11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7" h="489">
                  <a:moveTo>
                    <a:pt x="98" y="0"/>
                  </a:moveTo>
                  <a:lnTo>
                    <a:pt x="167" y="0"/>
                  </a:lnTo>
                  <a:lnTo>
                    <a:pt x="71" y="489"/>
                  </a:lnTo>
                  <a:lnTo>
                    <a:pt x="0" y="489"/>
                  </a:lnTo>
                  <a:lnTo>
                    <a:pt x="0" y="487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D7DED4AA-5984-494E-A637-428174F18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9" y="3239"/>
              <a:ext cx="216" cy="356"/>
            </a:xfrm>
            <a:custGeom>
              <a:avLst/>
              <a:gdLst>
                <a:gd name="T0" fmla="*/ 144 w 433"/>
                <a:gd name="T1" fmla="*/ 0 h 713"/>
                <a:gd name="T2" fmla="*/ 215 w 433"/>
                <a:gd name="T3" fmla="*/ 0 h 713"/>
                <a:gd name="T4" fmla="*/ 160 w 433"/>
                <a:gd name="T5" fmla="*/ 272 h 713"/>
                <a:gd name="T6" fmla="*/ 188 w 433"/>
                <a:gd name="T7" fmla="*/ 249 h 713"/>
                <a:gd name="T8" fmla="*/ 220 w 433"/>
                <a:gd name="T9" fmla="*/ 231 h 713"/>
                <a:gd name="T10" fmla="*/ 257 w 433"/>
                <a:gd name="T11" fmla="*/ 220 h 713"/>
                <a:gd name="T12" fmla="*/ 298 w 433"/>
                <a:gd name="T13" fmla="*/ 218 h 713"/>
                <a:gd name="T14" fmla="*/ 337 w 433"/>
                <a:gd name="T15" fmla="*/ 222 h 713"/>
                <a:gd name="T16" fmla="*/ 369 w 433"/>
                <a:gd name="T17" fmla="*/ 234 h 713"/>
                <a:gd name="T18" fmla="*/ 396 w 433"/>
                <a:gd name="T19" fmla="*/ 256 h 713"/>
                <a:gd name="T20" fmla="*/ 417 w 433"/>
                <a:gd name="T21" fmla="*/ 282 h 713"/>
                <a:gd name="T22" fmla="*/ 429 w 433"/>
                <a:gd name="T23" fmla="*/ 316 h 713"/>
                <a:gd name="T24" fmla="*/ 433 w 433"/>
                <a:gd name="T25" fmla="*/ 355 h 713"/>
                <a:gd name="T26" fmla="*/ 431 w 433"/>
                <a:gd name="T27" fmla="*/ 380 h 713"/>
                <a:gd name="T28" fmla="*/ 428 w 433"/>
                <a:gd name="T29" fmla="*/ 405 h 713"/>
                <a:gd name="T30" fmla="*/ 366 w 433"/>
                <a:gd name="T31" fmla="*/ 713 h 713"/>
                <a:gd name="T32" fmla="*/ 295 w 433"/>
                <a:gd name="T33" fmla="*/ 713 h 713"/>
                <a:gd name="T34" fmla="*/ 355 w 433"/>
                <a:gd name="T35" fmla="*/ 410 h 713"/>
                <a:gd name="T36" fmla="*/ 358 w 433"/>
                <a:gd name="T37" fmla="*/ 387 h 713"/>
                <a:gd name="T38" fmla="*/ 360 w 433"/>
                <a:gd name="T39" fmla="*/ 366 h 713"/>
                <a:gd name="T40" fmla="*/ 357 w 433"/>
                <a:gd name="T41" fmla="*/ 336 h 713"/>
                <a:gd name="T42" fmla="*/ 346 w 433"/>
                <a:gd name="T43" fmla="*/ 313 h 713"/>
                <a:gd name="T44" fmla="*/ 328 w 433"/>
                <a:gd name="T45" fmla="*/ 295 h 713"/>
                <a:gd name="T46" fmla="*/ 303 w 433"/>
                <a:gd name="T47" fmla="*/ 284 h 713"/>
                <a:gd name="T48" fmla="*/ 273 w 433"/>
                <a:gd name="T49" fmla="*/ 281 h 713"/>
                <a:gd name="T50" fmla="*/ 266 w 433"/>
                <a:gd name="T51" fmla="*/ 281 h 713"/>
                <a:gd name="T52" fmla="*/ 254 w 433"/>
                <a:gd name="T53" fmla="*/ 282 h 713"/>
                <a:gd name="T54" fmla="*/ 240 w 433"/>
                <a:gd name="T55" fmla="*/ 286 h 713"/>
                <a:gd name="T56" fmla="*/ 222 w 433"/>
                <a:gd name="T57" fmla="*/ 291 h 713"/>
                <a:gd name="T58" fmla="*/ 204 w 433"/>
                <a:gd name="T59" fmla="*/ 300 h 713"/>
                <a:gd name="T60" fmla="*/ 186 w 433"/>
                <a:gd name="T61" fmla="*/ 313 h 713"/>
                <a:gd name="T62" fmla="*/ 169 w 433"/>
                <a:gd name="T63" fmla="*/ 329 h 713"/>
                <a:gd name="T64" fmla="*/ 154 w 433"/>
                <a:gd name="T65" fmla="*/ 352 h 713"/>
                <a:gd name="T66" fmla="*/ 140 w 433"/>
                <a:gd name="T67" fmla="*/ 378 h 713"/>
                <a:gd name="T68" fmla="*/ 131 w 433"/>
                <a:gd name="T69" fmla="*/ 414 h 713"/>
                <a:gd name="T70" fmla="*/ 71 w 433"/>
                <a:gd name="T71" fmla="*/ 713 h 713"/>
                <a:gd name="T72" fmla="*/ 0 w 433"/>
                <a:gd name="T73" fmla="*/ 713 h 713"/>
                <a:gd name="T74" fmla="*/ 144 w 433"/>
                <a:gd name="T75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3" h="713">
                  <a:moveTo>
                    <a:pt x="144" y="0"/>
                  </a:moveTo>
                  <a:lnTo>
                    <a:pt x="215" y="0"/>
                  </a:lnTo>
                  <a:lnTo>
                    <a:pt x="160" y="272"/>
                  </a:lnTo>
                  <a:lnTo>
                    <a:pt x="188" y="249"/>
                  </a:lnTo>
                  <a:lnTo>
                    <a:pt x="220" y="231"/>
                  </a:lnTo>
                  <a:lnTo>
                    <a:pt x="257" y="220"/>
                  </a:lnTo>
                  <a:lnTo>
                    <a:pt x="298" y="218"/>
                  </a:lnTo>
                  <a:lnTo>
                    <a:pt x="337" y="222"/>
                  </a:lnTo>
                  <a:lnTo>
                    <a:pt x="369" y="234"/>
                  </a:lnTo>
                  <a:lnTo>
                    <a:pt x="396" y="256"/>
                  </a:lnTo>
                  <a:lnTo>
                    <a:pt x="417" y="282"/>
                  </a:lnTo>
                  <a:lnTo>
                    <a:pt x="429" y="316"/>
                  </a:lnTo>
                  <a:lnTo>
                    <a:pt x="433" y="355"/>
                  </a:lnTo>
                  <a:lnTo>
                    <a:pt x="431" y="380"/>
                  </a:lnTo>
                  <a:lnTo>
                    <a:pt x="428" y="405"/>
                  </a:lnTo>
                  <a:lnTo>
                    <a:pt x="366" y="713"/>
                  </a:lnTo>
                  <a:lnTo>
                    <a:pt x="295" y="713"/>
                  </a:lnTo>
                  <a:lnTo>
                    <a:pt x="355" y="410"/>
                  </a:lnTo>
                  <a:lnTo>
                    <a:pt x="358" y="387"/>
                  </a:lnTo>
                  <a:lnTo>
                    <a:pt x="360" y="366"/>
                  </a:lnTo>
                  <a:lnTo>
                    <a:pt x="357" y="336"/>
                  </a:lnTo>
                  <a:lnTo>
                    <a:pt x="346" y="313"/>
                  </a:lnTo>
                  <a:lnTo>
                    <a:pt x="328" y="295"/>
                  </a:lnTo>
                  <a:lnTo>
                    <a:pt x="303" y="284"/>
                  </a:lnTo>
                  <a:lnTo>
                    <a:pt x="273" y="281"/>
                  </a:lnTo>
                  <a:lnTo>
                    <a:pt x="266" y="281"/>
                  </a:lnTo>
                  <a:lnTo>
                    <a:pt x="254" y="282"/>
                  </a:lnTo>
                  <a:lnTo>
                    <a:pt x="240" y="286"/>
                  </a:lnTo>
                  <a:lnTo>
                    <a:pt x="222" y="291"/>
                  </a:lnTo>
                  <a:lnTo>
                    <a:pt x="204" y="300"/>
                  </a:lnTo>
                  <a:lnTo>
                    <a:pt x="186" y="313"/>
                  </a:lnTo>
                  <a:lnTo>
                    <a:pt x="169" y="329"/>
                  </a:lnTo>
                  <a:lnTo>
                    <a:pt x="154" y="352"/>
                  </a:lnTo>
                  <a:lnTo>
                    <a:pt x="140" y="378"/>
                  </a:lnTo>
                  <a:lnTo>
                    <a:pt x="131" y="414"/>
                  </a:lnTo>
                  <a:lnTo>
                    <a:pt x="71" y="713"/>
                  </a:lnTo>
                  <a:lnTo>
                    <a:pt x="0" y="71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CF7CF08-05F4-4264-A8CF-5E02F0151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3348"/>
              <a:ext cx="198" cy="250"/>
            </a:xfrm>
            <a:custGeom>
              <a:avLst/>
              <a:gdLst>
                <a:gd name="T0" fmla="*/ 256 w 396"/>
                <a:gd name="T1" fmla="*/ 0 h 500"/>
                <a:gd name="T2" fmla="*/ 291 w 396"/>
                <a:gd name="T3" fmla="*/ 2 h 500"/>
                <a:gd name="T4" fmla="*/ 322 w 396"/>
                <a:gd name="T5" fmla="*/ 11 h 500"/>
                <a:gd name="T6" fmla="*/ 350 w 396"/>
                <a:gd name="T7" fmla="*/ 25 h 500"/>
                <a:gd name="T8" fmla="*/ 375 w 396"/>
                <a:gd name="T9" fmla="*/ 45 h 500"/>
                <a:gd name="T10" fmla="*/ 396 w 396"/>
                <a:gd name="T11" fmla="*/ 72 h 500"/>
                <a:gd name="T12" fmla="*/ 396 w 396"/>
                <a:gd name="T13" fmla="*/ 73 h 500"/>
                <a:gd name="T14" fmla="*/ 396 w 396"/>
                <a:gd name="T15" fmla="*/ 73 h 500"/>
                <a:gd name="T16" fmla="*/ 345 w 396"/>
                <a:gd name="T17" fmla="*/ 118 h 500"/>
                <a:gd name="T18" fmla="*/ 343 w 396"/>
                <a:gd name="T19" fmla="*/ 116 h 500"/>
                <a:gd name="T20" fmla="*/ 323 w 396"/>
                <a:gd name="T21" fmla="*/ 91 h 500"/>
                <a:gd name="T22" fmla="*/ 302 w 396"/>
                <a:gd name="T23" fmla="*/ 75 h 500"/>
                <a:gd name="T24" fmla="*/ 277 w 396"/>
                <a:gd name="T25" fmla="*/ 66 h 500"/>
                <a:gd name="T26" fmla="*/ 249 w 396"/>
                <a:gd name="T27" fmla="*/ 63 h 500"/>
                <a:gd name="T28" fmla="*/ 210 w 396"/>
                <a:gd name="T29" fmla="*/ 68 h 500"/>
                <a:gd name="T30" fmla="*/ 174 w 396"/>
                <a:gd name="T31" fmla="*/ 84 h 500"/>
                <a:gd name="T32" fmla="*/ 142 w 396"/>
                <a:gd name="T33" fmla="*/ 111 h 500"/>
                <a:gd name="T34" fmla="*/ 121 w 396"/>
                <a:gd name="T35" fmla="*/ 136 h 500"/>
                <a:gd name="T36" fmla="*/ 105 w 396"/>
                <a:gd name="T37" fmla="*/ 164 h 500"/>
                <a:gd name="T38" fmla="*/ 94 w 396"/>
                <a:gd name="T39" fmla="*/ 194 h 500"/>
                <a:gd name="T40" fmla="*/ 86 w 396"/>
                <a:gd name="T41" fmla="*/ 223 h 500"/>
                <a:gd name="T42" fmla="*/ 80 w 396"/>
                <a:gd name="T43" fmla="*/ 249 h 500"/>
                <a:gd name="T44" fmla="*/ 73 w 396"/>
                <a:gd name="T45" fmla="*/ 285 h 500"/>
                <a:gd name="T46" fmla="*/ 71 w 396"/>
                <a:gd name="T47" fmla="*/ 322 h 500"/>
                <a:gd name="T48" fmla="*/ 75 w 396"/>
                <a:gd name="T49" fmla="*/ 356 h 500"/>
                <a:gd name="T50" fmla="*/ 84 w 396"/>
                <a:gd name="T51" fmla="*/ 383 h 500"/>
                <a:gd name="T52" fmla="*/ 96 w 396"/>
                <a:gd name="T53" fmla="*/ 402 h 500"/>
                <a:gd name="T54" fmla="*/ 114 w 396"/>
                <a:gd name="T55" fmla="*/ 418 h 500"/>
                <a:gd name="T56" fmla="*/ 133 w 396"/>
                <a:gd name="T57" fmla="*/ 429 h 500"/>
                <a:gd name="T58" fmla="*/ 155 w 396"/>
                <a:gd name="T59" fmla="*/ 434 h 500"/>
                <a:gd name="T60" fmla="*/ 176 w 396"/>
                <a:gd name="T61" fmla="*/ 436 h 500"/>
                <a:gd name="T62" fmla="*/ 208 w 396"/>
                <a:gd name="T63" fmla="*/ 434 h 500"/>
                <a:gd name="T64" fmla="*/ 236 w 396"/>
                <a:gd name="T65" fmla="*/ 424 h 500"/>
                <a:gd name="T66" fmla="*/ 265 w 396"/>
                <a:gd name="T67" fmla="*/ 406 h 500"/>
                <a:gd name="T68" fmla="*/ 293 w 396"/>
                <a:gd name="T69" fmla="*/ 381 h 500"/>
                <a:gd name="T70" fmla="*/ 293 w 396"/>
                <a:gd name="T71" fmla="*/ 379 h 500"/>
                <a:gd name="T72" fmla="*/ 293 w 396"/>
                <a:gd name="T73" fmla="*/ 381 h 500"/>
                <a:gd name="T74" fmla="*/ 334 w 396"/>
                <a:gd name="T75" fmla="*/ 431 h 500"/>
                <a:gd name="T76" fmla="*/ 334 w 396"/>
                <a:gd name="T77" fmla="*/ 431 h 500"/>
                <a:gd name="T78" fmla="*/ 298 w 396"/>
                <a:gd name="T79" fmla="*/ 461 h 500"/>
                <a:gd name="T80" fmla="*/ 259 w 396"/>
                <a:gd name="T81" fmla="*/ 482 h 500"/>
                <a:gd name="T82" fmla="*/ 217 w 396"/>
                <a:gd name="T83" fmla="*/ 495 h 500"/>
                <a:gd name="T84" fmla="*/ 172 w 396"/>
                <a:gd name="T85" fmla="*/ 500 h 500"/>
                <a:gd name="T86" fmla="*/ 130 w 396"/>
                <a:gd name="T87" fmla="*/ 497 h 500"/>
                <a:gd name="T88" fmla="*/ 91 w 396"/>
                <a:gd name="T89" fmla="*/ 484 h 500"/>
                <a:gd name="T90" fmla="*/ 61 w 396"/>
                <a:gd name="T91" fmla="*/ 465 h 500"/>
                <a:gd name="T92" fmla="*/ 34 w 396"/>
                <a:gd name="T93" fmla="*/ 440 h 500"/>
                <a:gd name="T94" fmla="*/ 16 w 396"/>
                <a:gd name="T95" fmla="*/ 406 h 500"/>
                <a:gd name="T96" fmla="*/ 4 w 396"/>
                <a:gd name="T97" fmla="*/ 368 h 500"/>
                <a:gd name="T98" fmla="*/ 0 w 396"/>
                <a:gd name="T99" fmla="*/ 324 h 500"/>
                <a:gd name="T100" fmla="*/ 2 w 396"/>
                <a:gd name="T101" fmla="*/ 303 h 500"/>
                <a:gd name="T102" fmla="*/ 4 w 396"/>
                <a:gd name="T103" fmla="*/ 276 h 500"/>
                <a:gd name="T104" fmla="*/ 7 w 396"/>
                <a:gd name="T105" fmla="*/ 249 h 500"/>
                <a:gd name="T106" fmla="*/ 22 w 396"/>
                <a:gd name="T107" fmla="*/ 192 h 500"/>
                <a:gd name="T108" fmla="*/ 41 w 396"/>
                <a:gd name="T109" fmla="*/ 143 h 500"/>
                <a:gd name="T110" fmla="*/ 64 w 396"/>
                <a:gd name="T111" fmla="*/ 100 h 500"/>
                <a:gd name="T112" fmla="*/ 94 w 396"/>
                <a:gd name="T113" fmla="*/ 64 h 500"/>
                <a:gd name="T114" fmla="*/ 128 w 396"/>
                <a:gd name="T115" fmla="*/ 36 h 500"/>
                <a:gd name="T116" fmla="*/ 167 w 396"/>
                <a:gd name="T117" fmla="*/ 16 h 500"/>
                <a:gd name="T118" fmla="*/ 210 w 396"/>
                <a:gd name="T119" fmla="*/ 4 h 500"/>
                <a:gd name="T120" fmla="*/ 256 w 396"/>
                <a:gd name="T121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6" h="500">
                  <a:moveTo>
                    <a:pt x="256" y="0"/>
                  </a:moveTo>
                  <a:lnTo>
                    <a:pt x="291" y="2"/>
                  </a:lnTo>
                  <a:lnTo>
                    <a:pt x="322" y="11"/>
                  </a:lnTo>
                  <a:lnTo>
                    <a:pt x="350" y="25"/>
                  </a:lnTo>
                  <a:lnTo>
                    <a:pt x="375" y="45"/>
                  </a:lnTo>
                  <a:lnTo>
                    <a:pt x="396" y="72"/>
                  </a:lnTo>
                  <a:lnTo>
                    <a:pt x="396" y="73"/>
                  </a:lnTo>
                  <a:lnTo>
                    <a:pt x="396" y="73"/>
                  </a:lnTo>
                  <a:lnTo>
                    <a:pt x="345" y="118"/>
                  </a:lnTo>
                  <a:lnTo>
                    <a:pt x="343" y="116"/>
                  </a:lnTo>
                  <a:lnTo>
                    <a:pt x="323" y="91"/>
                  </a:lnTo>
                  <a:lnTo>
                    <a:pt x="302" y="75"/>
                  </a:lnTo>
                  <a:lnTo>
                    <a:pt x="277" y="66"/>
                  </a:lnTo>
                  <a:lnTo>
                    <a:pt x="249" y="63"/>
                  </a:lnTo>
                  <a:lnTo>
                    <a:pt x="210" y="68"/>
                  </a:lnTo>
                  <a:lnTo>
                    <a:pt x="174" y="84"/>
                  </a:lnTo>
                  <a:lnTo>
                    <a:pt x="142" y="111"/>
                  </a:lnTo>
                  <a:lnTo>
                    <a:pt x="121" y="136"/>
                  </a:lnTo>
                  <a:lnTo>
                    <a:pt x="105" y="164"/>
                  </a:lnTo>
                  <a:lnTo>
                    <a:pt x="94" y="194"/>
                  </a:lnTo>
                  <a:lnTo>
                    <a:pt x="86" y="223"/>
                  </a:lnTo>
                  <a:lnTo>
                    <a:pt x="80" y="249"/>
                  </a:lnTo>
                  <a:lnTo>
                    <a:pt x="73" y="285"/>
                  </a:lnTo>
                  <a:lnTo>
                    <a:pt x="71" y="322"/>
                  </a:lnTo>
                  <a:lnTo>
                    <a:pt x="75" y="356"/>
                  </a:lnTo>
                  <a:lnTo>
                    <a:pt x="84" y="383"/>
                  </a:lnTo>
                  <a:lnTo>
                    <a:pt x="96" y="402"/>
                  </a:lnTo>
                  <a:lnTo>
                    <a:pt x="114" y="418"/>
                  </a:lnTo>
                  <a:lnTo>
                    <a:pt x="133" y="429"/>
                  </a:lnTo>
                  <a:lnTo>
                    <a:pt x="155" y="434"/>
                  </a:lnTo>
                  <a:lnTo>
                    <a:pt x="176" y="436"/>
                  </a:lnTo>
                  <a:lnTo>
                    <a:pt x="208" y="434"/>
                  </a:lnTo>
                  <a:lnTo>
                    <a:pt x="236" y="424"/>
                  </a:lnTo>
                  <a:lnTo>
                    <a:pt x="265" y="406"/>
                  </a:lnTo>
                  <a:lnTo>
                    <a:pt x="293" y="381"/>
                  </a:lnTo>
                  <a:lnTo>
                    <a:pt x="293" y="379"/>
                  </a:lnTo>
                  <a:lnTo>
                    <a:pt x="293" y="381"/>
                  </a:lnTo>
                  <a:lnTo>
                    <a:pt x="334" y="431"/>
                  </a:lnTo>
                  <a:lnTo>
                    <a:pt x="334" y="431"/>
                  </a:lnTo>
                  <a:lnTo>
                    <a:pt x="298" y="461"/>
                  </a:lnTo>
                  <a:lnTo>
                    <a:pt x="259" y="482"/>
                  </a:lnTo>
                  <a:lnTo>
                    <a:pt x="217" y="495"/>
                  </a:lnTo>
                  <a:lnTo>
                    <a:pt x="172" y="500"/>
                  </a:lnTo>
                  <a:lnTo>
                    <a:pt x="130" y="497"/>
                  </a:lnTo>
                  <a:lnTo>
                    <a:pt x="91" y="484"/>
                  </a:lnTo>
                  <a:lnTo>
                    <a:pt x="61" y="465"/>
                  </a:lnTo>
                  <a:lnTo>
                    <a:pt x="34" y="440"/>
                  </a:lnTo>
                  <a:lnTo>
                    <a:pt x="16" y="406"/>
                  </a:lnTo>
                  <a:lnTo>
                    <a:pt x="4" y="368"/>
                  </a:lnTo>
                  <a:lnTo>
                    <a:pt x="0" y="324"/>
                  </a:lnTo>
                  <a:lnTo>
                    <a:pt x="2" y="303"/>
                  </a:lnTo>
                  <a:lnTo>
                    <a:pt x="4" y="276"/>
                  </a:lnTo>
                  <a:lnTo>
                    <a:pt x="7" y="249"/>
                  </a:lnTo>
                  <a:lnTo>
                    <a:pt x="22" y="192"/>
                  </a:lnTo>
                  <a:lnTo>
                    <a:pt x="41" y="143"/>
                  </a:lnTo>
                  <a:lnTo>
                    <a:pt x="64" y="100"/>
                  </a:lnTo>
                  <a:lnTo>
                    <a:pt x="94" y="64"/>
                  </a:lnTo>
                  <a:lnTo>
                    <a:pt x="128" y="36"/>
                  </a:lnTo>
                  <a:lnTo>
                    <a:pt x="167" y="16"/>
                  </a:lnTo>
                  <a:lnTo>
                    <a:pt x="210" y="4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1959789D-A313-4A80-AE84-BAFE9C232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" y="3239"/>
              <a:ext cx="44" cy="44"/>
            </a:xfrm>
            <a:custGeom>
              <a:avLst/>
              <a:gdLst>
                <a:gd name="T0" fmla="*/ 17 w 88"/>
                <a:gd name="T1" fmla="*/ 0 h 89"/>
                <a:gd name="T2" fmla="*/ 88 w 88"/>
                <a:gd name="T3" fmla="*/ 0 h 89"/>
                <a:gd name="T4" fmla="*/ 71 w 88"/>
                <a:gd name="T5" fmla="*/ 89 h 89"/>
                <a:gd name="T6" fmla="*/ 0 w 88"/>
                <a:gd name="T7" fmla="*/ 89 h 89"/>
                <a:gd name="T8" fmla="*/ 17 w 88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9">
                  <a:moveTo>
                    <a:pt x="17" y="0"/>
                  </a:moveTo>
                  <a:lnTo>
                    <a:pt x="88" y="0"/>
                  </a:lnTo>
                  <a:lnTo>
                    <a:pt x="71" y="89"/>
                  </a:lnTo>
                  <a:lnTo>
                    <a:pt x="0" y="89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057B3C7-C86C-4C10-A13E-E0A521D68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4" y="3239"/>
              <a:ext cx="44" cy="44"/>
            </a:xfrm>
            <a:custGeom>
              <a:avLst/>
              <a:gdLst>
                <a:gd name="T0" fmla="*/ 18 w 89"/>
                <a:gd name="T1" fmla="*/ 0 h 89"/>
                <a:gd name="T2" fmla="*/ 89 w 89"/>
                <a:gd name="T3" fmla="*/ 0 h 89"/>
                <a:gd name="T4" fmla="*/ 71 w 89"/>
                <a:gd name="T5" fmla="*/ 89 h 89"/>
                <a:gd name="T6" fmla="*/ 0 w 89"/>
                <a:gd name="T7" fmla="*/ 89 h 89"/>
                <a:gd name="T8" fmla="*/ 18 w 89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89">
                  <a:moveTo>
                    <a:pt x="18" y="0"/>
                  </a:moveTo>
                  <a:lnTo>
                    <a:pt x="89" y="0"/>
                  </a:lnTo>
                  <a:lnTo>
                    <a:pt x="71" y="89"/>
                  </a:lnTo>
                  <a:lnTo>
                    <a:pt x="0" y="8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DBF7735-8A27-4A69-BA60-9F04535A0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" y="3239"/>
              <a:ext cx="44" cy="44"/>
            </a:xfrm>
            <a:custGeom>
              <a:avLst/>
              <a:gdLst>
                <a:gd name="T0" fmla="*/ 18 w 89"/>
                <a:gd name="T1" fmla="*/ 0 h 89"/>
                <a:gd name="T2" fmla="*/ 89 w 89"/>
                <a:gd name="T3" fmla="*/ 0 h 89"/>
                <a:gd name="T4" fmla="*/ 71 w 89"/>
                <a:gd name="T5" fmla="*/ 89 h 89"/>
                <a:gd name="T6" fmla="*/ 0 w 89"/>
                <a:gd name="T7" fmla="*/ 89 h 89"/>
                <a:gd name="T8" fmla="*/ 18 w 89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89">
                  <a:moveTo>
                    <a:pt x="18" y="0"/>
                  </a:moveTo>
                  <a:lnTo>
                    <a:pt x="89" y="0"/>
                  </a:lnTo>
                  <a:lnTo>
                    <a:pt x="71" y="89"/>
                  </a:lnTo>
                  <a:lnTo>
                    <a:pt x="0" y="8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B2088F6-5B22-4A3C-8F70-7D0ACC9C7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" y="3239"/>
              <a:ext cx="941" cy="356"/>
            </a:xfrm>
            <a:custGeom>
              <a:avLst/>
              <a:gdLst>
                <a:gd name="T0" fmla="*/ 144 w 1883"/>
                <a:gd name="T1" fmla="*/ 0 h 713"/>
                <a:gd name="T2" fmla="*/ 1501 w 1883"/>
                <a:gd name="T3" fmla="*/ 0 h 713"/>
                <a:gd name="T4" fmla="*/ 1444 w 1883"/>
                <a:gd name="T5" fmla="*/ 277 h 713"/>
                <a:gd name="T6" fmla="*/ 1604 w 1883"/>
                <a:gd name="T7" fmla="*/ 277 h 713"/>
                <a:gd name="T8" fmla="*/ 1661 w 1883"/>
                <a:gd name="T9" fmla="*/ 0 h 713"/>
                <a:gd name="T10" fmla="*/ 1883 w 1883"/>
                <a:gd name="T11" fmla="*/ 0 h 713"/>
                <a:gd name="T12" fmla="*/ 1741 w 1883"/>
                <a:gd name="T13" fmla="*/ 713 h 713"/>
                <a:gd name="T14" fmla="*/ 1519 w 1883"/>
                <a:gd name="T15" fmla="*/ 713 h 713"/>
                <a:gd name="T16" fmla="*/ 1572 w 1883"/>
                <a:gd name="T17" fmla="*/ 437 h 713"/>
                <a:gd name="T18" fmla="*/ 1412 w 1883"/>
                <a:gd name="T19" fmla="*/ 437 h 713"/>
                <a:gd name="T20" fmla="*/ 1359 w 1883"/>
                <a:gd name="T21" fmla="*/ 713 h 713"/>
                <a:gd name="T22" fmla="*/ 1136 w 1883"/>
                <a:gd name="T23" fmla="*/ 713 h 713"/>
                <a:gd name="T24" fmla="*/ 1244 w 1883"/>
                <a:gd name="T25" fmla="*/ 178 h 713"/>
                <a:gd name="T26" fmla="*/ 1057 w 1883"/>
                <a:gd name="T27" fmla="*/ 178 h 713"/>
                <a:gd name="T28" fmla="*/ 949 w 1883"/>
                <a:gd name="T29" fmla="*/ 713 h 713"/>
                <a:gd name="T30" fmla="*/ 727 w 1883"/>
                <a:gd name="T31" fmla="*/ 713 h 713"/>
                <a:gd name="T32" fmla="*/ 836 w 1883"/>
                <a:gd name="T33" fmla="*/ 178 h 713"/>
                <a:gd name="T34" fmla="*/ 328 w 1883"/>
                <a:gd name="T35" fmla="*/ 178 h 713"/>
                <a:gd name="T36" fmla="*/ 309 w 1883"/>
                <a:gd name="T37" fmla="*/ 277 h 713"/>
                <a:gd name="T38" fmla="*/ 628 w 1883"/>
                <a:gd name="T39" fmla="*/ 277 h 713"/>
                <a:gd name="T40" fmla="*/ 596 w 1883"/>
                <a:gd name="T41" fmla="*/ 437 h 713"/>
                <a:gd name="T42" fmla="*/ 277 w 1883"/>
                <a:gd name="T43" fmla="*/ 437 h 713"/>
                <a:gd name="T44" fmla="*/ 257 w 1883"/>
                <a:gd name="T45" fmla="*/ 535 h 713"/>
                <a:gd name="T46" fmla="*/ 577 w 1883"/>
                <a:gd name="T47" fmla="*/ 535 h 713"/>
                <a:gd name="T48" fmla="*/ 541 w 1883"/>
                <a:gd name="T49" fmla="*/ 713 h 713"/>
                <a:gd name="T50" fmla="*/ 0 w 1883"/>
                <a:gd name="T51" fmla="*/ 713 h 713"/>
                <a:gd name="T52" fmla="*/ 144 w 1883"/>
                <a:gd name="T53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83" h="713">
                  <a:moveTo>
                    <a:pt x="144" y="0"/>
                  </a:moveTo>
                  <a:lnTo>
                    <a:pt x="1501" y="0"/>
                  </a:lnTo>
                  <a:lnTo>
                    <a:pt x="1444" y="277"/>
                  </a:lnTo>
                  <a:lnTo>
                    <a:pt x="1604" y="277"/>
                  </a:lnTo>
                  <a:lnTo>
                    <a:pt x="1661" y="0"/>
                  </a:lnTo>
                  <a:lnTo>
                    <a:pt x="1883" y="0"/>
                  </a:lnTo>
                  <a:lnTo>
                    <a:pt x="1741" y="713"/>
                  </a:lnTo>
                  <a:lnTo>
                    <a:pt x="1519" y="713"/>
                  </a:lnTo>
                  <a:lnTo>
                    <a:pt x="1572" y="437"/>
                  </a:lnTo>
                  <a:lnTo>
                    <a:pt x="1412" y="437"/>
                  </a:lnTo>
                  <a:lnTo>
                    <a:pt x="1359" y="713"/>
                  </a:lnTo>
                  <a:lnTo>
                    <a:pt x="1136" y="713"/>
                  </a:lnTo>
                  <a:lnTo>
                    <a:pt x="1244" y="178"/>
                  </a:lnTo>
                  <a:lnTo>
                    <a:pt x="1057" y="178"/>
                  </a:lnTo>
                  <a:lnTo>
                    <a:pt x="949" y="713"/>
                  </a:lnTo>
                  <a:lnTo>
                    <a:pt x="727" y="713"/>
                  </a:lnTo>
                  <a:lnTo>
                    <a:pt x="836" y="178"/>
                  </a:lnTo>
                  <a:lnTo>
                    <a:pt x="328" y="178"/>
                  </a:lnTo>
                  <a:lnTo>
                    <a:pt x="309" y="277"/>
                  </a:lnTo>
                  <a:lnTo>
                    <a:pt x="628" y="277"/>
                  </a:lnTo>
                  <a:lnTo>
                    <a:pt x="596" y="437"/>
                  </a:lnTo>
                  <a:lnTo>
                    <a:pt x="277" y="437"/>
                  </a:lnTo>
                  <a:lnTo>
                    <a:pt x="257" y="535"/>
                  </a:lnTo>
                  <a:lnTo>
                    <a:pt x="577" y="535"/>
                  </a:lnTo>
                  <a:lnTo>
                    <a:pt x="541" y="713"/>
                  </a:lnTo>
                  <a:lnTo>
                    <a:pt x="0" y="71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F6695B25-D379-4599-BBFA-BE4F746565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27"/>
          <a:stretch/>
        </p:blipFill>
        <p:spPr>
          <a:xfrm>
            <a:off x="6773307" y="4981815"/>
            <a:ext cx="1992443" cy="1234524"/>
          </a:xfrm>
          <a:prstGeom prst="rect">
            <a:avLst/>
          </a:prstGeom>
        </p:spPr>
      </p:pic>
      <p:pic>
        <p:nvPicPr>
          <p:cNvPr id="21" name="Google Shape;59;p13">
            <a:extLst>
              <a:ext uri="{FF2B5EF4-FFF2-40B4-BE49-F238E27FC236}">
                <a16:creationId xmlns:a16="http://schemas.microsoft.com/office/drawing/2014/main" id="{BF54FEA5-0C13-4834-A65F-080E50EAEB0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9" t="-1735" r="-29" b="50000"/>
          <a:stretch/>
        </p:blipFill>
        <p:spPr>
          <a:xfrm>
            <a:off x="452672" y="5302584"/>
            <a:ext cx="2201641" cy="4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144;p21">
            <a:extLst>
              <a:ext uri="{FF2B5EF4-FFF2-40B4-BE49-F238E27FC236}">
                <a16:creationId xmlns:a16="http://schemas.microsoft.com/office/drawing/2014/main" id="{87DD0FFF-D85A-4EF8-BAC0-897AE91BF249}"/>
              </a:ext>
            </a:extLst>
          </p:cNvPr>
          <p:cNvSpPr/>
          <p:nvPr/>
        </p:nvSpPr>
        <p:spPr>
          <a:xfrm>
            <a:off x="50" y="6524"/>
            <a:ext cx="9144000" cy="32516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Session </a:t>
            </a:r>
            <a:r>
              <a:rPr lang="en-US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V-A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r>
              <a:rPr lang="en-US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Domain Specific Accelerators 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(</a:t>
            </a:r>
            <a:r>
              <a:rPr lang="en-US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Tuesday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1:30PM)</a:t>
            </a:r>
            <a:endParaRPr b="1" dirty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0732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Αποτέλεσμα εικόνας για machine learning logo">
            <a:extLst>
              <a:ext uri="{FF2B5EF4-FFF2-40B4-BE49-F238E27FC236}">
                <a16:creationId xmlns:a16="http://schemas.microsoft.com/office/drawing/2014/main" id="{8128B82F-7228-493F-BFB0-D930C6742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662" y="1497743"/>
            <a:ext cx="2025121" cy="16376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Αποτέλεσμα εικόνας για graph processing">
            <a:extLst>
              <a:ext uri="{FF2B5EF4-FFF2-40B4-BE49-F238E27FC236}">
                <a16:creationId xmlns:a16="http://schemas.microsoft.com/office/drawing/2014/main" id="{04E9C3DB-5153-4444-BC7B-EFC994B85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187" y="1604549"/>
            <a:ext cx="2119529" cy="13679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476BE4E-3221-4EDE-972A-C2FAAE11A5DA}"/>
              </a:ext>
            </a:extLst>
          </p:cNvPr>
          <p:cNvSpPr txBox="1"/>
          <p:nvPr/>
        </p:nvSpPr>
        <p:spPr>
          <a:xfrm>
            <a:off x="273200" y="973806"/>
            <a:ext cx="3251916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50" b="1" i="1" dirty="0">
                <a:latin typeface="Segoe UI" panose="020B0502040204020203" pitchFamily="34" charset="0"/>
                <a:cs typeface="Segoe UI" panose="020B0502040204020203" pitchFamily="34" charset="0"/>
              </a:rPr>
              <a:t>Recommender Systems</a:t>
            </a:r>
            <a:endParaRPr lang="en-CH" sz="225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24B9A2-44C7-44E5-A974-131525D614A2}"/>
              </a:ext>
            </a:extLst>
          </p:cNvPr>
          <p:cNvSpPr txBox="1"/>
          <p:nvPr/>
        </p:nvSpPr>
        <p:spPr>
          <a:xfrm>
            <a:off x="3712994" y="973806"/>
            <a:ext cx="2356543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50" b="1" i="1" dirty="0">
                <a:latin typeface="Segoe UI" panose="020B0502040204020203" pitchFamily="34" charset="0"/>
                <a:cs typeface="Segoe UI" panose="020B0502040204020203" pitchFamily="34" charset="0"/>
              </a:rPr>
              <a:t>Graph Analytics</a:t>
            </a:r>
            <a:endParaRPr lang="en-CH" sz="225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ACD326-CFD2-4CD6-9FF4-266699BCB8BA}"/>
              </a:ext>
            </a:extLst>
          </p:cNvPr>
          <p:cNvSpPr txBox="1"/>
          <p:nvPr/>
        </p:nvSpPr>
        <p:spPr>
          <a:xfrm>
            <a:off x="6385376" y="972803"/>
            <a:ext cx="248542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50" b="1" i="1" dirty="0">
                <a:latin typeface="Segoe UI" panose="020B0502040204020203" pitchFamily="34" charset="0"/>
                <a:cs typeface="Segoe UI" panose="020B0502040204020203" pitchFamily="34" charset="0"/>
              </a:rPr>
              <a:t>Neural Networks</a:t>
            </a:r>
            <a:endParaRPr lang="en-CH" sz="225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F8AD65-FD6E-4541-AF1D-D0496C094F48}"/>
              </a:ext>
            </a:extLst>
          </p:cNvPr>
          <p:cNvSpPr txBox="1"/>
          <p:nvPr/>
        </p:nvSpPr>
        <p:spPr>
          <a:xfrm>
            <a:off x="186071" y="3471025"/>
            <a:ext cx="2635786" cy="361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Collaborative Filtering</a:t>
            </a:r>
            <a:endParaRPr lang="en-CH" sz="17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C559EB-FE96-4FA6-80A4-C0B9CF7BC7E6}"/>
              </a:ext>
            </a:extLst>
          </p:cNvPr>
          <p:cNvSpPr txBox="1"/>
          <p:nvPr/>
        </p:nvSpPr>
        <p:spPr>
          <a:xfrm>
            <a:off x="3455356" y="3290166"/>
            <a:ext cx="252229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PageRank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Breadth-First Search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Betweenness </a:t>
            </a:r>
          </a:p>
          <a:p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     Centrality</a:t>
            </a:r>
            <a:endParaRPr lang="en-CH" sz="17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FB1DD3-F3C7-4B0D-9480-C462C6577D5B}"/>
              </a:ext>
            </a:extLst>
          </p:cNvPr>
          <p:cNvSpPr txBox="1"/>
          <p:nvPr/>
        </p:nvSpPr>
        <p:spPr>
          <a:xfrm>
            <a:off x="6208985" y="3274354"/>
            <a:ext cx="279692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Graph Neural 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Sparse Deep </a:t>
            </a:r>
          </a:p>
          <a:p>
            <a:r>
              <a:rPr lang="en-US" sz="1750" dirty="0">
                <a:latin typeface="Segoe UI" panose="020B0502040204020203" pitchFamily="34" charset="0"/>
                <a:cs typeface="Segoe UI" panose="020B0502040204020203" pitchFamily="34" charset="0"/>
              </a:rPr>
              <a:t>     Neural Networks</a:t>
            </a:r>
          </a:p>
          <a:p>
            <a:endParaRPr lang="en-CH" sz="17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8F61EFD-77A4-4424-ABE9-2587D297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Sparse Matrix Operations are Widespread Today </a:t>
            </a:r>
            <a:endParaRPr lang="en-CH" sz="3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47DC36-F7BA-43AE-965E-BEFC435C5BC7}"/>
              </a:ext>
            </a:extLst>
          </p:cNvPr>
          <p:cNvSpPr/>
          <p:nvPr/>
        </p:nvSpPr>
        <p:spPr>
          <a:xfrm>
            <a:off x="0" y="4582828"/>
            <a:ext cx="9144000" cy="177846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Sparse matrix compression </a:t>
            </a:r>
          </a:p>
          <a:p>
            <a:pPr algn="ctr"/>
            <a:r>
              <a:rPr lang="en-US" sz="3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 essential to enable </a:t>
            </a:r>
          </a:p>
          <a:p>
            <a:pPr algn="ctr"/>
            <a:r>
              <a:rPr lang="en-US" sz="3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efficient storage and computation </a:t>
            </a:r>
            <a:endParaRPr lang="en-CH" sz="3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3" name="Picture 2" descr="Αποτέλεσμα εικόνας για recommender systems facebook">
            <a:extLst>
              <a:ext uri="{FF2B5EF4-FFF2-40B4-BE49-F238E27FC236}">
                <a16:creationId xmlns:a16="http://schemas.microsoft.com/office/drawing/2014/main" id="{1AAC7743-3B83-420E-B0DA-F1B878720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34" y="1412388"/>
            <a:ext cx="3153990" cy="210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354898-3EAC-4A92-8076-0340C86D48F5}"/>
              </a:ext>
            </a:extLst>
          </p:cNvPr>
          <p:cNvSpPr/>
          <p:nvPr/>
        </p:nvSpPr>
        <p:spPr>
          <a:xfrm>
            <a:off x="8405608" y="63563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3258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7" grpId="0"/>
      <p:bldP spid="9" grpId="0"/>
      <p:bldP spid="10" grpId="0"/>
      <p:bldP spid="11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49FB81A-0B8B-4330-9839-1F211D643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Limitations of Existing Compression Formats</a:t>
            </a:r>
            <a:endParaRPr lang="en-CH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A2B1AD-73F1-4952-AADF-EF47F3857412}"/>
              </a:ext>
            </a:extLst>
          </p:cNvPr>
          <p:cNvSpPr txBox="1"/>
          <p:nvPr/>
        </p:nvSpPr>
        <p:spPr>
          <a:xfrm>
            <a:off x="169011" y="1672639"/>
            <a:ext cx="3555413" cy="9002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625" b="1" dirty="0">
                <a:latin typeface="Segoe UI" panose="020B0502040204020203" pitchFamily="34" charset="0"/>
                <a:cs typeface="Segoe UI" panose="020B0502040204020203" pitchFamily="34" charset="0"/>
              </a:rPr>
              <a:t>General formats optimize for storage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9FBE41-2E96-442F-825C-44C66D3BD684}"/>
              </a:ext>
            </a:extLst>
          </p:cNvPr>
          <p:cNvSpPr txBox="1"/>
          <p:nvPr/>
        </p:nvSpPr>
        <p:spPr>
          <a:xfrm>
            <a:off x="169011" y="4491756"/>
            <a:ext cx="4816896" cy="13042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625" b="1" dirty="0">
                <a:latin typeface="Segoe UI" panose="020B0502040204020203" pitchFamily="34" charset="0"/>
                <a:cs typeface="Segoe UI" panose="020B0502040204020203" pitchFamily="34" charset="0"/>
              </a:rPr>
              <a:t>Specialized formats assume </a:t>
            </a:r>
          </a:p>
          <a:p>
            <a:r>
              <a:rPr lang="en-US" sz="2625" b="1" u="sng" dirty="0">
                <a:latin typeface="Segoe UI" panose="020B0502040204020203" pitchFamily="34" charset="0"/>
                <a:cs typeface="Segoe UI" panose="020B0502040204020203" pitchFamily="34" charset="0"/>
              </a:rPr>
              <a:t>specific matrix structures</a:t>
            </a:r>
            <a:r>
              <a:rPr lang="en-US" sz="2625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en-US" sz="2625" b="1" dirty="0">
                <a:latin typeface="Segoe UI" panose="020B0502040204020203" pitchFamily="34" charset="0"/>
                <a:cs typeface="Segoe UI" panose="020B0502040204020203" pitchFamily="34" charset="0"/>
              </a:rPr>
              <a:t>and patterns (e.g., diagonals)</a:t>
            </a:r>
            <a:endParaRPr lang="en-CH" sz="2625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787239F7-DCB5-4C74-A110-5668D4128FC7}"/>
              </a:ext>
            </a:extLst>
          </p:cNvPr>
          <p:cNvSpPr/>
          <p:nvPr/>
        </p:nvSpPr>
        <p:spPr>
          <a:xfrm>
            <a:off x="3891372" y="1979321"/>
            <a:ext cx="721686" cy="30091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35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067D6B8-7E62-489F-AD5B-845653DA7B60}"/>
              </a:ext>
            </a:extLst>
          </p:cNvPr>
          <p:cNvSpPr/>
          <p:nvPr/>
        </p:nvSpPr>
        <p:spPr>
          <a:xfrm>
            <a:off x="5219191" y="4993402"/>
            <a:ext cx="746256" cy="30091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35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BF86C3-B47E-4F2F-8D41-455DC6261C2F}"/>
              </a:ext>
            </a:extLst>
          </p:cNvPr>
          <p:cNvSpPr txBox="1"/>
          <p:nvPr/>
        </p:nvSpPr>
        <p:spPr>
          <a:xfrm>
            <a:off x="4780006" y="1493316"/>
            <a:ext cx="4220494" cy="13042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25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Expensive</a:t>
            </a:r>
            <a:r>
              <a:rPr lang="en-US" sz="2625" b="1" dirty="0">
                <a:latin typeface="Segoe UI" panose="020B0502040204020203" pitchFamily="34" charset="0"/>
                <a:cs typeface="Segoe UI" panose="020B0502040204020203" pitchFamily="34" charset="0"/>
              </a:rPr>
              <a:t> discovery of the positions </a:t>
            </a:r>
          </a:p>
          <a:p>
            <a:pPr algn="ctr"/>
            <a:r>
              <a:rPr lang="en-US" sz="2625" b="1" dirty="0">
                <a:latin typeface="Segoe UI" panose="020B0502040204020203" pitchFamily="34" charset="0"/>
                <a:cs typeface="Segoe UI" panose="020B0502040204020203" pitchFamily="34" charset="0"/>
              </a:rPr>
              <a:t>of non-zero elements</a:t>
            </a:r>
            <a:endParaRPr lang="en-CH" sz="2625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52CADA-1BE9-4335-BE03-E64BD86785EE}"/>
              </a:ext>
            </a:extLst>
          </p:cNvPr>
          <p:cNvSpPr txBox="1"/>
          <p:nvPr/>
        </p:nvSpPr>
        <p:spPr>
          <a:xfrm>
            <a:off x="6180184" y="4694795"/>
            <a:ext cx="2364691" cy="900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25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Narrow </a:t>
            </a:r>
          </a:p>
          <a:p>
            <a:pPr algn="ctr"/>
            <a:r>
              <a:rPr lang="en-US" sz="2625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applicability</a:t>
            </a:r>
            <a:endParaRPr lang="en-CH" sz="2625" b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281571-4ABC-4D7E-A60A-2D6156174477}"/>
              </a:ext>
            </a:extLst>
          </p:cNvPr>
          <p:cNvCxnSpPr/>
          <p:nvPr/>
        </p:nvCxnSpPr>
        <p:spPr>
          <a:xfrm>
            <a:off x="0" y="3563224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528D85A-F881-49DD-8120-95FFD4081D79}"/>
              </a:ext>
            </a:extLst>
          </p:cNvPr>
          <p:cNvCxnSpPr/>
          <p:nvPr/>
        </p:nvCxnSpPr>
        <p:spPr>
          <a:xfrm>
            <a:off x="0" y="359817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CA0CDF6F-6940-40D7-9A2E-0B98A1B2CB8C}"/>
              </a:ext>
            </a:extLst>
          </p:cNvPr>
          <p:cNvSpPr/>
          <p:nvPr/>
        </p:nvSpPr>
        <p:spPr>
          <a:xfrm>
            <a:off x="293615" y="1169600"/>
            <a:ext cx="411060" cy="4335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20DC4F7-8C72-47F1-9040-F377520069D5}"/>
              </a:ext>
            </a:extLst>
          </p:cNvPr>
          <p:cNvSpPr/>
          <p:nvPr/>
        </p:nvSpPr>
        <p:spPr>
          <a:xfrm>
            <a:off x="293615" y="3968676"/>
            <a:ext cx="411060" cy="4335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CH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122ADE-A393-4E6C-A714-D026394A3669}"/>
              </a:ext>
            </a:extLst>
          </p:cNvPr>
          <p:cNvSpPr/>
          <p:nvPr/>
        </p:nvSpPr>
        <p:spPr>
          <a:xfrm>
            <a:off x="8405608" y="63563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98771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FF45C68-6A0A-4940-BBE7-C90A5628F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11" y="171112"/>
            <a:ext cx="8894602" cy="606084"/>
          </a:xfrm>
        </p:spPr>
        <p:txBody>
          <a:bodyPr>
            <a:normAutofit fontScale="90000"/>
          </a:bodyPr>
          <a:lstStyle/>
          <a:p>
            <a:r>
              <a:rPr lang="en-US" dirty="0"/>
              <a:t>SMASH</a:t>
            </a:r>
            <a:endParaRPr lang="en-CH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605492-5502-4CE1-85C0-D2AA551FD9DF}"/>
              </a:ext>
            </a:extLst>
          </p:cNvPr>
          <p:cNvSpPr/>
          <p:nvPr/>
        </p:nvSpPr>
        <p:spPr>
          <a:xfrm>
            <a:off x="169011" y="3220103"/>
            <a:ext cx="3506229" cy="18946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Efficient compression using a Hierarchy of Bitmaps</a:t>
            </a:r>
            <a:endParaRPr lang="en-CH" sz="3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B8107A-E002-4A81-8180-718DE0C386AB}"/>
              </a:ext>
            </a:extLst>
          </p:cNvPr>
          <p:cNvSpPr txBox="1"/>
          <p:nvPr/>
        </p:nvSpPr>
        <p:spPr>
          <a:xfrm>
            <a:off x="937361" y="2589994"/>
            <a:ext cx="1794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Software</a:t>
            </a:r>
            <a:endParaRPr lang="en-CH" sz="3000" b="1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3178652-B6D0-4B7B-933B-7B3B3F9B96B4}"/>
              </a:ext>
            </a:extLst>
          </p:cNvPr>
          <p:cNvSpPr/>
          <p:nvPr/>
        </p:nvSpPr>
        <p:spPr>
          <a:xfrm>
            <a:off x="5392501" y="3220103"/>
            <a:ext cx="3664606" cy="1894691"/>
          </a:xfrm>
          <a:prstGeom prst="roundRect">
            <a:avLst/>
          </a:prstGeom>
          <a:solidFill>
            <a:srgbClr val="C0000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Unit that scans bitmaps to  accelerate indexing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D4D495-C145-4ED7-87EF-1B9A91E9CC08}"/>
              </a:ext>
            </a:extLst>
          </p:cNvPr>
          <p:cNvSpPr txBox="1"/>
          <p:nvPr/>
        </p:nvSpPr>
        <p:spPr>
          <a:xfrm>
            <a:off x="6160850" y="2589994"/>
            <a:ext cx="1962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Hardware</a:t>
            </a:r>
            <a:endParaRPr lang="en-CH" sz="3000" b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830B798-4442-4574-A58B-211882AB9478}"/>
              </a:ext>
            </a:extLst>
          </p:cNvPr>
          <p:cNvSpPr/>
          <p:nvPr/>
        </p:nvSpPr>
        <p:spPr>
          <a:xfrm>
            <a:off x="2950671" y="5371268"/>
            <a:ext cx="3129763" cy="87657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 ISA</a:t>
            </a:r>
            <a:endParaRPr lang="en-CH" sz="3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815DE6A-8422-48B2-AF30-1CAB5E378C6B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>
            <a:off x="3675240" y="4167449"/>
            <a:ext cx="1717261" cy="0"/>
          </a:xfrm>
          <a:prstGeom prst="straightConnector1">
            <a:avLst/>
          </a:prstGeom>
          <a:ln w="730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2BFD50E-A6CF-4BAC-9821-813FB50937C4}"/>
              </a:ext>
            </a:extLst>
          </p:cNvPr>
          <p:cNvSpPr txBox="1"/>
          <p:nvPr/>
        </p:nvSpPr>
        <p:spPr>
          <a:xfrm>
            <a:off x="27010" y="1123121"/>
            <a:ext cx="94620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Hardware/Software cooperative mechanism: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Enables </a:t>
            </a:r>
            <a:r>
              <a:rPr lang="en-US" sz="20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highly-efficient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sparse matrix compression and computation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General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across a diverse set of sparse matrices and sparse matrix operations</a:t>
            </a:r>
            <a:endParaRPr lang="en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1A5A13-08F8-4E93-A716-631F741F4E56}"/>
              </a:ext>
            </a:extLst>
          </p:cNvPr>
          <p:cNvSpPr/>
          <p:nvPr/>
        </p:nvSpPr>
        <p:spPr>
          <a:xfrm>
            <a:off x="8405608" y="63563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526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5" grpId="0" animBg="1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BD848A-33F3-4DF0-A68B-CB6ABD7A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Key Results</a:t>
            </a:r>
            <a:endParaRPr lang="en-CH" sz="4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3CD29D-7A36-416E-92A3-F5EB729AD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41243" y="1067740"/>
            <a:ext cx="11582400" cy="4985190"/>
          </a:xfrm>
        </p:spPr>
        <p:txBody>
          <a:bodyPr anchor="ctr">
            <a:noAutofit/>
          </a:bodyPr>
          <a:lstStyle/>
          <a:p>
            <a:pPr marL="457200" lvl="1" indent="0">
              <a:buNone/>
            </a:pPr>
            <a:r>
              <a:rPr lang="en-US" sz="4400" b="1" dirty="0"/>
              <a:t>SMASH</a:t>
            </a:r>
          </a:p>
          <a:p>
            <a:pPr lvl="2">
              <a:buClr>
                <a:schemeClr val="tx1"/>
              </a:buClr>
            </a:pPr>
            <a:r>
              <a:rPr lang="en-US" sz="4000" dirty="0">
                <a:solidFill>
                  <a:srgbClr val="00B050"/>
                </a:solidFill>
              </a:rPr>
              <a:t>38% and 44% speedup </a:t>
            </a:r>
          </a:p>
          <a:p>
            <a:pPr marL="914400" lvl="2" indent="0">
              <a:buClr>
                <a:schemeClr val="tx1"/>
              </a:buClr>
              <a:buNone/>
            </a:pPr>
            <a:r>
              <a:rPr lang="en-US" sz="4000" dirty="0">
                <a:solidFill>
                  <a:srgbClr val="00B050"/>
                </a:solidFill>
              </a:rPr>
              <a:t>  </a:t>
            </a:r>
            <a:r>
              <a:rPr lang="en-US" sz="4000" dirty="0"/>
              <a:t>for </a:t>
            </a:r>
            <a:r>
              <a:rPr lang="en-US" sz="4000" dirty="0" err="1"/>
              <a:t>SpMV</a:t>
            </a:r>
            <a:r>
              <a:rPr lang="en-US" sz="4000" dirty="0"/>
              <a:t> and </a:t>
            </a:r>
            <a:r>
              <a:rPr lang="en-US" sz="4000" dirty="0" err="1"/>
              <a:t>SpMM</a:t>
            </a:r>
            <a:endParaRPr lang="en-US" sz="4000" dirty="0"/>
          </a:p>
          <a:p>
            <a:pPr marL="914400" lvl="2" indent="0">
              <a:buClr>
                <a:schemeClr val="tx1"/>
              </a:buClr>
              <a:buNone/>
            </a:pPr>
            <a:endParaRPr lang="en-US" sz="4400" i="1" dirty="0"/>
          </a:p>
          <a:p>
            <a:pPr marL="457200" lvl="1" indent="0">
              <a:buNone/>
            </a:pPr>
            <a:r>
              <a:rPr lang="en-US" sz="4400" b="1" dirty="0"/>
              <a:t>Hardware Overhead</a:t>
            </a:r>
          </a:p>
          <a:p>
            <a:pPr lvl="2">
              <a:buClr>
                <a:schemeClr val="tx1"/>
              </a:buClr>
            </a:pPr>
            <a:r>
              <a:rPr lang="en-US" sz="4000" dirty="0">
                <a:solidFill>
                  <a:srgbClr val="C00000"/>
                </a:solidFill>
              </a:rPr>
              <a:t>0.076% area overhead over an</a:t>
            </a:r>
          </a:p>
          <a:p>
            <a:pPr marL="914400" lvl="2" indent="0">
              <a:buClr>
                <a:schemeClr val="tx1"/>
              </a:buClr>
              <a:buNone/>
            </a:pPr>
            <a:r>
              <a:rPr lang="en-US" sz="4000" dirty="0">
                <a:solidFill>
                  <a:srgbClr val="C00000"/>
                </a:solidFill>
              </a:rPr>
              <a:t>  Intel Xeon CPU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0D1E8E-0210-4A9B-971E-236C29AF1596}"/>
              </a:ext>
            </a:extLst>
          </p:cNvPr>
          <p:cNvSpPr/>
          <p:nvPr/>
        </p:nvSpPr>
        <p:spPr>
          <a:xfrm>
            <a:off x="8405608" y="63563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34604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080E8E-89DB-4EDA-9091-14AA26D97F0F}"/>
              </a:ext>
            </a:extLst>
          </p:cNvPr>
          <p:cNvSpPr/>
          <p:nvPr/>
        </p:nvSpPr>
        <p:spPr>
          <a:xfrm>
            <a:off x="0" y="0"/>
            <a:ext cx="9144000" cy="43790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35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9F9D11-B71B-4ECC-B434-C28CD352932E}"/>
              </a:ext>
            </a:extLst>
          </p:cNvPr>
          <p:cNvSpPr txBox="1"/>
          <p:nvPr/>
        </p:nvSpPr>
        <p:spPr>
          <a:xfrm>
            <a:off x="309828" y="366131"/>
            <a:ext cx="8487452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</a:t>
            </a:r>
            <a:r>
              <a:rPr lang="en-US" sz="315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en-US" sz="315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Co-designing Software Compression </a:t>
            </a:r>
          </a:p>
          <a:p>
            <a:pPr algn="ctr"/>
            <a:r>
              <a:rPr lang="en-US" sz="315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Hardware-Accelerated Indexing </a:t>
            </a:r>
          </a:p>
          <a:p>
            <a:pPr algn="ctr"/>
            <a:r>
              <a:rPr lang="en-US" sz="315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Efficient Sparse Matrix Operations</a:t>
            </a:r>
            <a:endParaRPr lang="en-CH" sz="315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83960D-C1E4-49EC-8ADF-F908E7DB619A}"/>
              </a:ext>
            </a:extLst>
          </p:cNvPr>
          <p:cNvSpPr txBox="1"/>
          <p:nvPr/>
        </p:nvSpPr>
        <p:spPr>
          <a:xfrm>
            <a:off x="211074" y="2830466"/>
            <a:ext cx="89756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u="sng" dirty="0">
                <a:latin typeface="Segoe UI" panose="020B0502040204020203" pitchFamily="34" charset="0"/>
                <a:cs typeface="Segoe UI" panose="020B0502040204020203" pitchFamily="34" charset="0"/>
              </a:rPr>
              <a:t>Konstantinos Kanellopoulos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 Nandita Vijaykumar, Christina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Giannoula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</a:p>
          <a:p>
            <a:pPr algn="ctr"/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Roknoddin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 Azizi, Skanda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Koppula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 Nika Mansouri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Ghiasi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</a:p>
          <a:p>
            <a:pPr algn="ctr"/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Taha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Shahroodi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, Juan Gomez Luna,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Onur</a:t>
            </a: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100" dirty="0" err="1">
                <a:latin typeface="Segoe UI" panose="020B0502040204020203" pitchFamily="34" charset="0"/>
                <a:cs typeface="Segoe UI" panose="020B0502040204020203" pitchFamily="34" charset="0"/>
              </a:rPr>
              <a:t>Mutlu</a:t>
            </a:r>
            <a:endParaRPr lang="en-CH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E28C7D2F-2A79-43CC-893E-CF19FEFBA17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977442" y="4865457"/>
            <a:ext cx="3565212" cy="1317472"/>
            <a:chOff x="2817" y="2869"/>
            <a:chExt cx="2928" cy="1082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6CDBD085-B003-4CB9-BD71-9F8E894E5ED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17" y="2869"/>
              <a:ext cx="2928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6D899021-A2B6-4E82-A345-BA236E7B1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2869"/>
              <a:ext cx="2928" cy="1081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3EDEE55-76D6-428E-A6DE-855F59B53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" y="3351"/>
              <a:ext cx="217" cy="247"/>
            </a:xfrm>
            <a:custGeom>
              <a:avLst/>
              <a:gdLst>
                <a:gd name="T0" fmla="*/ 68 w 435"/>
                <a:gd name="T1" fmla="*/ 0 h 494"/>
                <a:gd name="T2" fmla="*/ 139 w 435"/>
                <a:gd name="T3" fmla="*/ 0 h 494"/>
                <a:gd name="T4" fmla="*/ 139 w 435"/>
                <a:gd name="T5" fmla="*/ 2 h 494"/>
                <a:gd name="T6" fmla="*/ 78 w 435"/>
                <a:gd name="T7" fmla="*/ 300 h 494"/>
                <a:gd name="T8" fmla="*/ 75 w 435"/>
                <a:gd name="T9" fmla="*/ 325 h 494"/>
                <a:gd name="T10" fmla="*/ 73 w 435"/>
                <a:gd name="T11" fmla="*/ 346 h 494"/>
                <a:gd name="T12" fmla="*/ 78 w 435"/>
                <a:gd name="T13" fmla="*/ 375 h 494"/>
                <a:gd name="T14" fmla="*/ 89 w 435"/>
                <a:gd name="T15" fmla="*/ 398 h 494"/>
                <a:gd name="T16" fmla="*/ 107 w 435"/>
                <a:gd name="T17" fmla="*/ 416 h 494"/>
                <a:gd name="T18" fmla="*/ 131 w 435"/>
                <a:gd name="T19" fmla="*/ 427 h 494"/>
                <a:gd name="T20" fmla="*/ 162 w 435"/>
                <a:gd name="T21" fmla="*/ 430 h 494"/>
                <a:gd name="T22" fmla="*/ 170 w 435"/>
                <a:gd name="T23" fmla="*/ 430 h 494"/>
                <a:gd name="T24" fmla="*/ 185 w 435"/>
                <a:gd name="T25" fmla="*/ 428 h 494"/>
                <a:gd name="T26" fmla="*/ 201 w 435"/>
                <a:gd name="T27" fmla="*/ 425 h 494"/>
                <a:gd name="T28" fmla="*/ 220 w 435"/>
                <a:gd name="T29" fmla="*/ 418 h 494"/>
                <a:gd name="T30" fmla="*/ 240 w 435"/>
                <a:gd name="T31" fmla="*/ 405 h 494"/>
                <a:gd name="T32" fmla="*/ 259 w 435"/>
                <a:gd name="T33" fmla="*/ 389 h 494"/>
                <a:gd name="T34" fmla="*/ 277 w 435"/>
                <a:gd name="T35" fmla="*/ 366 h 494"/>
                <a:gd name="T36" fmla="*/ 293 w 435"/>
                <a:gd name="T37" fmla="*/ 336 h 494"/>
                <a:gd name="T38" fmla="*/ 304 w 435"/>
                <a:gd name="T39" fmla="*/ 298 h 494"/>
                <a:gd name="T40" fmla="*/ 362 w 435"/>
                <a:gd name="T41" fmla="*/ 0 h 494"/>
                <a:gd name="T42" fmla="*/ 435 w 435"/>
                <a:gd name="T43" fmla="*/ 0 h 494"/>
                <a:gd name="T44" fmla="*/ 435 w 435"/>
                <a:gd name="T45" fmla="*/ 2 h 494"/>
                <a:gd name="T46" fmla="*/ 337 w 435"/>
                <a:gd name="T47" fmla="*/ 489 h 494"/>
                <a:gd name="T48" fmla="*/ 268 w 435"/>
                <a:gd name="T49" fmla="*/ 489 h 494"/>
                <a:gd name="T50" fmla="*/ 268 w 435"/>
                <a:gd name="T51" fmla="*/ 487 h 494"/>
                <a:gd name="T52" fmla="*/ 277 w 435"/>
                <a:gd name="T53" fmla="*/ 435 h 494"/>
                <a:gd name="T54" fmla="*/ 249 w 435"/>
                <a:gd name="T55" fmla="*/ 462 h 494"/>
                <a:gd name="T56" fmla="*/ 215 w 435"/>
                <a:gd name="T57" fmla="*/ 480 h 494"/>
                <a:gd name="T58" fmla="*/ 178 w 435"/>
                <a:gd name="T59" fmla="*/ 491 h 494"/>
                <a:gd name="T60" fmla="*/ 135 w 435"/>
                <a:gd name="T61" fmla="*/ 494 h 494"/>
                <a:gd name="T62" fmla="*/ 98 w 435"/>
                <a:gd name="T63" fmla="*/ 489 h 494"/>
                <a:gd name="T64" fmla="*/ 64 w 435"/>
                <a:gd name="T65" fmla="*/ 476 h 494"/>
                <a:gd name="T66" fmla="*/ 37 w 435"/>
                <a:gd name="T67" fmla="*/ 455 h 494"/>
                <a:gd name="T68" fmla="*/ 18 w 435"/>
                <a:gd name="T69" fmla="*/ 428 h 494"/>
                <a:gd name="T70" fmla="*/ 5 w 435"/>
                <a:gd name="T71" fmla="*/ 395 h 494"/>
                <a:gd name="T72" fmla="*/ 0 w 435"/>
                <a:gd name="T73" fmla="*/ 355 h 494"/>
                <a:gd name="T74" fmla="*/ 2 w 435"/>
                <a:gd name="T75" fmla="*/ 332 h 494"/>
                <a:gd name="T76" fmla="*/ 5 w 435"/>
                <a:gd name="T77" fmla="*/ 311 h 494"/>
                <a:gd name="T78" fmla="*/ 7 w 435"/>
                <a:gd name="T79" fmla="*/ 307 h 494"/>
                <a:gd name="T80" fmla="*/ 68 w 435"/>
                <a:gd name="T81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5" h="494">
                  <a:moveTo>
                    <a:pt x="68" y="0"/>
                  </a:moveTo>
                  <a:lnTo>
                    <a:pt x="139" y="0"/>
                  </a:lnTo>
                  <a:lnTo>
                    <a:pt x="139" y="2"/>
                  </a:lnTo>
                  <a:lnTo>
                    <a:pt x="78" y="300"/>
                  </a:lnTo>
                  <a:lnTo>
                    <a:pt x="75" y="325"/>
                  </a:lnTo>
                  <a:lnTo>
                    <a:pt x="73" y="346"/>
                  </a:lnTo>
                  <a:lnTo>
                    <a:pt x="78" y="375"/>
                  </a:lnTo>
                  <a:lnTo>
                    <a:pt x="89" y="398"/>
                  </a:lnTo>
                  <a:lnTo>
                    <a:pt x="107" y="416"/>
                  </a:lnTo>
                  <a:lnTo>
                    <a:pt x="131" y="427"/>
                  </a:lnTo>
                  <a:lnTo>
                    <a:pt x="162" y="430"/>
                  </a:lnTo>
                  <a:lnTo>
                    <a:pt x="170" y="430"/>
                  </a:lnTo>
                  <a:lnTo>
                    <a:pt x="185" y="428"/>
                  </a:lnTo>
                  <a:lnTo>
                    <a:pt x="201" y="425"/>
                  </a:lnTo>
                  <a:lnTo>
                    <a:pt x="220" y="418"/>
                  </a:lnTo>
                  <a:lnTo>
                    <a:pt x="240" y="405"/>
                  </a:lnTo>
                  <a:lnTo>
                    <a:pt x="259" y="389"/>
                  </a:lnTo>
                  <a:lnTo>
                    <a:pt x="277" y="366"/>
                  </a:lnTo>
                  <a:lnTo>
                    <a:pt x="293" y="336"/>
                  </a:lnTo>
                  <a:lnTo>
                    <a:pt x="304" y="298"/>
                  </a:lnTo>
                  <a:lnTo>
                    <a:pt x="362" y="0"/>
                  </a:lnTo>
                  <a:lnTo>
                    <a:pt x="435" y="0"/>
                  </a:lnTo>
                  <a:lnTo>
                    <a:pt x="435" y="2"/>
                  </a:lnTo>
                  <a:lnTo>
                    <a:pt x="337" y="489"/>
                  </a:lnTo>
                  <a:lnTo>
                    <a:pt x="268" y="489"/>
                  </a:lnTo>
                  <a:lnTo>
                    <a:pt x="268" y="487"/>
                  </a:lnTo>
                  <a:lnTo>
                    <a:pt x="277" y="435"/>
                  </a:lnTo>
                  <a:lnTo>
                    <a:pt x="249" y="462"/>
                  </a:lnTo>
                  <a:lnTo>
                    <a:pt x="215" y="480"/>
                  </a:lnTo>
                  <a:lnTo>
                    <a:pt x="178" y="491"/>
                  </a:lnTo>
                  <a:lnTo>
                    <a:pt x="135" y="494"/>
                  </a:lnTo>
                  <a:lnTo>
                    <a:pt x="98" y="489"/>
                  </a:lnTo>
                  <a:lnTo>
                    <a:pt x="64" y="476"/>
                  </a:lnTo>
                  <a:lnTo>
                    <a:pt x="37" y="455"/>
                  </a:lnTo>
                  <a:lnTo>
                    <a:pt x="18" y="428"/>
                  </a:lnTo>
                  <a:lnTo>
                    <a:pt x="5" y="395"/>
                  </a:lnTo>
                  <a:lnTo>
                    <a:pt x="0" y="355"/>
                  </a:lnTo>
                  <a:lnTo>
                    <a:pt x="2" y="332"/>
                  </a:lnTo>
                  <a:lnTo>
                    <a:pt x="5" y="311"/>
                  </a:lnTo>
                  <a:lnTo>
                    <a:pt x="7" y="307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4C210845-27D9-4A84-AEB1-7A8CF5FB6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3" y="3348"/>
              <a:ext cx="199" cy="247"/>
            </a:xfrm>
            <a:custGeom>
              <a:avLst/>
              <a:gdLst>
                <a:gd name="T0" fmla="*/ 289 w 397"/>
                <a:gd name="T1" fmla="*/ 0 h 495"/>
                <a:gd name="T2" fmla="*/ 321 w 397"/>
                <a:gd name="T3" fmla="*/ 2 h 495"/>
                <a:gd name="T4" fmla="*/ 350 w 397"/>
                <a:gd name="T5" fmla="*/ 11 h 495"/>
                <a:gd name="T6" fmla="*/ 374 w 397"/>
                <a:gd name="T7" fmla="*/ 25 h 495"/>
                <a:gd name="T8" fmla="*/ 396 w 397"/>
                <a:gd name="T9" fmla="*/ 45 h 495"/>
                <a:gd name="T10" fmla="*/ 397 w 397"/>
                <a:gd name="T11" fmla="*/ 47 h 495"/>
                <a:gd name="T12" fmla="*/ 339 w 397"/>
                <a:gd name="T13" fmla="*/ 98 h 495"/>
                <a:gd name="T14" fmla="*/ 339 w 397"/>
                <a:gd name="T15" fmla="*/ 96 h 495"/>
                <a:gd name="T16" fmla="*/ 319 w 397"/>
                <a:gd name="T17" fmla="*/ 79 h 495"/>
                <a:gd name="T18" fmla="*/ 296 w 397"/>
                <a:gd name="T19" fmla="*/ 66 h 495"/>
                <a:gd name="T20" fmla="*/ 270 w 397"/>
                <a:gd name="T21" fmla="*/ 63 h 495"/>
                <a:gd name="T22" fmla="*/ 238 w 397"/>
                <a:gd name="T23" fmla="*/ 68 h 495"/>
                <a:gd name="T24" fmla="*/ 208 w 397"/>
                <a:gd name="T25" fmla="*/ 80 h 495"/>
                <a:gd name="T26" fmla="*/ 181 w 397"/>
                <a:gd name="T27" fmla="*/ 100 h 495"/>
                <a:gd name="T28" fmla="*/ 158 w 397"/>
                <a:gd name="T29" fmla="*/ 127 h 495"/>
                <a:gd name="T30" fmla="*/ 142 w 397"/>
                <a:gd name="T31" fmla="*/ 159 h 495"/>
                <a:gd name="T32" fmla="*/ 131 w 397"/>
                <a:gd name="T33" fmla="*/ 194 h 495"/>
                <a:gd name="T34" fmla="*/ 71 w 397"/>
                <a:gd name="T35" fmla="*/ 495 h 495"/>
                <a:gd name="T36" fmla="*/ 0 w 397"/>
                <a:gd name="T37" fmla="*/ 495 h 495"/>
                <a:gd name="T38" fmla="*/ 0 w 397"/>
                <a:gd name="T39" fmla="*/ 493 h 495"/>
                <a:gd name="T40" fmla="*/ 98 w 397"/>
                <a:gd name="T41" fmla="*/ 6 h 495"/>
                <a:gd name="T42" fmla="*/ 167 w 397"/>
                <a:gd name="T43" fmla="*/ 6 h 495"/>
                <a:gd name="T44" fmla="*/ 167 w 397"/>
                <a:gd name="T45" fmla="*/ 8 h 495"/>
                <a:gd name="T46" fmla="*/ 156 w 397"/>
                <a:gd name="T47" fmla="*/ 61 h 495"/>
                <a:gd name="T48" fmla="*/ 183 w 397"/>
                <a:gd name="T49" fmla="*/ 36 h 495"/>
                <a:gd name="T50" fmla="*/ 215 w 397"/>
                <a:gd name="T51" fmla="*/ 16 h 495"/>
                <a:gd name="T52" fmla="*/ 250 w 397"/>
                <a:gd name="T53" fmla="*/ 4 h 495"/>
                <a:gd name="T54" fmla="*/ 289 w 397"/>
                <a:gd name="T55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97" h="495">
                  <a:moveTo>
                    <a:pt x="289" y="0"/>
                  </a:moveTo>
                  <a:lnTo>
                    <a:pt x="321" y="2"/>
                  </a:lnTo>
                  <a:lnTo>
                    <a:pt x="350" y="11"/>
                  </a:lnTo>
                  <a:lnTo>
                    <a:pt x="374" y="25"/>
                  </a:lnTo>
                  <a:lnTo>
                    <a:pt x="396" y="45"/>
                  </a:lnTo>
                  <a:lnTo>
                    <a:pt x="397" y="47"/>
                  </a:lnTo>
                  <a:lnTo>
                    <a:pt x="339" y="98"/>
                  </a:lnTo>
                  <a:lnTo>
                    <a:pt x="339" y="96"/>
                  </a:lnTo>
                  <a:lnTo>
                    <a:pt x="319" y="79"/>
                  </a:lnTo>
                  <a:lnTo>
                    <a:pt x="296" y="66"/>
                  </a:lnTo>
                  <a:lnTo>
                    <a:pt x="270" y="63"/>
                  </a:lnTo>
                  <a:lnTo>
                    <a:pt x="238" y="68"/>
                  </a:lnTo>
                  <a:lnTo>
                    <a:pt x="208" y="80"/>
                  </a:lnTo>
                  <a:lnTo>
                    <a:pt x="181" y="100"/>
                  </a:lnTo>
                  <a:lnTo>
                    <a:pt x="158" y="127"/>
                  </a:lnTo>
                  <a:lnTo>
                    <a:pt x="142" y="159"/>
                  </a:lnTo>
                  <a:lnTo>
                    <a:pt x="131" y="194"/>
                  </a:lnTo>
                  <a:lnTo>
                    <a:pt x="71" y="495"/>
                  </a:lnTo>
                  <a:lnTo>
                    <a:pt x="0" y="495"/>
                  </a:lnTo>
                  <a:lnTo>
                    <a:pt x="0" y="493"/>
                  </a:lnTo>
                  <a:lnTo>
                    <a:pt x="98" y="6"/>
                  </a:lnTo>
                  <a:lnTo>
                    <a:pt x="167" y="6"/>
                  </a:lnTo>
                  <a:lnTo>
                    <a:pt x="167" y="8"/>
                  </a:lnTo>
                  <a:lnTo>
                    <a:pt x="156" y="61"/>
                  </a:lnTo>
                  <a:lnTo>
                    <a:pt x="183" y="36"/>
                  </a:lnTo>
                  <a:lnTo>
                    <a:pt x="215" y="16"/>
                  </a:lnTo>
                  <a:lnTo>
                    <a:pt x="250" y="4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3881495-63FA-411F-903B-A71B5B87B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5" y="3351"/>
              <a:ext cx="218" cy="244"/>
            </a:xfrm>
            <a:custGeom>
              <a:avLst/>
              <a:gdLst>
                <a:gd name="T0" fmla="*/ 105 w 435"/>
                <a:gd name="T1" fmla="*/ 0 h 489"/>
                <a:gd name="T2" fmla="*/ 435 w 435"/>
                <a:gd name="T3" fmla="*/ 0 h 489"/>
                <a:gd name="T4" fmla="*/ 422 w 435"/>
                <a:gd name="T5" fmla="*/ 58 h 489"/>
                <a:gd name="T6" fmla="*/ 422 w 435"/>
                <a:gd name="T7" fmla="*/ 60 h 489"/>
                <a:gd name="T8" fmla="*/ 98 w 435"/>
                <a:gd name="T9" fmla="*/ 425 h 489"/>
                <a:gd name="T10" fmla="*/ 355 w 435"/>
                <a:gd name="T11" fmla="*/ 425 h 489"/>
                <a:gd name="T12" fmla="*/ 342 w 435"/>
                <a:gd name="T13" fmla="*/ 489 h 489"/>
                <a:gd name="T14" fmla="*/ 0 w 435"/>
                <a:gd name="T15" fmla="*/ 489 h 489"/>
                <a:gd name="T16" fmla="*/ 11 w 435"/>
                <a:gd name="T17" fmla="*/ 428 h 489"/>
                <a:gd name="T18" fmla="*/ 12 w 435"/>
                <a:gd name="T19" fmla="*/ 428 h 489"/>
                <a:gd name="T20" fmla="*/ 334 w 435"/>
                <a:gd name="T21" fmla="*/ 62 h 489"/>
                <a:gd name="T22" fmla="*/ 92 w 435"/>
                <a:gd name="T23" fmla="*/ 62 h 489"/>
                <a:gd name="T24" fmla="*/ 92 w 435"/>
                <a:gd name="T25" fmla="*/ 62 h 489"/>
                <a:gd name="T26" fmla="*/ 105 w 435"/>
                <a:gd name="T27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5" h="489">
                  <a:moveTo>
                    <a:pt x="105" y="0"/>
                  </a:moveTo>
                  <a:lnTo>
                    <a:pt x="435" y="0"/>
                  </a:lnTo>
                  <a:lnTo>
                    <a:pt x="422" y="58"/>
                  </a:lnTo>
                  <a:lnTo>
                    <a:pt x="422" y="60"/>
                  </a:lnTo>
                  <a:lnTo>
                    <a:pt x="98" y="425"/>
                  </a:lnTo>
                  <a:lnTo>
                    <a:pt x="355" y="425"/>
                  </a:lnTo>
                  <a:lnTo>
                    <a:pt x="342" y="489"/>
                  </a:lnTo>
                  <a:lnTo>
                    <a:pt x="0" y="489"/>
                  </a:lnTo>
                  <a:lnTo>
                    <a:pt x="11" y="428"/>
                  </a:lnTo>
                  <a:lnTo>
                    <a:pt x="12" y="428"/>
                  </a:lnTo>
                  <a:lnTo>
                    <a:pt x="334" y="62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8D97AB79-B95A-4A91-8486-31BEE003D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" y="3351"/>
              <a:ext cx="83" cy="244"/>
            </a:xfrm>
            <a:custGeom>
              <a:avLst/>
              <a:gdLst>
                <a:gd name="T0" fmla="*/ 98 w 167"/>
                <a:gd name="T1" fmla="*/ 0 h 489"/>
                <a:gd name="T2" fmla="*/ 167 w 167"/>
                <a:gd name="T3" fmla="*/ 0 h 489"/>
                <a:gd name="T4" fmla="*/ 71 w 167"/>
                <a:gd name="T5" fmla="*/ 489 h 489"/>
                <a:gd name="T6" fmla="*/ 0 w 167"/>
                <a:gd name="T7" fmla="*/ 489 h 489"/>
                <a:gd name="T8" fmla="*/ 0 w 167"/>
                <a:gd name="T9" fmla="*/ 487 h 489"/>
                <a:gd name="T10" fmla="*/ 98 w 167"/>
                <a:gd name="T11" fmla="*/ 0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7" h="489">
                  <a:moveTo>
                    <a:pt x="98" y="0"/>
                  </a:moveTo>
                  <a:lnTo>
                    <a:pt x="167" y="0"/>
                  </a:lnTo>
                  <a:lnTo>
                    <a:pt x="71" y="489"/>
                  </a:lnTo>
                  <a:lnTo>
                    <a:pt x="0" y="489"/>
                  </a:lnTo>
                  <a:lnTo>
                    <a:pt x="0" y="487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D7DED4AA-5984-494E-A637-428174F18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9" y="3239"/>
              <a:ext cx="216" cy="356"/>
            </a:xfrm>
            <a:custGeom>
              <a:avLst/>
              <a:gdLst>
                <a:gd name="T0" fmla="*/ 144 w 433"/>
                <a:gd name="T1" fmla="*/ 0 h 713"/>
                <a:gd name="T2" fmla="*/ 215 w 433"/>
                <a:gd name="T3" fmla="*/ 0 h 713"/>
                <a:gd name="T4" fmla="*/ 160 w 433"/>
                <a:gd name="T5" fmla="*/ 272 h 713"/>
                <a:gd name="T6" fmla="*/ 188 w 433"/>
                <a:gd name="T7" fmla="*/ 249 h 713"/>
                <a:gd name="T8" fmla="*/ 220 w 433"/>
                <a:gd name="T9" fmla="*/ 231 h 713"/>
                <a:gd name="T10" fmla="*/ 257 w 433"/>
                <a:gd name="T11" fmla="*/ 220 h 713"/>
                <a:gd name="T12" fmla="*/ 298 w 433"/>
                <a:gd name="T13" fmla="*/ 218 h 713"/>
                <a:gd name="T14" fmla="*/ 337 w 433"/>
                <a:gd name="T15" fmla="*/ 222 h 713"/>
                <a:gd name="T16" fmla="*/ 369 w 433"/>
                <a:gd name="T17" fmla="*/ 234 h 713"/>
                <a:gd name="T18" fmla="*/ 396 w 433"/>
                <a:gd name="T19" fmla="*/ 256 h 713"/>
                <a:gd name="T20" fmla="*/ 417 w 433"/>
                <a:gd name="T21" fmla="*/ 282 h 713"/>
                <a:gd name="T22" fmla="*/ 429 w 433"/>
                <a:gd name="T23" fmla="*/ 316 h 713"/>
                <a:gd name="T24" fmla="*/ 433 w 433"/>
                <a:gd name="T25" fmla="*/ 355 h 713"/>
                <a:gd name="T26" fmla="*/ 431 w 433"/>
                <a:gd name="T27" fmla="*/ 380 h 713"/>
                <a:gd name="T28" fmla="*/ 428 w 433"/>
                <a:gd name="T29" fmla="*/ 405 h 713"/>
                <a:gd name="T30" fmla="*/ 366 w 433"/>
                <a:gd name="T31" fmla="*/ 713 h 713"/>
                <a:gd name="T32" fmla="*/ 295 w 433"/>
                <a:gd name="T33" fmla="*/ 713 h 713"/>
                <a:gd name="T34" fmla="*/ 355 w 433"/>
                <a:gd name="T35" fmla="*/ 410 h 713"/>
                <a:gd name="T36" fmla="*/ 358 w 433"/>
                <a:gd name="T37" fmla="*/ 387 h 713"/>
                <a:gd name="T38" fmla="*/ 360 w 433"/>
                <a:gd name="T39" fmla="*/ 366 h 713"/>
                <a:gd name="T40" fmla="*/ 357 w 433"/>
                <a:gd name="T41" fmla="*/ 336 h 713"/>
                <a:gd name="T42" fmla="*/ 346 w 433"/>
                <a:gd name="T43" fmla="*/ 313 h 713"/>
                <a:gd name="T44" fmla="*/ 328 w 433"/>
                <a:gd name="T45" fmla="*/ 295 h 713"/>
                <a:gd name="T46" fmla="*/ 303 w 433"/>
                <a:gd name="T47" fmla="*/ 284 h 713"/>
                <a:gd name="T48" fmla="*/ 273 w 433"/>
                <a:gd name="T49" fmla="*/ 281 h 713"/>
                <a:gd name="T50" fmla="*/ 266 w 433"/>
                <a:gd name="T51" fmla="*/ 281 h 713"/>
                <a:gd name="T52" fmla="*/ 254 w 433"/>
                <a:gd name="T53" fmla="*/ 282 h 713"/>
                <a:gd name="T54" fmla="*/ 240 w 433"/>
                <a:gd name="T55" fmla="*/ 286 h 713"/>
                <a:gd name="T56" fmla="*/ 222 w 433"/>
                <a:gd name="T57" fmla="*/ 291 h 713"/>
                <a:gd name="T58" fmla="*/ 204 w 433"/>
                <a:gd name="T59" fmla="*/ 300 h 713"/>
                <a:gd name="T60" fmla="*/ 186 w 433"/>
                <a:gd name="T61" fmla="*/ 313 h 713"/>
                <a:gd name="T62" fmla="*/ 169 w 433"/>
                <a:gd name="T63" fmla="*/ 329 h 713"/>
                <a:gd name="T64" fmla="*/ 154 w 433"/>
                <a:gd name="T65" fmla="*/ 352 h 713"/>
                <a:gd name="T66" fmla="*/ 140 w 433"/>
                <a:gd name="T67" fmla="*/ 378 h 713"/>
                <a:gd name="T68" fmla="*/ 131 w 433"/>
                <a:gd name="T69" fmla="*/ 414 h 713"/>
                <a:gd name="T70" fmla="*/ 71 w 433"/>
                <a:gd name="T71" fmla="*/ 713 h 713"/>
                <a:gd name="T72" fmla="*/ 0 w 433"/>
                <a:gd name="T73" fmla="*/ 713 h 713"/>
                <a:gd name="T74" fmla="*/ 144 w 433"/>
                <a:gd name="T75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3" h="713">
                  <a:moveTo>
                    <a:pt x="144" y="0"/>
                  </a:moveTo>
                  <a:lnTo>
                    <a:pt x="215" y="0"/>
                  </a:lnTo>
                  <a:lnTo>
                    <a:pt x="160" y="272"/>
                  </a:lnTo>
                  <a:lnTo>
                    <a:pt x="188" y="249"/>
                  </a:lnTo>
                  <a:lnTo>
                    <a:pt x="220" y="231"/>
                  </a:lnTo>
                  <a:lnTo>
                    <a:pt x="257" y="220"/>
                  </a:lnTo>
                  <a:lnTo>
                    <a:pt x="298" y="218"/>
                  </a:lnTo>
                  <a:lnTo>
                    <a:pt x="337" y="222"/>
                  </a:lnTo>
                  <a:lnTo>
                    <a:pt x="369" y="234"/>
                  </a:lnTo>
                  <a:lnTo>
                    <a:pt x="396" y="256"/>
                  </a:lnTo>
                  <a:lnTo>
                    <a:pt x="417" y="282"/>
                  </a:lnTo>
                  <a:lnTo>
                    <a:pt x="429" y="316"/>
                  </a:lnTo>
                  <a:lnTo>
                    <a:pt x="433" y="355"/>
                  </a:lnTo>
                  <a:lnTo>
                    <a:pt x="431" y="380"/>
                  </a:lnTo>
                  <a:lnTo>
                    <a:pt x="428" y="405"/>
                  </a:lnTo>
                  <a:lnTo>
                    <a:pt x="366" y="713"/>
                  </a:lnTo>
                  <a:lnTo>
                    <a:pt x="295" y="713"/>
                  </a:lnTo>
                  <a:lnTo>
                    <a:pt x="355" y="410"/>
                  </a:lnTo>
                  <a:lnTo>
                    <a:pt x="358" y="387"/>
                  </a:lnTo>
                  <a:lnTo>
                    <a:pt x="360" y="366"/>
                  </a:lnTo>
                  <a:lnTo>
                    <a:pt x="357" y="336"/>
                  </a:lnTo>
                  <a:lnTo>
                    <a:pt x="346" y="313"/>
                  </a:lnTo>
                  <a:lnTo>
                    <a:pt x="328" y="295"/>
                  </a:lnTo>
                  <a:lnTo>
                    <a:pt x="303" y="284"/>
                  </a:lnTo>
                  <a:lnTo>
                    <a:pt x="273" y="281"/>
                  </a:lnTo>
                  <a:lnTo>
                    <a:pt x="266" y="281"/>
                  </a:lnTo>
                  <a:lnTo>
                    <a:pt x="254" y="282"/>
                  </a:lnTo>
                  <a:lnTo>
                    <a:pt x="240" y="286"/>
                  </a:lnTo>
                  <a:lnTo>
                    <a:pt x="222" y="291"/>
                  </a:lnTo>
                  <a:lnTo>
                    <a:pt x="204" y="300"/>
                  </a:lnTo>
                  <a:lnTo>
                    <a:pt x="186" y="313"/>
                  </a:lnTo>
                  <a:lnTo>
                    <a:pt x="169" y="329"/>
                  </a:lnTo>
                  <a:lnTo>
                    <a:pt x="154" y="352"/>
                  </a:lnTo>
                  <a:lnTo>
                    <a:pt x="140" y="378"/>
                  </a:lnTo>
                  <a:lnTo>
                    <a:pt x="131" y="414"/>
                  </a:lnTo>
                  <a:lnTo>
                    <a:pt x="71" y="713"/>
                  </a:lnTo>
                  <a:lnTo>
                    <a:pt x="0" y="71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CF7CF08-05F4-4264-A8CF-5E02F0151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3348"/>
              <a:ext cx="198" cy="250"/>
            </a:xfrm>
            <a:custGeom>
              <a:avLst/>
              <a:gdLst>
                <a:gd name="T0" fmla="*/ 256 w 396"/>
                <a:gd name="T1" fmla="*/ 0 h 500"/>
                <a:gd name="T2" fmla="*/ 291 w 396"/>
                <a:gd name="T3" fmla="*/ 2 h 500"/>
                <a:gd name="T4" fmla="*/ 322 w 396"/>
                <a:gd name="T5" fmla="*/ 11 h 500"/>
                <a:gd name="T6" fmla="*/ 350 w 396"/>
                <a:gd name="T7" fmla="*/ 25 h 500"/>
                <a:gd name="T8" fmla="*/ 375 w 396"/>
                <a:gd name="T9" fmla="*/ 45 h 500"/>
                <a:gd name="T10" fmla="*/ 396 w 396"/>
                <a:gd name="T11" fmla="*/ 72 h 500"/>
                <a:gd name="T12" fmla="*/ 396 w 396"/>
                <a:gd name="T13" fmla="*/ 73 h 500"/>
                <a:gd name="T14" fmla="*/ 396 w 396"/>
                <a:gd name="T15" fmla="*/ 73 h 500"/>
                <a:gd name="T16" fmla="*/ 345 w 396"/>
                <a:gd name="T17" fmla="*/ 118 h 500"/>
                <a:gd name="T18" fmla="*/ 343 w 396"/>
                <a:gd name="T19" fmla="*/ 116 h 500"/>
                <a:gd name="T20" fmla="*/ 323 w 396"/>
                <a:gd name="T21" fmla="*/ 91 h 500"/>
                <a:gd name="T22" fmla="*/ 302 w 396"/>
                <a:gd name="T23" fmla="*/ 75 h 500"/>
                <a:gd name="T24" fmla="*/ 277 w 396"/>
                <a:gd name="T25" fmla="*/ 66 h 500"/>
                <a:gd name="T26" fmla="*/ 249 w 396"/>
                <a:gd name="T27" fmla="*/ 63 h 500"/>
                <a:gd name="T28" fmla="*/ 210 w 396"/>
                <a:gd name="T29" fmla="*/ 68 h 500"/>
                <a:gd name="T30" fmla="*/ 174 w 396"/>
                <a:gd name="T31" fmla="*/ 84 h 500"/>
                <a:gd name="T32" fmla="*/ 142 w 396"/>
                <a:gd name="T33" fmla="*/ 111 h 500"/>
                <a:gd name="T34" fmla="*/ 121 w 396"/>
                <a:gd name="T35" fmla="*/ 136 h 500"/>
                <a:gd name="T36" fmla="*/ 105 w 396"/>
                <a:gd name="T37" fmla="*/ 164 h 500"/>
                <a:gd name="T38" fmla="*/ 94 w 396"/>
                <a:gd name="T39" fmla="*/ 194 h 500"/>
                <a:gd name="T40" fmla="*/ 86 w 396"/>
                <a:gd name="T41" fmla="*/ 223 h 500"/>
                <a:gd name="T42" fmla="*/ 80 w 396"/>
                <a:gd name="T43" fmla="*/ 249 h 500"/>
                <a:gd name="T44" fmla="*/ 73 w 396"/>
                <a:gd name="T45" fmla="*/ 285 h 500"/>
                <a:gd name="T46" fmla="*/ 71 w 396"/>
                <a:gd name="T47" fmla="*/ 322 h 500"/>
                <a:gd name="T48" fmla="*/ 75 w 396"/>
                <a:gd name="T49" fmla="*/ 356 h 500"/>
                <a:gd name="T50" fmla="*/ 84 w 396"/>
                <a:gd name="T51" fmla="*/ 383 h 500"/>
                <a:gd name="T52" fmla="*/ 96 w 396"/>
                <a:gd name="T53" fmla="*/ 402 h 500"/>
                <a:gd name="T54" fmla="*/ 114 w 396"/>
                <a:gd name="T55" fmla="*/ 418 h 500"/>
                <a:gd name="T56" fmla="*/ 133 w 396"/>
                <a:gd name="T57" fmla="*/ 429 h 500"/>
                <a:gd name="T58" fmla="*/ 155 w 396"/>
                <a:gd name="T59" fmla="*/ 434 h 500"/>
                <a:gd name="T60" fmla="*/ 176 w 396"/>
                <a:gd name="T61" fmla="*/ 436 h 500"/>
                <a:gd name="T62" fmla="*/ 208 w 396"/>
                <a:gd name="T63" fmla="*/ 434 h 500"/>
                <a:gd name="T64" fmla="*/ 236 w 396"/>
                <a:gd name="T65" fmla="*/ 424 h 500"/>
                <a:gd name="T66" fmla="*/ 265 w 396"/>
                <a:gd name="T67" fmla="*/ 406 h 500"/>
                <a:gd name="T68" fmla="*/ 293 w 396"/>
                <a:gd name="T69" fmla="*/ 381 h 500"/>
                <a:gd name="T70" fmla="*/ 293 w 396"/>
                <a:gd name="T71" fmla="*/ 379 h 500"/>
                <a:gd name="T72" fmla="*/ 293 w 396"/>
                <a:gd name="T73" fmla="*/ 381 h 500"/>
                <a:gd name="T74" fmla="*/ 334 w 396"/>
                <a:gd name="T75" fmla="*/ 431 h 500"/>
                <a:gd name="T76" fmla="*/ 334 w 396"/>
                <a:gd name="T77" fmla="*/ 431 h 500"/>
                <a:gd name="T78" fmla="*/ 298 w 396"/>
                <a:gd name="T79" fmla="*/ 461 h 500"/>
                <a:gd name="T80" fmla="*/ 259 w 396"/>
                <a:gd name="T81" fmla="*/ 482 h 500"/>
                <a:gd name="T82" fmla="*/ 217 w 396"/>
                <a:gd name="T83" fmla="*/ 495 h 500"/>
                <a:gd name="T84" fmla="*/ 172 w 396"/>
                <a:gd name="T85" fmla="*/ 500 h 500"/>
                <a:gd name="T86" fmla="*/ 130 w 396"/>
                <a:gd name="T87" fmla="*/ 497 h 500"/>
                <a:gd name="T88" fmla="*/ 91 w 396"/>
                <a:gd name="T89" fmla="*/ 484 h 500"/>
                <a:gd name="T90" fmla="*/ 61 w 396"/>
                <a:gd name="T91" fmla="*/ 465 h 500"/>
                <a:gd name="T92" fmla="*/ 34 w 396"/>
                <a:gd name="T93" fmla="*/ 440 h 500"/>
                <a:gd name="T94" fmla="*/ 16 w 396"/>
                <a:gd name="T95" fmla="*/ 406 h 500"/>
                <a:gd name="T96" fmla="*/ 4 w 396"/>
                <a:gd name="T97" fmla="*/ 368 h 500"/>
                <a:gd name="T98" fmla="*/ 0 w 396"/>
                <a:gd name="T99" fmla="*/ 324 h 500"/>
                <a:gd name="T100" fmla="*/ 2 w 396"/>
                <a:gd name="T101" fmla="*/ 303 h 500"/>
                <a:gd name="T102" fmla="*/ 4 w 396"/>
                <a:gd name="T103" fmla="*/ 276 h 500"/>
                <a:gd name="T104" fmla="*/ 7 w 396"/>
                <a:gd name="T105" fmla="*/ 249 h 500"/>
                <a:gd name="T106" fmla="*/ 22 w 396"/>
                <a:gd name="T107" fmla="*/ 192 h 500"/>
                <a:gd name="T108" fmla="*/ 41 w 396"/>
                <a:gd name="T109" fmla="*/ 143 h 500"/>
                <a:gd name="T110" fmla="*/ 64 w 396"/>
                <a:gd name="T111" fmla="*/ 100 h 500"/>
                <a:gd name="T112" fmla="*/ 94 w 396"/>
                <a:gd name="T113" fmla="*/ 64 h 500"/>
                <a:gd name="T114" fmla="*/ 128 w 396"/>
                <a:gd name="T115" fmla="*/ 36 h 500"/>
                <a:gd name="T116" fmla="*/ 167 w 396"/>
                <a:gd name="T117" fmla="*/ 16 h 500"/>
                <a:gd name="T118" fmla="*/ 210 w 396"/>
                <a:gd name="T119" fmla="*/ 4 h 500"/>
                <a:gd name="T120" fmla="*/ 256 w 396"/>
                <a:gd name="T121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6" h="500">
                  <a:moveTo>
                    <a:pt x="256" y="0"/>
                  </a:moveTo>
                  <a:lnTo>
                    <a:pt x="291" y="2"/>
                  </a:lnTo>
                  <a:lnTo>
                    <a:pt x="322" y="11"/>
                  </a:lnTo>
                  <a:lnTo>
                    <a:pt x="350" y="25"/>
                  </a:lnTo>
                  <a:lnTo>
                    <a:pt x="375" y="45"/>
                  </a:lnTo>
                  <a:lnTo>
                    <a:pt x="396" y="72"/>
                  </a:lnTo>
                  <a:lnTo>
                    <a:pt x="396" y="73"/>
                  </a:lnTo>
                  <a:lnTo>
                    <a:pt x="396" y="73"/>
                  </a:lnTo>
                  <a:lnTo>
                    <a:pt x="345" y="118"/>
                  </a:lnTo>
                  <a:lnTo>
                    <a:pt x="343" y="116"/>
                  </a:lnTo>
                  <a:lnTo>
                    <a:pt x="323" y="91"/>
                  </a:lnTo>
                  <a:lnTo>
                    <a:pt x="302" y="75"/>
                  </a:lnTo>
                  <a:lnTo>
                    <a:pt x="277" y="66"/>
                  </a:lnTo>
                  <a:lnTo>
                    <a:pt x="249" y="63"/>
                  </a:lnTo>
                  <a:lnTo>
                    <a:pt x="210" y="68"/>
                  </a:lnTo>
                  <a:lnTo>
                    <a:pt x="174" y="84"/>
                  </a:lnTo>
                  <a:lnTo>
                    <a:pt x="142" y="111"/>
                  </a:lnTo>
                  <a:lnTo>
                    <a:pt x="121" y="136"/>
                  </a:lnTo>
                  <a:lnTo>
                    <a:pt x="105" y="164"/>
                  </a:lnTo>
                  <a:lnTo>
                    <a:pt x="94" y="194"/>
                  </a:lnTo>
                  <a:lnTo>
                    <a:pt x="86" y="223"/>
                  </a:lnTo>
                  <a:lnTo>
                    <a:pt x="80" y="249"/>
                  </a:lnTo>
                  <a:lnTo>
                    <a:pt x="73" y="285"/>
                  </a:lnTo>
                  <a:lnTo>
                    <a:pt x="71" y="322"/>
                  </a:lnTo>
                  <a:lnTo>
                    <a:pt x="75" y="356"/>
                  </a:lnTo>
                  <a:lnTo>
                    <a:pt x="84" y="383"/>
                  </a:lnTo>
                  <a:lnTo>
                    <a:pt x="96" y="402"/>
                  </a:lnTo>
                  <a:lnTo>
                    <a:pt x="114" y="418"/>
                  </a:lnTo>
                  <a:lnTo>
                    <a:pt x="133" y="429"/>
                  </a:lnTo>
                  <a:lnTo>
                    <a:pt x="155" y="434"/>
                  </a:lnTo>
                  <a:lnTo>
                    <a:pt x="176" y="436"/>
                  </a:lnTo>
                  <a:lnTo>
                    <a:pt x="208" y="434"/>
                  </a:lnTo>
                  <a:lnTo>
                    <a:pt x="236" y="424"/>
                  </a:lnTo>
                  <a:lnTo>
                    <a:pt x="265" y="406"/>
                  </a:lnTo>
                  <a:lnTo>
                    <a:pt x="293" y="381"/>
                  </a:lnTo>
                  <a:lnTo>
                    <a:pt x="293" y="379"/>
                  </a:lnTo>
                  <a:lnTo>
                    <a:pt x="293" y="381"/>
                  </a:lnTo>
                  <a:lnTo>
                    <a:pt x="334" y="431"/>
                  </a:lnTo>
                  <a:lnTo>
                    <a:pt x="334" y="431"/>
                  </a:lnTo>
                  <a:lnTo>
                    <a:pt x="298" y="461"/>
                  </a:lnTo>
                  <a:lnTo>
                    <a:pt x="259" y="482"/>
                  </a:lnTo>
                  <a:lnTo>
                    <a:pt x="217" y="495"/>
                  </a:lnTo>
                  <a:lnTo>
                    <a:pt x="172" y="500"/>
                  </a:lnTo>
                  <a:lnTo>
                    <a:pt x="130" y="497"/>
                  </a:lnTo>
                  <a:lnTo>
                    <a:pt x="91" y="484"/>
                  </a:lnTo>
                  <a:lnTo>
                    <a:pt x="61" y="465"/>
                  </a:lnTo>
                  <a:lnTo>
                    <a:pt x="34" y="440"/>
                  </a:lnTo>
                  <a:lnTo>
                    <a:pt x="16" y="406"/>
                  </a:lnTo>
                  <a:lnTo>
                    <a:pt x="4" y="368"/>
                  </a:lnTo>
                  <a:lnTo>
                    <a:pt x="0" y="324"/>
                  </a:lnTo>
                  <a:lnTo>
                    <a:pt x="2" y="303"/>
                  </a:lnTo>
                  <a:lnTo>
                    <a:pt x="4" y="276"/>
                  </a:lnTo>
                  <a:lnTo>
                    <a:pt x="7" y="249"/>
                  </a:lnTo>
                  <a:lnTo>
                    <a:pt x="22" y="192"/>
                  </a:lnTo>
                  <a:lnTo>
                    <a:pt x="41" y="143"/>
                  </a:lnTo>
                  <a:lnTo>
                    <a:pt x="64" y="100"/>
                  </a:lnTo>
                  <a:lnTo>
                    <a:pt x="94" y="64"/>
                  </a:lnTo>
                  <a:lnTo>
                    <a:pt x="128" y="36"/>
                  </a:lnTo>
                  <a:lnTo>
                    <a:pt x="167" y="16"/>
                  </a:lnTo>
                  <a:lnTo>
                    <a:pt x="210" y="4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1959789D-A313-4A80-AE84-BAFE9C232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" y="3239"/>
              <a:ext cx="44" cy="44"/>
            </a:xfrm>
            <a:custGeom>
              <a:avLst/>
              <a:gdLst>
                <a:gd name="T0" fmla="*/ 17 w 88"/>
                <a:gd name="T1" fmla="*/ 0 h 89"/>
                <a:gd name="T2" fmla="*/ 88 w 88"/>
                <a:gd name="T3" fmla="*/ 0 h 89"/>
                <a:gd name="T4" fmla="*/ 71 w 88"/>
                <a:gd name="T5" fmla="*/ 89 h 89"/>
                <a:gd name="T6" fmla="*/ 0 w 88"/>
                <a:gd name="T7" fmla="*/ 89 h 89"/>
                <a:gd name="T8" fmla="*/ 17 w 88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9">
                  <a:moveTo>
                    <a:pt x="17" y="0"/>
                  </a:moveTo>
                  <a:lnTo>
                    <a:pt x="88" y="0"/>
                  </a:lnTo>
                  <a:lnTo>
                    <a:pt x="71" y="89"/>
                  </a:lnTo>
                  <a:lnTo>
                    <a:pt x="0" y="89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057B3C7-C86C-4C10-A13E-E0A521D68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4" y="3239"/>
              <a:ext cx="44" cy="44"/>
            </a:xfrm>
            <a:custGeom>
              <a:avLst/>
              <a:gdLst>
                <a:gd name="T0" fmla="*/ 18 w 89"/>
                <a:gd name="T1" fmla="*/ 0 h 89"/>
                <a:gd name="T2" fmla="*/ 89 w 89"/>
                <a:gd name="T3" fmla="*/ 0 h 89"/>
                <a:gd name="T4" fmla="*/ 71 w 89"/>
                <a:gd name="T5" fmla="*/ 89 h 89"/>
                <a:gd name="T6" fmla="*/ 0 w 89"/>
                <a:gd name="T7" fmla="*/ 89 h 89"/>
                <a:gd name="T8" fmla="*/ 18 w 89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89">
                  <a:moveTo>
                    <a:pt x="18" y="0"/>
                  </a:moveTo>
                  <a:lnTo>
                    <a:pt x="89" y="0"/>
                  </a:lnTo>
                  <a:lnTo>
                    <a:pt x="71" y="89"/>
                  </a:lnTo>
                  <a:lnTo>
                    <a:pt x="0" y="8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DBF7735-8A27-4A69-BA60-9F04535A0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" y="3239"/>
              <a:ext cx="44" cy="44"/>
            </a:xfrm>
            <a:custGeom>
              <a:avLst/>
              <a:gdLst>
                <a:gd name="T0" fmla="*/ 18 w 89"/>
                <a:gd name="T1" fmla="*/ 0 h 89"/>
                <a:gd name="T2" fmla="*/ 89 w 89"/>
                <a:gd name="T3" fmla="*/ 0 h 89"/>
                <a:gd name="T4" fmla="*/ 71 w 89"/>
                <a:gd name="T5" fmla="*/ 89 h 89"/>
                <a:gd name="T6" fmla="*/ 0 w 89"/>
                <a:gd name="T7" fmla="*/ 89 h 89"/>
                <a:gd name="T8" fmla="*/ 18 w 89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89">
                  <a:moveTo>
                    <a:pt x="18" y="0"/>
                  </a:moveTo>
                  <a:lnTo>
                    <a:pt x="89" y="0"/>
                  </a:lnTo>
                  <a:lnTo>
                    <a:pt x="71" y="89"/>
                  </a:lnTo>
                  <a:lnTo>
                    <a:pt x="0" y="8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B2088F6-5B22-4A3C-8F70-7D0ACC9C7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" y="3239"/>
              <a:ext cx="941" cy="356"/>
            </a:xfrm>
            <a:custGeom>
              <a:avLst/>
              <a:gdLst>
                <a:gd name="T0" fmla="*/ 144 w 1883"/>
                <a:gd name="T1" fmla="*/ 0 h 713"/>
                <a:gd name="T2" fmla="*/ 1501 w 1883"/>
                <a:gd name="T3" fmla="*/ 0 h 713"/>
                <a:gd name="T4" fmla="*/ 1444 w 1883"/>
                <a:gd name="T5" fmla="*/ 277 h 713"/>
                <a:gd name="T6" fmla="*/ 1604 w 1883"/>
                <a:gd name="T7" fmla="*/ 277 h 713"/>
                <a:gd name="T8" fmla="*/ 1661 w 1883"/>
                <a:gd name="T9" fmla="*/ 0 h 713"/>
                <a:gd name="T10" fmla="*/ 1883 w 1883"/>
                <a:gd name="T11" fmla="*/ 0 h 713"/>
                <a:gd name="T12" fmla="*/ 1741 w 1883"/>
                <a:gd name="T13" fmla="*/ 713 h 713"/>
                <a:gd name="T14" fmla="*/ 1519 w 1883"/>
                <a:gd name="T15" fmla="*/ 713 h 713"/>
                <a:gd name="T16" fmla="*/ 1572 w 1883"/>
                <a:gd name="T17" fmla="*/ 437 h 713"/>
                <a:gd name="T18" fmla="*/ 1412 w 1883"/>
                <a:gd name="T19" fmla="*/ 437 h 713"/>
                <a:gd name="T20" fmla="*/ 1359 w 1883"/>
                <a:gd name="T21" fmla="*/ 713 h 713"/>
                <a:gd name="T22" fmla="*/ 1136 w 1883"/>
                <a:gd name="T23" fmla="*/ 713 h 713"/>
                <a:gd name="T24" fmla="*/ 1244 w 1883"/>
                <a:gd name="T25" fmla="*/ 178 h 713"/>
                <a:gd name="T26" fmla="*/ 1057 w 1883"/>
                <a:gd name="T27" fmla="*/ 178 h 713"/>
                <a:gd name="T28" fmla="*/ 949 w 1883"/>
                <a:gd name="T29" fmla="*/ 713 h 713"/>
                <a:gd name="T30" fmla="*/ 727 w 1883"/>
                <a:gd name="T31" fmla="*/ 713 h 713"/>
                <a:gd name="T32" fmla="*/ 836 w 1883"/>
                <a:gd name="T33" fmla="*/ 178 h 713"/>
                <a:gd name="T34" fmla="*/ 328 w 1883"/>
                <a:gd name="T35" fmla="*/ 178 h 713"/>
                <a:gd name="T36" fmla="*/ 309 w 1883"/>
                <a:gd name="T37" fmla="*/ 277 h 713"/>
                <a:gd name="T38" fmla="*/ 628 w 1883"/>
                <a:gd name="T39" fmla="*/ 277 h 713"/>
                <a:gd name="T40" fmla="*/ 596 w 1883"/>
                <a:gd name="T41" fmla="*/ 437 h 713"/>
                <a:gd name="T42" fmla="*/ 277 w 1883"/>
                <a:gd name="T43" fmla="*/ 437 h 713"/>
                <a:gd name="T44" fmla="*/ 257 w 1883"/>
                <a:gd name="T45" fmla="*/ 535 h 713"/>
                <a:gd name="T46" fmla="*/ 577 w 1883"/>
                <a:gd name="T47" fmla="*/ 535 h 713"/>
                <a:gd name="T48" fmla="*/ 541 w 1883"/>
                <a:gd name="T49" fmla="*/ 713 h 713"/>
                <a:gd name="T50" fmla="*/ 0 w 1883"/>
                <a:gd name="T51" fmla="*/ 713 h 713"/>
                <a:gd name="T52" fmla="*/ 144 w 1883"/>
                <a:gd name="T53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83" h="713">
                  <a:moveTo>
                    <a:pt x="144" y="0"/>
                  </a:moveTo>
                  <a:lnTo>
                    <a:pt x="1501" y="0"/>
                  </a:lnTo>
                  <a:lnTo>
                    <a:pt x="1444" y="277"/>
                  </a:lnTo>
                  <a:lnTo>
                    <a:pt x="1604" y="277"/>
                  </a:lnTo>
                  <a:lnTo>
                    <a:pt x="1661" y="0"/>
                  </a:lnTo>
                  <a:lnTo>
                    <a:pt x="1883" y="0"/>
                  </a:lnTo>
                  <a:lnTo>
                    <a:pt x="1741" y="713"/>
                  </a:lnTo>
                  <a:lnTo>
                    <a:pt x="1519" y="713"/>
                  </a:lnTo>
                  <a:lnTo>
                    <a:pt x="1572" y="437"/>
                  </a:lnTo>
                  <a:lnTo>
                    <a:pt x="1412" y="437"/>
                  </a:lnTo>
                  <a:lnTo>
                    <a:pt x="1359" y="713"/>
                  </a:lnTo>
                  <a:lnTo>
                    <a:pt x="1136" y="713"/>
                  </a:lnTo>
                  <a:lnTo>
                    <a:pt x="1244" y="178"/>
                  </a:lnTo>
                  <a:lnTo>
                    <a:pt x="1057" y="178"/>
                  </a:lnTo>
                  <a:lnTo>
                    <a:pt x="949" y="713"/>
                  </a:lnTo>
                  <a:lnTo>
                    <a:pt x="727" y="713"/>
                  </a:lnTo>
                  <a:lnTo>
                    <a:pt x="836" y="178"/>
                  </a:lnTo>
                  <a:lnTo>
                    <a:pt x="328" y="178"/>
                  </a:lnTo>
                  <a:lnTo>
                    <a:pt x="309" y="277"/>
                  </a:lnTo>
                  <a:lnTo>
                    <a:pt x="628" y="277"/>
                  </a:lnTo>
                  <a:lnTo>
                    <a:pt x="596" y="437"/>
                  </a:lnTo>
                  <a:lnTo>
                    <a:pt x="277" y="437"/>
                  </a:lnTo>
                  <a:lnTo>
                    <a:pt x="257" y="535"/>
                  </a:lnTo>
                  <a:lnTo>
                    <a:pt x="577" y="535"/>
                  </a:lnTo>
                  <a:lnTo>
                    <a:pt x="541" y="713"/>
                  </a:lnTo>
                  <a:lnTo>
                    <a:pt x="0" y="71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F6695B25-D379-4599-BBFA-BE4F746565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27"/>
          <a:stretch/>
        </p:blipFill>
        <p:spPr>
          <a:xfrm>
            <a:off x="6773307" y="4981815"/>
            <a:ext cx="1992443" cy="1234524"/>
          </a:xfrm>
          <a:prstGeom prst="rect">
            <a:avLst/>
          </a:prstGeom>
        </p:spPr>
      </p:pic>
      <p:pic>
        <p:nvPicPr>
          <p:cNvPr id="21" name="Google Shape;59;p13">
            <a:extLst>
              <a:ext uri="{FF2B5EF4-FFF2-40B4-BE49-F238E27FC236}">
                <a16:creationId xmlns:a16="http://schemas.microsoft.com/office/drawing/2014/main" id="{BF54FEA5-0C13-4834-A65F-080E50EAEB0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9" t="-1735" r="-29" b="50000"/>
          <a:stretch/>
        </p:blipFill>
        <p:spPr>
          <a:xfrm>
            <a:off x="452672" y="5302584"/>
            <a:ext cx="2201641" cy="4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144;p21">
            <a:extLst>
              <a:ext uri="{FF2B5EF4-FFF2-40B4-BE49-F238E27FC236}">
                <a16:creationId xmlns:a16="http://schemas.microsoft.com/office/drawing/2014/main" id="{87DD0FFF-D85A-4EF8-BAC0-897AE91BF249}"/>
              </a:ext>
            </a:extLst>
          </p:cNvPr>
          <p:cNvSpPr/>
          <p:nvPr/>
        </p:nvSpPr>
        <p:spPr>
          <a:xfrm>
            <a:off x="50" y="6524"/>
            <a:ext cx="9144000" cy="32516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Session </a:t>
            </a:r>
            <a:r>
              <a:rPr lang="en-US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V-A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r>
              <a:rPr lang="en-US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Domain Specific Accelerators 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(</a:t>
            </a:r>
            <a:r>
              <a:rPr lang="en-US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Tuesday</a:t>
            </a:r>
            <a:r>
              <a:rPr lang="en" b="1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1:30PM)</a:t>
            </a:r>
            <a:endParaRPr b="1" dirty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88428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518</Words>
  <Application>Microsoft Office PowerPoint</Application>
  <PresentationFormat>On-screen Show (4:3)</PresentationFormat>
  <Paragraphs>93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Palatino Linotype</vt:lpstr>
      <vt:lpstr>Segoe UI</vt:lpstr>
      <vt:lpstr>Office Theme</vt:lpstr>
      <vt:lpstr>PowerPoint Presentation</vt:lpstr>
      <vt:lpstr>Sparse Matrix Operations are Widespread Today </vt:lpstr>
      <vt:lpstr>Limitations of Existing Compression Formats</vt:lpstr>
      <vt:lpstr>SMASH</vt:lpstr>
      <vt:lpstr>Key Results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Kanellopoulos Konstantinos</dc:creator>
  <cp:lastModifiedBy>Kanellopoulos Konstantinos</cp:lastModifiedBy>
  <cp:revision>40</cp:revision>
  <dcterms:created xsi:type="dcterms:W3CDTF">2019-10-10T14:01:52Z</dcterms:created>
  <dcterms:modified xsi:type="dcterms:W3CDTF">2019-10-11T03:24:11Z</dcterms:modified>
</cp:coreProperties>
</file>